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9E86-5C49-4719-9C16-E0F7F29D30B1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8359-9EB0-4563-81E6-4971C4AE4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53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0BEC7-3EC4-4FC5-8BD7-E277C5BF74E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4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3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56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3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06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0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49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2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9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9C2F-B707-48D0-B0E1-6D7A1D85688B}" type="datetimeFigureOut">
              <a:rPr kumimoji="1" lang="ja-JP" altLang="en-US" smtClean="0"/>
              <a:t>2013/10/25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0B6B-75B8-4D5F-9795-D6E94E8B7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5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jp/url?sa=i&amp;rct=j&amp;q=%E4%B8%AD%E5%AD%A6%E6%A0%A1%E6%8A%80%E8%A1%93%E3%80%80%E3%82%B9%E3%83%A9%E3%82%A4%E3%83%89%E6%9C%AC%E7%AB%8B%E3%81%A6&amp;source=images&amp;cd=&amp;cad=rja&amp;docid=i1GzjbFDngQWmM&amp;tbnid=IftTwlodJ3YOUM:&amp;ved=0CAUQjRw&amp;url=http://ajgika.ne.jp/~gikachiba/sakuhinten/12/sakuhinten12r.html&amp;ei=JPUjUuP0N8OHkwXlpYCIBA&amp;bvm=bv.51495398,d.dGI&amp;psig=AFQjCNFOVPDQufS8_TC8yxmM4QeJt8sVNw&amp;ust=137817444745673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jp/url?sa=i&amp;rct=j&amp;q=%E3%81%B2%E3%81%AE%E3%81%8D%E9%9B%86%E6%88%90%E6%9D%90&amp;source=images&amp;cd=&amp;cad=rja&amp;docid=1iy3-kGKMyMSfM&amp;tbnid=DyA8qIceOEiN3M:&amp;ved=0CAUQjRw&amp;url=http://www.syusei-tsc.com/laminate/list.html&amp;ei=K_gjUuruEMvbkgW-5IH4DQ&amp;bvm=bv.51495398,d.dGI&amp;psig=AFQjCNGO-sB_Hw_q8-el7SO628zWFdSsMQ&amp;ust=1378175345368575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技術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　製作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スライド付本立てを作ろう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55875" y="2205038"/>
            <a:ext cx="4248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両刃のこぎりについて</a:t>
            </a:r>
          </a:p>
        </p:txBody>
      </p:sp>
      <p:pic>
        <p:nvPicPr>
          <p:cNvPr id="30723" name="Picture 5" descr="img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70564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741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6000"/>
              <a:t>材料取り　～切　断～</a:t>
            </a:r>
          </a:p>
        </p:txBody>
      </p:sp>
    </p:spTree>
    <p:extLst>
      <p:ext uri="{BB962C8B-B14F-4D97-AF65-F5344CB8AC3E}">
        <p14:creationId xmlns:p14="http://schemas.microsoft.com/office/powerpoint/2010/main" val="14157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2879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img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674211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/>
          </p:cNvSpPr>
          <p:nvPr/>
        </p:nvSpPr>
        <p:spPr bwMode="auto">
          <a:xfrm>
            <a:off x="1547813" y="2060575"/>
            <a:ext cx="360362" cy="2881313"/>
          </a:xfrm>
          <a:prstGeom prst="leftBrace">
            <a:avLst>
              <a:gd name="adj1" fmla="val 66630"/>
              <a:gd name="adj2" fmla="val 50000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620713" cy="2735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/>
              <a:t>両側に刃を刻む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356100" y="2133600"/>
            <a:ext cx="1296988" cy="5032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356100" y="4365625"/>
            <a:ext cx="1296988" cy="5032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859338" y="1700213"/>
            <a:ext cx="288925" cy="360362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ja-JP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10800000">
            <a:off x="4859338" y="4941888"/>
            <a:ext cx="288925" cy="360362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ja-JP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68313" y="188913"/>
            <a:ext cx="4535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rgbClr val="FF0000"/>
                </a:solidFill>
              </a:rPr>
              <a:t>両刃のこぎりの刃の形状</a:t>
            </a:r>
          </a:p>
        </p:txBody>
      </p:sp>
      <p:pic>
        <p:nvPicPr>
          <p:cNvPr id="5131" name="Picture 11" descr="img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73688"/>
            <a:ext cx="28797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1504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img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1470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6715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大きな刃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9388" y="3860800"/>
            <a:ext cx="6715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小さな刃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843213" y="1700213"/>
            <a:ext cx="720725" cy="576262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843213" y="4868863"/>
            <a:ext cx="720725" cy="576262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08050"/>
            <a:ext cx="1549400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21163"/>
            <a:ext cx="1525588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1181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1174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img5671838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65175"/>
            <a:ext cx="849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596188" y="314166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/>
              <a:t>のみの刃をイメージ</a:t>
            </a:r>
          </a:p>
        </p:txBody>
      </p:sp>
      <p:pic>
        <p:nvPicPr>
          <p:cNvPr id="8211" name="Picture 19" descr="148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49725"/>
            <a:ext cx="812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596188" y="5949950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/>
              <a:t>小刀の刃をイメージ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596188" y="5949950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/>
              <a:t>小刀の刃をイメージ</a:t>
            </a:r>
          </a:p>
        </p:txBody>
      </p:sp>
    </p:spTree>
    <p:extLst>
      <p:ext uri="{BB962C8B-B14F-4D97-AF65-F5344CB8AC3E}">
        <p14:creationId xmlns:p14="http://schemas.microsoft.com/office/powerpoint/2010/main" val="13467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10" grpId="0"/>
      <p:bldP spid="8212" grpId="0"/>
      <p:bldP spid="8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g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1504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671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大きな刃</a:t>
            </a:r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>
            <a:off x="2843213" y="1700213"/>
            <a:ext cx="720725" cy="576262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08050"/>
            <a:ext cx="1549400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1174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 descr="img567183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65175"/>
            <a:ext cx="849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7596188" y="314166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/>
              <a:t>のみの刃をイメージ</a:t>
            </a:r>
          </a:p>
        </p:txBody>
      </p:sp>
      <p:pic>
        <p:nvPicPr>
          <p:cNvPr id="33801" name="Picture 16" descr="img567183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65175"/>
            <a:ext cx="849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18"/>
          <p:cNvSpPr txBox="1">
            <a:spLocks noChangeArrowheads="1"/>
          </p:cNvSpPr>
          <p:nvPr/>
        </p:nvSpPr>
        <p:spPr bwMode="auto">
          <a:xfrm>
            <a:off x="7596188" y="314166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/>
              <a:t>のみの刃をイメージ</a:t>
            </a:r>
          </a:p>
        </p:txBody>
      </p:sp>
      <p:pic>
        <p:nvPicPr>
          <p:cNvPr id="33803" name="Picture 19" descr="img567183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65175"/>
            <a:ext cx="8493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22"/>
          <p:cNvSpPr txBox="1">
            <a:spLocks noChangeArrowheads="1"/>
          </p:cNvSpPr>
          <p:nvPr/>
        </p:nvSpPr>
        <p:spPr bwMode="auto">
          <a:xfrm>
            <a:off x="7596188" y="314166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/>
              <a:t>のみの刃をイメージ</a:t>
            </a:r>
          </a:p>
        </p:txBody>
      </p:sp>
      <p:pic>
        <p:nvPicPr>
          <p:cNvPr id="33805" name="Picture 23" descr="img567183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765175"/>
            <a:ext cx="849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img2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233613" cy="180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img2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89363"/>
            <a:ext cx="3240087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41300" y="3860800"/>
            <a:ext cx="681038" cy="2520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/>
              <a:t>縦びき用の刃</a:t>
            </a: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 rot="10800000">
            <a:off x="5651500" y="5229225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9254" name="AutoShape 38"/>
          <p:cNvSpPr>
            <a:spLocks noChangeArrowheads="1"/>
          </p:cNvSpPr>
          <p:nvPr/>
        </p:nvSpPr>
        <p:spPr bwMode="auto">
          <a:xfrm rot="10800000">
            <a:off x="1042988" y="4797425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 rot="5400000">
            <a:off x="251619" y="2853531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 rot="5400000">
            <a:off x="7739856" y="3861595"/>
            <a:ext cx="720725" cy="576262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95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animBg="1"/>
      <p:bldP spid="9253" grpId="0" animBg="1"/>
      <p:bldP spid="9254" grpId="0" animBg="1"/>
      <p:bldP spid="9255" grpId="0" animBg="1"/>
      <p:bldP spid="92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5" descr="14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09638"/>
            <a:ext cx="812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36613"/>
            <a:ext cx="1181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1525587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AutoShape 48"/>
          <p:cNvSpPr>
            <a:spLocks noChangeArrowheads="1"/>
          </p:cNvSpPr>
          <p:nvPr/>
        </p:nvSpPr>
        <p:spPr bwMode="auto">
          <a:xfrm>
            <a:off x="2914650" y="1628775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pic>
        <p:nvPicPr>
          <p:cNvPr id="34822" name="Picture 49" descr="img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33375"/>
            <a:ext cx="1470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50"/>
          <p:cNvSpPr txBox="1">
            <a:spLocks noChangeArrowheads="1"/>
          </p:cNvSpPr>
          <p:nvPr/>
        </p:nvSpPr>
        <p:spPr bwMode="auto">
          <a:xfrm>
            <a:off x="250825" y="620713"/>
            <a:ext cx="6715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小さな刃</a:t>
            </a:r>
          </a:p>
        </p:txBody>
      </p:sp>
      <p:sp>
        <p:nvSpPr>
          <p:cNvPr id="34824" name="Text Box 51"/>
          <p:cNvSpPr txBox="1">
            <a:spLocks noChangeArrowheads="1"/>
          </p:cNvSpPr>
          <p:nvPr/>
        </p:nvSpPr>
        <p:spPr bwMode="auto">
          <a:xfrm>
            <a:off x="7667625" y="2709863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/>
              <a:t>小刀の刃をイメージ</a:t>
            </a:r>
          </a:p>
        </p:txBody>
      </p:sp>
      <p:pic>
        <p:nvPicPr>
          <p:cNvPr id="10292" name="Picture 52" descr="img2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49725"/>
            <a:ext cx="1795463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3" name="Picture 53" descr="img2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3671887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241300" y="3860800"/>
            <a:ext cx="681038" cy="2520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/>
              <a:t>横びき用の刃</a:t>
            </a: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 rot="10800000">
            <a:off x="6084888" y="4797425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296" name="AutoShape 56"/>
          <p:cNvSpPr>
            <a:spLocks noChangeArrowheads="1"/>
          </p:cNvSpPr>
          <p:nvPr/>
        </p:nvSpPr>
        <p:spPr bwMode="auto">
          <a:xfrm rot="10800000">
            <a:off x="1258888" y="4724400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297" name="AutoShape 57"/>
          <p:cNvSpPr>
            <a:spLocks noChangeArrowheads="1"/>
          </p:cNvSpPr>
          <p:nvPr/>
        </p:nvSpPr>
        <p:spPr bwMode="auto">
          <a:xfrm rot="5400000">
            <a:off x="251619" y="2853531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rot="5400000">
            <a:off x="7884319" y="3429794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91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4" grpId="0" animBg="1"/>
      <p:bldP spid="10295" grpId="0" animBg="1"/>
      <p:bldP spid="10296" grpId="0" animBg="1"/>
      <p:bldP spid="10297" grpId="0" animBg="1"/>
      <p:bldP spid="102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img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467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35150" y="6207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600" b="1"/>
              <a:t>縦　び　き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79613" y="530066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600" b="1"/>
              <a:t>横　び　き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786063" y="1828800"/>
            <a:ext cx="1728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 b="1"/>
              <a:t>の　こ　身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978525" y="1855788"/>
            <a:ext cx="133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 b="1"/>
              <a:t>柄（え）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362200" y="4643438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 b="1"/>
              <a:t>刃わたり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708400" y="3284538"/>
            <a:ext cx="86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 b="1"/>
              <a:t>もと</a:t>
            </a:r>
          </a:p>
        </p:txBody>
      </p:sp>
    </p:spTree>
    <p:extLst>
      <p:ext uri="{BB962C8B-B14F-4D97-AF65-F5344CB8AC3E}">
        <p14:creationId xmlns:p14="http://schemas.microsoft.com/office/powerpoint/2010/main" val="41821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7" grpId="0"/>
      <p:bldP spid="2058" grpId="0"/>
      <p:bldP spid="20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ikimizoy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3457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27088" y="692150"/>
            <a:ext cx="360045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600">
                <a:solidFill>
                  <a:srgbClr val="FF0000"/>
                </a:solidFill>
              </a:rPr>
              <a:t>あさりのはたらき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43438" y="2420938"/>
            <a:ext cx="4103687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ひき溝を広げ、のこ身と木材との摩擦を減らし、のこくずを出しやすくする。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39349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mg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42481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img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5988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1584325" cy="457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chemeClr val="bg1"/>
                </a:solidFill>
              </a:rPr>
              <a:t>切りはじめ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92725" y="1484313"/>
            <a:ext cx="1584325" cy="457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chemeClr val="bg1"/>
                </a:solidFill>
              </a:rPr>
              <a:t>切り終わり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39750" y="404813"/>
            <a:ext cx="4176713" cy="588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切りはじめと切り終わり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684213" y="4941888"/>
            <a:ext cx="4319587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切りはじめは片手引きで、あて木または</a:t>
            </a:r>
            <a:r>
              <a:rPr lang="ja-JP" altLang="en-US">
                <a:solidFill>
                  <a:srgbClr val="FF0000"/>
                </a:solidFill>
              </a:rPr>
              <a:t>親指の第一関節かツメ</a:t>
            </a:r>
            <a:r>
              <a:rPr lang="ja-JP" altLang="en-US"/>
              <a:t>をあてて、のこ身のもとのほうを使って軽く押し、ひき溝をつくる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292725" y="4941888"/>
            <a:ext cx="3455988" cy="1474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切り終わりは端の部分が欠けやすいので、ひく角度を</a:t>
            </a:r>
            <a:r>
              <a:rPr lang="ja-JP" altLang="en-US">
                <a:solidFill>
                  <a:srgbClr val="FF0000"/>
                </a:solidFill>
              </a:rPr>
              <a:t>水平近く</a:t>
            </a:r>
            <a:r>
              <a:rPr lang="ja-JP" altLang="en-US"/>
              <a:t>にし、のこぎりを持たない方の手で材料を支えるか、他の人に材料を支えてもらう。</a:t>
            </a:r>
          </a:p>
        </p:txBody>
      </p:sp>
    </p:spTree>
    <p:extLst>
      <p:ext uri="{BB962C8B-B14F-4D97-AF65-F5344CB8AC3E}">
        <p14:creationId xmlns:p14="http://schemas.microsoft.com/office/powerpoint/2010/main" val="16646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img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18875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img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44640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3671888" cy="588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/>
              <a:t>のこぎりびき（切断）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258888" y="1125538"/>
            <a:ext cx="1512887" cy="457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chemeClr val="bg1"/>
                </a:solidFill>
              </a:rPr>
              <a:t>両手びき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5580063" y="1196975"/>
            <a:ext cx="1512887" cy="457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chemeClr val="bg1"/>
                </a:solidFill>
              </a:rPr>
              <a:t>片手びき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1331913" y="4868863"/>
            <a:ext cx="6480175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切断線上を刃わたりが移動するように、のこ身と顔の中心が一致するように、のこ身を真上から見て、切断線の延長線上をひき手が移動するように前後に移動させる。手前にひくときに強く力を入れ、</a:t>
            </a:r>
            <a:r>
              <a:rPr lang="ja-JP" altLang="en-US" b="1">
                <a:solidFill>
                  <a:srgbClr val="FF0000"/>
                </a:solidFill>
              </a:rPr>
              <a:t>刃わたり全体</a:t>
            </a:r>
            <a:r>
              <a:rPr lang="ja-JP" altLang="en-US"/>
              <a:t>を使って切る。</a:t>
            </a:r>
          </a:p>
        </p:txBody>
      </p:sp>
    </p:spTree>
    <p:extLst>
      <p:ext uri="{BB962C8B-B14F-4D97-AF65-F5344CB8AC3E}">
        <p14:creationId xmlns:p14="http://schemas.microsoft.com/office/powerpoint/2010/main" val="4859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im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675687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971550" y="4508500"/>
            <a:ext cx="504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 b="1"/>
              <a:t>薄い材料や、やわらかい材料</a:t>
            </a:r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971550" y="5516563"/>
            <a:ext cx="4824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 b="1"/>
              <a:t>厚い材料や、かたい材料</a:t>
            </a: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6300788" y="4508500"/>
            <a:ext cx="2303462" cy="4667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/>
              <a:t>１５</a:t>
            </a:r>
            <a:r>
              <a:rPr lang="en-US" altLang="ja-JP" sz="2400" b="1"/>
              <a:t>°</a:t>
            </a:r>
            <a:r>
              <a:rPr lang="ja-JP" altLang="en-US" sz="2400" b="1"/>
              <a:t>～　３０</a:t>
            </a:r>
            <a:r>
              <a:rPr lang="en-US" altLang="ja-JP" sz="2400" b="1"/>
              <a:t>°</a:t>
            </a:r>
          </a:p>
        </p:txBody>
      </p:sp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6300788" y="5516563"/>
            <a:ext cx="2303462" cy="4667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/>
              <a:t>３０</a:t>
            </a:r>
            <a:r>
              <a:rPr lang="en-US" altLang="ja-JP" sz="2400" b="1"/>
              <a:t>°</a:t>
            </a:r>
            <a:r>
              <a:rPr lang="ja-JP" altLang="en-US" sz="2400" b="1"/>
              <a:t>～　４５</a:t>
            </a:r>
            <a:r>
              <a:rPr lang="en-US" altLang="ja-JP" sz="2400" b="1"/>
              <a:t>°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2952750" cy="4619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</a:rPr>
              <a:t>のこぎりをひく角度</a:t>
            </a:r>
            <a:endParaRPr lang="ja-JP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スライド式本立てをつくろう</a:t>
            </a:r>
            <a:endParaRPr kumimoji="1" lang="ja-JP" altLang="en-US" dirty="0"/>
          </a:p>
        </p:txBody>
      </p:sp>
      <p:pic>
        <p:nvPicPr>
          <p:cNvPr id="1026" name="Picture 2" descr="http://ajgika.ne.jp/~gikachiba/sakuhinten/12/24m0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71900" cy="54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92375"/>
            <a:ext cx="4319587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30956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08175" y="908050"/>
            <a:ext cx="48244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6000"/>
              <a:t>部　品　加　工</a:t>
            </a:r>
          </a:p>
        </p:txBody>
      </p:sp>
    </p:spTree>
    <p:extLst>
      <p:ext uri="{BB962C8B-B14F-4D97-AF65-F5344CB8AC3E}">
        <p14:creationId xmlns:p14="http://schemas.microsoft.com/office/powerpoint/2010/main" val="26597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44000" cy="65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58888" y="476250"/>
            <a:ext cx="1728787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003800" y="549275"/>
            <a:ext cx="1728788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03800" y="1484313"/>
            <a:ext cx="1728788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258888" y="5661025"/>
            <a:ext cx="1728787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235825" y="3357563"/>
            <a:ext cx="1439863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92950" y="5805488"/>
            <a:ext cx="1439863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219700" y="5805488"/>
            <a:ext cx="1439863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23850" y="1341438"/>
            <a:ext cx="1295400" cy="547687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solidFill>
                  <a:srgbClr val="FF3300"/>
                </a:solidFill>
              </a:rPr>
              <a:t>かしら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619250" y="1557338"/>
            <a:ext cx="576263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11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370638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246188"/>
            <a:ext cx="86042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4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31654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mg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600450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827088" y="260350"/>
            <a:ext cx="2952750" cy="5794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こば削りの仕方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789488" y="333375"/>
            <a:ext cx="3671887" cy="5794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こぐち削りの仕方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684213" y="4652963"/>
            <a:ext cx="30956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かんなのこばを工作台の上を滑らせながら一気に引く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716463" y="4652963"/>
            <a:ext cx="3600450" cy="1338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こぐちの端は割れやすいので、一気に削らない。始めに板幅の２／３程を削り、板材を裏返して残りの</a:t>
            </a:r>
          </a:p>
          <a:p>
            <a:pPr>
              <a:spcBef>
                <a:spcPct val="50000"/>
              </a:spcBef>
            </a:pPr>
            <a:r>
              <a:rPr lang="ja-JP" altLang="en-US"/>
              <a:t>１／３を削る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401763" y="6226175"/>
            <a:ext cx="1727200" cy="3762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かんなで削る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86388" y="6273800"/>
            <a:ext cx="2498725" cy="3762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ベルトサンダで削る</a:t>
            </a:r>
          </a:p>
        </p:txBody>
      </p:sp>
    </p:spTree>
    <p:extLst>
      <p:ext uri="{BB962C8B-B14F-4D97-AF65-F5344CB8AC3E}">
        <p14:creationId xmlns:p14="http://schemas.microsoft.com/office/powerpoint/2010/main" val="32830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455738"/>
            <a:ext cx="5473700" cy="37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908175" y="549275"/>
            <a:ext cx="5472113" cy="5794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ベルトサンダによる部品加工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124075" y="5445125"/>
            <a:ext cx="4967288" cy="9858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　</a:t>
            </a:r>
            <a:r>
              <a:rPr lang="ja-JP" altLang="en-US" b="1"/>
              <a:t>固定台に材料をしっかり固定し、ベルトに材料を押し付ける力を加減しながら、</a:t>
            </a:r>
            <a:r>
              <a:rPr lang="ja-JP" altLang="en-US" sz="2000" b="1">
                <a:solidFill>
                  <a:srgbClr val="FF3300"/>
                </a:solidFill>
              </a:rPr>
              <a:t>仕上がり線に一致させる</a:t>
            </a:r>
            <a:r>
              <a:rPr lang="ja-JP" altLang="en-US" b="1"/>
              <a:t>ように削る。</a:t>
            </a:r>
          </a:p>
        </p:txBody>
      </p:sp>
    </p:spTree>
    <p:extLst>
      <p:ext uri="{BB962C8B-B14F-4D97-AF65-F5344CB8AC3E}">
        <p14:creationId xmlns:p14="http://schemas.microsoft.com/office/powerpoint/2010/main" val="6723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3132138" y="476250"/>
            <a:ext cx="2735262" cy="5794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曲面部の加工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240087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3313112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979613" y="1052513"/>
            <a:ext cx="2736850" cy="2808287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203575" y="1268413"/>
            <a:ext cx="938213" cy="3170237"/>
          </a:xfrm>
          <a:prstGeom prst="line">
            <a:avLst/>
          </a:prstGeom>
          <a:noFill/>
          <a:ln w="1270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619250" y="1125538"/>
            <a:ext cx="2809875" cy="2089150"/>
          </a:xfrm>
          <a:prstGeom prst="line">
            <a:avLst/>
          </a:prstGeom>
          <a:noFill/>
          <a:ln w="1270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11188" y="476250"/>
            <a:ext cx="2195512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/>
              <a:t>のこぎりで切断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7544" y="5013325"/>
            <a:ext cx="8281169" cy="1562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/>
              <a:t>①</a:t>
            </a:r>
            <a:r>
              <a:rPr lang="ja-JP" altLang="en-US" sz="2400"/>
              <a:t>　仕上がり線を残しながら、できるだけ</a:t>
            </a:r>
            <a:r>
              <a:rPr lang="ja-JP" altLang="en-US" sz="2400">
                <a:solidFill>
                  <a:srgbClr val="FF3300"/>
                </a:solidFill>
              </a:rPr>
              <a:t>仕上がり線の近くを</a:t>
            </a:r>
          </a:p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rgbClr val="FF3300"/>
                </a:solidFill>
              </a:rPr>
              <a:t>　</a:t>
            </a:r>
            <a:r>
              <a:rPr lang="ja-JP" altLang="en-US" sz="2400"/>
              <a:t>のこぎりで切断する。</a:t>
            </a:r>
          </a:p>
          <a:p>
            <a:pPr>
              <a:spcBef>
                <a:spcPct val="50000"/>
              </a:spcBef>
            </a:pPr>
            <a:r>
              <a:rPr lang="ja-JP" altLang="en-US" sz="2400"/>
              <a:t>②　木工やすりで、曲面を描くように削る。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 rot="3424044">
            <a:off x="7489032" y="2817019"/>
            <a:ext cx="1871662" cy="2159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2" name="Text Box 7"/>
          <p:cNvSpPr txBox="1">
            <a:spLocks noChangeArrowheads="1"/>
          </p:cNvSpPr>
          <p:nvPr/>
        </p:nvSpPr>
        <p:spPr bwMode="auto">
          <a:xfrm>
            <a:off x="7019925" y="836613"/>
            <a:ext cx="1728788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/>
              <a:t>木工やすり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 rot="2785852">
            <a:off x="6768306" y="2024857"/>
            <a:ext cx="1871663" cy="2159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 rot="1585136">
            <a:off x="6227763" y="1700213"/>
            <a:ext cx="1871662" cy="2159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88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  <p:bldP spid="15365" grpId="2" animBg="1"/>
      <p:bldP spid="15366" grpId="0" animBg="1"/>
      <p:bldP spid="15367" grpId="0" animBg="1"/>
      <p:bldP spid="15367" grpId="1" animBg="1"/>
      <p:bldP spid="15367" grpId="2" animBg="1"/>
      <p:bldP spid="15368" grpId="0" animBg="1"/>
      <p:bldP spid="15369" grpId="0" animBg="1"/>
      <p:bldP spid="15371" grpId="0" animBg="1"/>
      <p:bldP spid="15371" grpId="1" animBg="1"/>
      <p:bldP spid="15372" grpId="0" animBg="1"/>
      <p:bldP spid="15373" grpId="0" animBg="1"/>
      <p:bldP spid="15373" grpId="1" animBg="1"/>
      <p:bldP spid="153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771775" y="333375"/>
            <a:ext cx="3816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6000"/>
              <a:t>仕　上　げ</a:t>
            </a:r>
          </a:p>
        </p:txBody>
      </p:sp>
      <p:pic>
        <p:nvPicPr>
          <p:cNvPr id="16387" name="図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21224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img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5400675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5438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900113" y="404813"/>
            <a:ext cx="2087562" cy="579437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素地磨き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403350" y="5734050"/>
            <a:ext cx="6553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/>
              <a:t>　１８０番程度の紙やすりを木片に巻いて、木材の繊維方向に沿って磨く</a:t>
            </a:r>
          </a:p>
        </p:txBody>
      </p:sp>
    </p:spTree>
    <p:extLst>
      <p:ext uri="{BB962C8B-B14F-4D97-AF65-F5344CB8AC3E}">
        <p14:creationId xmlns:p14="http://schemas.microsoft.com/office/powerpoint/2010/main" val="34046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6049963" cy="37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900113" y="404813"/>
            <a:ext cx="3024187" cy="579437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ワックス仕上げ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331913" y="5157788"/>
            <a:ext cx="65532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/>
              <a:t>　ワックスをスポンジウエスに少し付け、円を描くように回し、丁寧に擦り込む。約１時間放置して、ウエスで余分なワックスをふき取る。</a:t>
            </a:r>
          </a:p>
        </p:txBody>
      </p:sp>
    </p:spTree>
    <p:extLst>
      <p:ext uri="{BB962C8B-B14F-4D97-AF65-F5344CB8AC3E}">
        <p14:creationId xmlns:p14="http://schemas.microsoft.com/office/powerpoint/2010/main" val="16631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908174" y="404664"/>
            <a:ext cx="5688013" cy="457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2400" b="1" dirty="0" smtClean="0">
                <a:solidFill>
                  <a:schemeClr val="bg1"/>
                </a:solidFill>
              </a:rPr>
              <a:t>スライド式本立ての</a:t>
            </a:r>
            <a:r>
              <a:rPr lang="ja-JP" altLang="en-US" sz="2400" b="1" dirty="0">
                <a:solidFill>
                  <a:schemeClr val="bg1"/>
                </a:solidFill>
              </a:rPr>
              <a:t>材料取り図</a:t>
            </a:r>
          </a:p>
        </p:txBody>
      </p:sp>
      <p:pic>
        <p:nvPicPr>
          <p:cNvPr id="23554" name="Picture 2" descr="http://www.syusei-tsc.com/dcms_media/image/list_img3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5" b="29877"/>
          <a:stretch/>
        </p:blipFill>
        <p:spPr bwMode="auto">
          <a:xfrm>
            <a:off x="451024" y="2130581"/>
            <a:ext cx="8122544" cy="1553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 flipH="1">
            <a:off x="1885313" y="2130580"/>
            <a:ext cx="45719" cy="118514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flipH="1">
            <a:off x="3449072" y="2130579"/>
            <a:ext cx="45719" cy="117408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flipH="1">
            <a:off x="4954278" y="2132853"/>
            <a:ext cx="45719" cy="117180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6372199" y="2130581"/>
            <a:ext cx="45719" cy="1230861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4372" y="3315723"/>
            <a:ext cx="8087027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flipH="1">
            <a:off x="2267743" y="3315723"/>
            <a:ext cx="45719" cy="3686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flipH="1">
            <a:off x="4293361" y="3315723"/>
            <a:ext cx="45719" cy="3686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flipH="1">
            <a:off x="6178351" y="3304659"/>
            <a:ext cx="45719" cy="36862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 flipH="1">
            <a:off x="6516215" y="2130579"/>
            <a:ext cx="45719" cy="154270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flipH="1">
            <a:off x="6538384" y="2416857"/>
            <a:ext cx="2035184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H="1">
            <a:off x="6538384" y="2729258"/>
            <a:ext cx="2035184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flipH="1">
            <a:off x="6516215" y="3018584"/>
            <a:ext cx="2035184" cy="45719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4458" y="2532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縦板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6538384" y="2420888"/>
            <a:ext cx="2035184" cy="457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25613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縦板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7782" y="25613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縦板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64088" y="25674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縦板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73021" y="21168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横板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16857" y="33157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横板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80189" y="18035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27464" y="36732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240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22367" y="18035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180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87766" y="18035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180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64088" y="18035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180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0" y="25445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175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320" y="33167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94642" y="18035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18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58091" y="36850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240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977137" y="36732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240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383628" y="18035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240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568667" y="20684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87766" y="42119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1010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51024" y="4211931"/>
            <a:ext cx="810037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弧 1"/>
          <p:cNvSpPr/>
          <p:nvPr/>
        </p:nvSpPr>
        <p:spPr>
          <a:xfrm rot="16200000">
            <a:off x="436148" y="2139080"/>
            <a:ext cx="481133" cy="46413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弧 41"/>
          <p:cNvSpPr/>
          <p:nvPr/>
        </p:nvSpPr>
        <p:spPr>
          <a:xfrm rot="16200000">
            <a:off x="1939128" y="2119062"/>
            <a:ext cx="481133" cy="46413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弧 42"/>
          <p:cNvSpPr/>
          <p:nvPr/>
        </p:nvSpPr>
        <p:spPr>
          <a:xfrm rot="16200000">
            <a:off x="3492899" y="2129591"/>
            <a:ext cx="481133" cy="46413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弧 43"/>
          <p:cNvSpPr/>
          <p:nvPr/>
        </p:nvSpPr>
        <p:spPr>
          <a:xfrm rot="16200000">
            <a:off x="5004432" y="2126382"/>
            <a:ext cx="481133" cy="46413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7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900113" y="404813"/>
            <a:ext cx="4176712" cy="579437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はけ塗り（ニス仕上げ）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31888"/>
            <a:ext cx="3168650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857625"/>
            <a:ext cx="5545137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87" name="Group 303"/>
          <p:cNvGraphicFramePr>
            <a:graphicFrameLocks noGrp="1"/>
          </p:cNvGraphicFramePr>
          <p:nvPr/>
        </p:nvGraphicFramePr>
        <p:xfrm>
          <a:off x="250825" y="765175"/>
          <a:ext cx="8496300" cy="5852160"/>
        </p:xfrm>
        <a:graphic>
          <a:graphicData uri="http://schemas.openxmlformats.org/drawingml/2006/table">
            <a:tbl>
              <a:tblPr/>
              <a:tblGrid>
                <a:gridCol w="1500188"/>
                <a:gridCol w="3579812"/>
                <a:gridCol w="341630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工　程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作　業　内　容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木工具・木工機械・その他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材料取り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材料取りのけがきをする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さしがね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切断をする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両刃のこぎり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部品加工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部品加工のけがきを</a:t>
                      </a:r>
                      <a:r>
                        <a:rPr kumimoji="1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する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さしがね・直角定規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切断をする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両刃のこぎり・糸のこ盤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切削をする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かんな・ベルトサンダ</a:t>
                      </a:r>
                    </a:p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木工やすり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検査・修正をする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さしがね・直角定規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組立て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仮組み立てをする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接合部のけがきをする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さしがね・直角定規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下穴をあける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四つ目きり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くぎを打つ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げんのう・くぎ抜き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検査・修正をする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さしがね・直角定規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仕上げ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下地をつくる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紙やすり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●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　ワックスを塗る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ワックス・ウェス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234" name="Text Box 250"/>
          <p:cNvSpPr txBox="1">
            <a:spLocks noChangeArrowheads="1"/>
          </p:cNvSpPr>
          <p:nvPr/>
        </p:nvSpPr>
        <p:spPr bwMode="auto">
          <a:xfrm>
            <a:off x="611188" y="188913"/>
            <a:ext cx="6265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 dirty="0" smtClean="0"/>
              <a:t>スライド式本立て製作</a:t>
            </a:r>
            <a:r>
              <a:rPr lang="ja-JP" altLang="en-US" sz="2800" b="1" dirty="0"/>
              <a:t>工程表</a:t>
            </a:r>
          </a:p>
        </p:txBody>
      </p:sp>
    </p:spTree>
    <p:extLst>
      <p:ext uri="{BB962C8B-B14F-4D97-AF65-F5344CB8AC3E}">
        <p14:creationId xmlns:p14="http://schemas.microsoft.com/office/powerpoint/2010/main" val="1565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319587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mg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34575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741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6000"/>
              <a:t>材料取り　～けがき～</a:t>
            </a:r>
          </a:p>
        </p:txBody>
      </p:sp>
    </p:spTree>
    <p:extLst>
      <p:ext uri="{BB962C8B-B14F-4D97-AF65-F5344CB8AC3E}">
        <p14:creationId xmlns:p14="http://schemas.microsoft.com/office/powerpoint/2010/main" val="31900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351838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56325" y="3789363"/>
            <a:ext cx="23050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FF0000"/>
                </a:solidFill>
              </a:rPr>
              <a:t>切りしろ　削りしろ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508625" y="2997200"/>
            <a:ext cx="2951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258888" y="3429000"/>
            <a:ext cx="49688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771775" y="404813"/>
            <a:ext cx="3887788" cy="5191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 b="1">
                <a:solidFill>
                  <a:schemeClr val="bg1"/>
                </a:solidFill>
              </a:rPr>
              <a:t>板材へのけがきの手順</a:t>
            </a:r>
          </a:p>
        </p:txBody>
      </p:sp>
    </p:spTree>
    <p:extLst>
      <p:ext uri="{BB962C8B-B14F-4D97-AF65-F5344CB8AC3E}">
        <p14:creationId xmlns:p14="http://schemas.microsoft.com/office/powerpoint/2010/main" val="26374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561657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611188" y="476250"/>
            <a:ext cx="3455987" cy="5794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切りしろ　削りしろ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4572000" y="404813"/>
            <a:ext cx="345598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/>
              <a:t>のこぎりで切断される部分とかんなで削る部分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084888" y="2708275"/>
            <a:ext cx="252095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/>
              <a:t>授業では　５</a:t>
            </a:r>
            <a:r>
              <a:rPr lang="en-US" altLang="ja-JP" sz="240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33794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374491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987675" y="549275"/>
            <a:ext cx="3455988" cy="5794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さしがねの使い方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5508625" y="5516563"/>
            <a:ext cx="287972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/>
              <a:t>２点をとり、点を結ぶ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539750" y="2205038"/>
            <a:ext cx="4248150" cy="2932112"/>
            <a:chOff x="340" y="1389"/>
            <a:chExt cx="2676" cy="1847"/>
          </a:xfrm>
        </p:grpSpPr>
        <p:pic>
          <p:nvPicPr>
            <p:cNvPr id="6150" name="図 3" descr="img25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2676" cy="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V="1">
              <a:off x="1628" y="1842"/>
              <a:ext cx="0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474" y="2069"/>
              <a:ext cx="308" cy="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000" b="1">
                  <a:solidFill>
                    <a:srgbClr val="FF0000"/>
                  </a:solidFill>
                </a:rPr>
                <a:t>密着させる</a:t>
              </a:r>
            </a:p>
          </p:txBody>
        </p:sp>
      </p:grp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11188" y="5516563"/>
            <a:ext cx="403225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/>
              <a:t>こばにさしがねの長手を密着させ、妻手で線を引く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900113" y="1628775"/>
            <a:ext cx="3455987" cy="3667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こばと直角方向に線を引くとき</a:t>
            </a: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5651500" y="1628775"/>
            <a:ext cx="2663825" cy="3667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こばと平行に線を引くとき</a:t>
            </a:r>
          </a:p>
        </p:txBody>
      </p:sp>
    </p:spTree>
    <p:extLst>
      <p:ext uri="{BB962C8B-B14F-4D97-AF65-F5344CB8AC3E}">
        <p14:creationId xmlns:p14="http://schemas.microsoft.com/office/powerpoint/2010/main" val="25066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408738" cy="5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76375" y="2205038"/>
            <a:ext cx="2562225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ja-JP" sz="1000">
              <a:solidFill>
                <a:srgbClr val="333333"/>
              </a:solidFill>
              <a:ea typeface="メイリオ" pitchFamily="50" charset="-128"/>
              <a:cs typeface="メイリオ" pitchFamily="50" charset="-128"/>
            </a:endParaRPr>
          </a:p>
          <a:p>
            <a:pPr eaLnBrk="0" hangingPunct="0"/>
            <a:r>
              <a:rPr lang="ja-JP" altLang="en-US" sz="2400" b="1">
                <a:solidFill>
                  <a:srgbClr val="FF0000"/>
                </a:solidFill>
                <a:ea typeface="メイリオ" pitchFamily="50" charset="-128"/>
                <a:cs typeface="メイリオ" pitchFamily="50" charset="-128"/>
              </a:rPr>
              <a:t>赤の線＝切断線</a:t>
            </a:r>
          </a:p>
        </p:txBody>
      </p:sp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 flipH="1">
            <a:off x="4643438" y="2492375"/>
            <a:ext cx="647700" cy="6953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AutoShape 5"/>
          <p:cNvCxnSpPr>
            <a:cxnSpLocks noChangeShapeType="1"/>
          </p:cNvCxnSpPr>
          <p:nvPr/>
        </p:nvCxnSpPr>
        <p:spPr bwMode="auto">
          <a:xfrm>
            <a:off x="3492500" y="2852738"/>
            <a:ext cx="935038" cy="360362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55875" y="5445125"/>
            <a:ext cx="3492500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2400" b="1">
                <a:solidFill>
                  <a:srgbClr val="333333"/>
                </a:solidFill>
                <a:ea typeface="メイリオ" pitchFamily="50" charset="-128"/>
                <a:cs typeface="メイリオ" pitchFamily="50" charset="-128"/>
              </a:rPr>
              <a:t>切りしろ・削りしろ　５ｍｍ</a:t>
            </a:r>
            <a:endParaRPr lang="ja-JP" altLang="en-US" sz="2400" b="1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2916238" y="5013325"/>
            <a:ext cx="1266825" cy="47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4643438" y="5013325"/>
            <a:ext cx="10810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3059113" y="404813"/>
            <a:ext cx="2736850" cy="579437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b="1">
                <a:solidFill>
                  <a:schemeClr val="bg1"/>
                </a:solidFill>
              </a:rPr>
              <a:t>実際のけがき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859338" y="2060575"/>
            <a:ext cx="3168650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ja-JP" sz="1000">
              <a:solidFill>
                <a:srgbClr val="333333"/>
              </a:solidFill>
              <a:ea typeface="メイリオ" pitchFamily="50" charset="-128"/>
              <a:cs typeface="メイリオ" pitchFamily="50" charset="-128"/>
            </a:endParaRPr>
          </a:p>
          <a:p>
            <a:pPr eaLnBrk="0" hangingPunct="0"/>
            <a:r>
              <a:rPr lang="ja-JP" altLang="en-US" sz="2400" b="1">
                <a:solidFill>
                  <a:srgbClr val="333333"/>
                </a:solidFill>
                <a:ea typeface="メイリオ" pitchFamily="50" charset="-128"/>
                <a:cs typeface="メイリオ" pitchFamily="50" charset="-128"/>
              </a:rPr>
              <a:t>鉛筆の線＝仕上がり線</a:t>
            </a:r>
            <a:endParaRPr lang="ja-JP" altLang="en-US" sz="2400" b="1"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574</Words>
  <Application>Microsoft Office PowerPoint</Application>
  <PresentationFormat>画面に合わせる (4:3)</PresentationFormat>
  <Paragraphs>138</Paragraphs>
  <Slides>30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​​テーマ</vt:lpstr>
      <vt:lpstr>技術1年　製作</vt:lpstr>
      <vt:lpstr>スライド式本立てをつくろう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技術1年　製作</dc:title>
  <dc:creator>teacher</dc:creator>
  <cp:lastModifiedBy>iwachu-20</cp:lastModifiedBy>
  <cp:revision>16</cp:revision>
  <cp:lastPrinted>2013-09-09T22:27:24Z</cp:lastPrinted>
  <dcterms:created xsi:type="dcterms:W3CDTF">2013-09-02T02:16:30Z</dcterms:created>
  <dcterms:modified xsi:type="dcterms:W3CDTF">2013-10-25T02:21:19Z</dcterms:modified>
</cp:coreProperties>
</file>