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1" r:id="rId8"/>
    <p:sldId id="258" r:id="rId9"/>
    <p:sldId id="257" r:id="rId10"/>
    <p:sldId id="259" r:id="rId11"/>
    <p:sldId id="260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31A6-0111-43CB-927C-CCF337128446}" type="datetimeFigureOut">
              <a:rPr kumimoji="1" lang="ja-JP" altLang="en-US" smtClean="0"/>
              <a:t>2015/1/20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2EDCC-DF16-49EF-BE76-893D79333C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7893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31A6-0111-43CB-927C-CCF337128446}" type="datetimeFigureOut">
              <a:rPr kumimoji="1" lang="ja-JP" altLang="en-US" smtClean="0"/>
              <a:t>2015/1/20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2EDCC-DF16-49EF-BE76-893D79333C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953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31A6-0111-43CB-927C-CCF337128446}" type="datetimeFigureOut">
              <a:rPr kumimoji="1" lang="ja-JP" altLang="en-US" smtClean="0"/>
              <a:t>2015/1/20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2EDCC-DF16-49EF-BE76-893D79333C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8723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31A6-0111-43CB-927C-CCF337128446}" type="datetimeFigureOut">
              <a:rPr kumimoji="1" lang="ja-JP" altLang="en-US" smtClean="0"/>
              <a:t>2015/1/20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2EDCC-DF16-49EF-BE76-893D79333C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5559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31A6-0111-43CB-927C-CCF337128446}" type="datetimeFigureOut">
              <a:rPr kumimoji="1" lang="ja-JP" altLang="en-US" smtClean="0"/>
              <a:t>2015/1/20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2EDCC-DF16-49EF-BE76-893D79333C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210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31A6-0111-43CB-927C-CCF337128446}" type="datetimeFigureOut">
              <a:rPr kumimoji="1" lang="ja-JP" altLang="en-US" smtClean="0"/>
              <a:t>2015/1/20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2EDCC-DF16-49EF-BE76-893D79333C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7629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31A6-0111-43CB-927C-CCF337128446}" type="datetimeFigureOut">
              <a:rPr kumimoji="1" lang="ja-JP" altLang="en-US" smtClean="0"/>
              <a:t>2015/1/20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2EDCC-DF16-49EF-BE76-893D79333C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2638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31A6-0111-43CB-927C-CCF337128446}" type="datetimeFigureOut">
              <a:rPr kumimoji="1" lang="ja-JP" altLang="en-US" smtClean="0"/>
              <a:t>2015/1/20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2EDCC-DF16-49EF-BE76-893D79333C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761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31A6-0111-43CB-927C-CCF337128446}" type="datetimeFigureOut">
              <a:rPr kumimoji="1" lang="ja-JP" altLang="en-US" smtClean="0"/>
              <a:t>2015/1/20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2EDCC-DF16-49EF-BE76-893D79333C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5383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31A6-0111-43CB-927C-CCF337128446}" type="datetimeFigureOut">
              <a:rPr kumimoji="1" lang="ja-JP" altLang="en-US" smtClean="0"/>
              <a:t>2015/1/20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2EDCC-DF16-49EF-BE76-893D79333C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930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31A6-0111-43CB-927C-CCF337128446}" type="datetimeFigureOut">
              <a:rPr kumimoji="1" lang="ja-JP" altLang="en-US" smtClean="0"/>
              <a:t>2015/1/20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2EDCC-DF16-49EF-BE76-893D79333C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753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531A6-0111-43CB-927C-CCF337128446}" type="datetimeFigureOut">
              <a:rPr kumimoji="1" lang="ja-JP" altLang="en-US" smtClean="0"/>
              <a:t>2015/1/20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2EDCC-DF16-49EF-BE76-893D79333C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1929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o.jp/url?sa=i&amp;rct=j&amp;q=&amp;esrc=s&amp;source=images&amp;cd=&amp;cad=rja&amp;uact=8&amp;ved=0CAcQjRw&amp;url=http://www.originalmind.co.jp/useds/37159&amp;ei=S0WvVLKXM-e4mwWqg4DACw&amp;psig=AFQjCNGz5NIx-dTOlLp-xy1m1dCnNYbopQ&amp;ust=142085903034533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co.jp/url?sa=i&amp;rct=j&amp;q=&amp;esrc=s&amp;source=images&amp;cd=&amp;cad=rja&amp;uact=8&amp;ved=0CAcQjRw&amp;url=http://www.originalmind.co.jp/useds/36960&amp;ei=fEavVKezPMPWmAXAh4H4Dw&amp;psig=AFQjCNGCbZB5jDsoI7veOsstSBvlMzFFKw&amp;ust=142085930695140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jp/url?sa=i&amp;rct=j&amp;q=&amp;esrc=s&amp;source=images&amp;cd=&amp;cad=rja&amp;uact=8&amp;ved=0CAcQjRw&amp;url=http://edepart.7netshopping.jp/ss/item/00100250490006000089.html&amp;ei=qkivVOLPJuXXmAXohIHIBQ&amp;psig=AFQjCNH3OvllhQ9ySS1dl8ZPAgrfJY1qmw&amp;ust=142085989819917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jp/url?sa=i&amp;rct=j&amp;q=&amp;esrc=s&amp;source=images&amp;cd=&amp;cad=rja&amp;uact=8&amp;ved=0CAcQjRw&amp;url=http://edepart.7netshopping.jp/ss/item/00100250490006000089.html&amp;ei=qkivVOLPJuXXmAXohIHIBQ&amp;psig=AFQjCNH3OvllhQ9ySS1dl8ZPAgrfJY1qmw&amp;ust=1420859898199179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o.jp/url?sa=i&amp;rct=j&amp;q=&amp;esrc=s&amp;source=images&amp;cd=&amp;cad=rja&amp;uact=8&amp;ved=0CAcQjRw&amp;url=http://www.vstone.co.jp/robotshop/index.php?main_page%3Dindex%26cPath%3D17_138&amp;ei=_UOvVNmfMMK0mAXWyoLoDg&amp;psig=AFQjCNHR6IwJh7J4REQhYsfSnM6xaCsUFw&amp;ust=142085873625689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r>
              <a:rPr kumimoji="1" lang="ja-JP" altLang="en-US" sz="6000" dirty="0" smtClean="0"/>
              <a:t>電気機器への利用</a:t>
            </a:r>
            <a:endParaRPr kumimoji="1" lang="ja-JP" altLang="en-US" sz="6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1640" y="3356992"/>
            <a:ext cx="6400800" cy="280831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kumimoji="1" lang="ja-JP" altLang="en-US" sz="4000" dirty="0" smtClean="0">
                <a:solidFill>
                  <a:schemeClr val="tx1"/>
                </a:solidFill>
              </a:rPr>
              <a:t>本時の目標</a:t>
            </a:r>
            <a:endParaRPr kumimoji="1" lang="en-US" altLang="ja-JP" sz="4000" dirty="0" smtClean="0">
              <a:solidFill>
                <a:schemeClr val="tx1"/>
              </a:solidFill>
            </a:endParaRPr>
          </a:p>
          <a:p>
            <a:pPr algn="l"/>
            <a:r>
              <a:rPr kumimoji="1" lang="ja-JP" altLang="en-US" sz="4000" dirty="0" smtClean="0">
                <a:solidFill>
                  <a:schemeClr val="tx1"/>
                </a:solidFill>
              </a:rPr>
              <a:t>電気エネルギーの変換のしくみを理解し、適切な利用方法が選択できる。</a:t>
            </a:r>
            <a:endParaRPr kumimoji="1" lang="ja-JP" alt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45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ステッピングモータ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412776"/>
            <a:ext cx="5616625" cy="5069160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ディスク装置</a:t>
            </a:r>
            <a:endParaRPr kumimoji="1" lang="en-US" altLang="ja-JP" dirty="0" smtClean="0"/>
          </a:p>
          <a:p>
            <a:r>
              <a:rPr lang="ja-JP" altLang="en-US" dirty="0" smtClean="0"/>
              <a:t>カメラ　・電気式アナログ時計</a:t>
            </a:r>
            <a:endParaRPr lang="en-US" altLang="ja-JP" dirty="0" smtClean="0"/>
          </a:p>
          <a:p>
            <a:r>
              <a:rPr kumimoji="1" lang="ja-JP" altLang="en-US" dirty="0" smtClean="0"/>
              <a:t>プリンタ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回転角度が電気信号に比例する（電気信号で制御できる）</a:t>
            </a:r>
            <a:endParaRPr kumimoji="1" lang="en-US" altLang="ja-JP" dirty="0" smtClean="0"/>
          </a:p>
          <a:p>
            <a:r>
              <a:rPr lang="ja-JP" altLang="en-US" dirty="0"/>
              <a:t>必要な</a:t>
            </a:r>
            <a:r>
              <a:rPr lang="ja-JP" altLang="en-US" dirty="0" smtClean="0"/>
              <a:t>回転角だけ</a:t>
            </a:r>
            <a:r>
              <a:rPr lang="ja-JP" altLang="en-US" dirty="0"/>
              <a:t>動かすことができる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r>
              <a:rPr kumimoji="1" lang="ja-JP" altLang="en-US" dirty="0">
                <a:solidFill>
                  <a:srgbClr val="FF0000"/>
                </a:solidFill>
              </a:rPr>
              <a:t>エネルギーの効率が悪い</a:t>
            </a:r>
          </a:p>
        </p:txBody>
      </p:sp>
      <p:pic>
        <p:nvPicPr>
          <p:cNvPr id="3074" name="Picture 2" descr="https://encrypted-tbn0.gstatic.com/images?q=tbn:ANd9GcQjQ8GMrvAfWKDmYq0zrwKDE7GwHAEKQMtmmWKaT6NWbr9cBLxIM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617640"/>
            <a:ext cx="319829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1140940"/>
            <a:ext cx="3364067" cy="228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07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誘導モータ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1" y="1196752"/>
            <a:ext cx="4896545" cy="5472608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電気洗濯機</a:t>
            </a:r>
            <a:endParaRPr kumimoji="1" lang="en-US" altLang="ja-JP" dirty="0" smtClean="0"/>
          </a:p>
          <a:p>
            <a:r>
              <a:rPr lang="ja-JP" altLang="en-US" dirty="0" smtClean="0"/>
              <a:t>扇風機</a:t>
            </a:r>
            <a:endParaRPr lang="en-US" altLang="ja-JP" dirty="0" smtClean="0"/>
          </a:p>
          <a:p>
            <a:r>
              <a:rPr kumimoji="1" lang="ja-JP" altLang="en-US" dirty="0"/>
              <a:t>換気</a:t>
            </a:r>
            <a:r>
              <a:rPr kumimoji="1" lang="ja-JP" altLang="en-US" dirty="0" smtClean="0"/>
              <a:t>扇</a:t>
            </a:r>
            <a:endParaRPr kumimoji="1" lang="en-US" altLang="ja-JP" dirty="0" smtClean="0"/>
          </a:p>
          <a:p>
            <a:r>
              <a:rPr lang="ja-JP" altLang="en-US" dirty="0"/>
              <a:t>電気</a:t>
            </a:r>
            <a:r>
              <a:rPr lang="ja-JP" altLang="en-US" dirty="0" smtClean="0"/>
              <a:t>冷蔵庫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dirty="0" smtClean="0"/>
              <a:t>簡単な構造で故障が少ない</a:t>
            </a:r>
            <a:endParaRPr lang="en-US" altLang="ja-JP" dirty="0" smtClean="0"/>
          </a:p>
          <a:p>
            <a:r>
              <a:rPr lang="ja-JP" altLang="en-US" dirty="0"/>
              <a:t>回転速度制御が</a:t>
            </a:r>
            <a:r>
              <a:rPr lang="ja-JP" altLang="en-US" dirty="0" smtClean="0"/>
              <a:t>できる</a:t>
            </a:r>
            <a:endParaRPr lang="en-US" altLang="ja-JP" dirty="0" smtClean="0"/>
          </a:p>
          <a:p>
            <a:r>
              <a:rPr lang="ja-JP" altLang="en-US" dirty="0"/>
              <a:t>長時間運転する機器</a:t>
            </a:r>
            <a:r>
              <a:rPr lang="ja-JP" altLang="en-US" dirty="0" smtClean="0"/>
              <a:t>むき</a:t>
            </a:r>
            <a:endParaRPr lang="en-US" altLang="ja-JP" dirty="0" smtClean="0"/>
          </a:p>
          <a:p>
            <a:r>
              <a:rPr lang="ja-JP" altLang="en-US" dirty="0" smtClean="0"/>
              <a:t>価格が安い</a:t>
            </a:r>
            <a:endParaRPr lang="en-US" altLang="ja-JP" dirty="0" smtClean="0"/>
          </a:p>
          <a:p>
            <a:endParaRPr kumimoji="1" lang="ja-JP" altLang="en-US" dirty="0"/>
          </a:p>
        </p:txBody>
      </p:sp>
      <p:pic>
        <p:nvPicPr>
          <p:cNvPr id="4098" name="Picture 2" descr="https://encrypted-tbn3.gstatic.com/images?q=tbn:ANd9GcR_5NT8GAhj3TX7kADa9HZhRk9yETvPJCPrMC9cqspGhlvDamMl1Q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693" y="3803751"/>
            <a:ext cx="3903307" cy="303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4" r="13209"/>
          <a:stretch/>
        </p:blipFill>
        <p:spPr bwMode="auto">
          <a:xfrm>
            <a:off x="6330461" y="833395"/>
            <a:ext cx="2813539" cy="291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1" r="17969"/>
          <a:stretch/>
        </p:blipFill>
        <p:spPr bwMode="auto">
          <a:xfrm>
            <a:off x="4666176" y="1085838"/>
            <a:ext cx="1656184" cy="2660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17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sz="6600" dirty="0" smtClean="0"/>
              <a:t>光への変換</a:t>
            </a:r>
            <a:endParaRPr kumimoji="1" lang="ja-JP" altLang="en-US" sz="6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748680"/>
          </a:xfrm>
        </p:spPr>
        <p:txBody>
          <a:bodyPr/>
          <a:lstStyle/>
          <a:p>
            <a:r>
              <a:rPr kumimoji="1" lang="ja-JP" altLang="en-US" dirty="0" smtClean="0"/>
              <a:t>電気エネルギーを光エネルギーに変換する製品</a:t>
            </a:r>
            <a:endParaRPr kumimoji="1" lang="ja-JP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7" r="21136"/>
          <a:stretch/>
        </p:blipFill>
        <p:spPr bwMode="auto">
          <a:xfrm>
            <a:off x="251520" y="2132856"/>
            <a:ext cx="2841674" cy="336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138153"/>
            <a:ext cx="3973510" cy="229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322" y="4481736"/>
            <a:ext cx="4752528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21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21497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フィラメントに電流を流して発光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kumimoji="1" lang="ja-JP" altLang="en-US" dirty="0" smtClean="0"/>
              <a:t>白熱電球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電流の量で明るさの調節ができる。</a:t>
            </a:r>
            <a:endParaRPr kumimoji="1" lang="en-US" altLang="ja-JP" dirty="0" smtClean="0"/>
          </a:p>
          <a:p>
            <a:r>
              <a:rPr lang="ja-JP" altLang="en-US" dirty="0">
                <a:solidFill>
                  <a:srgbClr val="FF0000"/>
                </a:solidFill>
              </a:rPr>
              <a:t>発熱し</a:t>
            </a:r>
            <a:r>
              <a:rPr lang="ja-JP" altLang="en-US" dirty="0" smtClean="0">
                <a:solidFill>
                  <a:srgbClr val="FF0000"/>
                </a:solidFill>
              </a:rPr>
              <a:t>、効率が悪い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7" r="21136"/>
          <a:stretch/>
        </p:blipFill>
        <p:spPr bwMode="auto">
          <a:xfrm>
            <a:off x="5292079" y="1772816"/>
            <a:ext cx="3220535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54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0"/>
            <a:ext cx="8856984" cy="922114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ガラス管内に放電し、蛍光物質を発光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628800"/>
            <a:ext cx="3466728" cy="4525963"/>
          </a:xfrm>
        </p:spPr>
        <p:txBody>
          <a:bodyPr/>
          <a:lstStyle/>
          <a:p>
            <a:r>
              <a:rPr kumimoji="1" lang="ja-JP" altLang="en-US" dirty="0" smtClean="0"/>
              <a:t>蛍光灯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発光効率が良い</a:t>
            </a:r>
            <a:endParaRPr kumimoji="1" lang="en-US" altLang="ja-JP" dirty="0" smtClean="0"/>
          </a:p>
          <a:p>
            <a:r>
              <a:rPr lang="ja-JP" altLang="en-US" dirty="0"/>
              <a:t>広範囲を照らすことができる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r>
              <a:rPr kumimoji="1" lang="ja-JP" altLang="en-US" dirty="0">
                <a:solidFill>
                  <a:srgbClr val="FF0000"/>
                </a:solidFill>
              </a:rPr>
              <a:t>オン・オフを繰り返す</a:t>
            </a:r>
            <a:r>
              <a:rPr kumimoji="1" lang="ja-JP" altLang="en-US" dirty="0" smtClean="0">
                <a:solidFill>
                  <a:srgbClr val="FF0000"/>
                </a:solidFill>
              </a:rPr>
              <a:t>と、寿命が短くなる。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110" y="1124744"/>
            <a:ext cx="4680520" cy="2708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9" r="4544"/>
          <a:stretch/>
        </p:blipFill>
        <p:spPr bwMode="auto">
          <a:xfrm>
            <a:off x="3808570" y="3929289"/>
            <a:ext cx="4939894" cy="2729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15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946" y="116632"/>
            <a:ext cx="8229600" cy="864096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直流電流を流すと発光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0" y="1412776"/>
            <a:ext cx="3960441" cy="5112568"/>
          </a:xfrm>
        </p:spPr>
        <p:txBody>
          <a:bodyPr>
            <a:normAutofit/>
          </a:bodyPr>
          <a:lstStyle/>
          <a:p>
            <a:r>
              <a:rPr kumimoji="1" lang="en-US" altLang="ja-JP" sz="4000" dirty="0" smtClean="0"/>
              <a:t>LED</a:t>
            </a:r>
          </a:p>
          <a:p>
            <a:endParaRPr lang="en-US" altLang="ja-JP" sz="4000" dirty="0"/>
          </a:p>
          <a:p>
            <a:r>
              <a:rPr kumimoji="1" lang="ja-JP" altLang="en-US" dirty="0" smtClean="0"/>
              <a:t>消費電力や発熱が少ない。</a:t>
            </a:r>
            <a:endParaRPr kumimoji="1" lang="en-US" altLang="ja-JP" dirty="0" smtClean="0"/>
          </a:p>
          <a:p>
            <a:r>
              <a:rPr lang="ja-JP" altLang="en-US" dirty="0"/>
              <a:t>長寿</a:t>
            </a:r>
            <a:r>
              <a:rPr lang="ja-JP" altLang="en-US" dirty="0" smtClean="0"/>
              <a:t>命、省スペース</a:t>
            </a:r>
            <a:endParaRPr lang="en-US" altLang="ja-JP" dirty="0" smtClean="0"/>
          </a:p>
          <a:p>
            <a:r>
              <a:rPr kumimoji="1" lang="ja-JP" altLang="en-US" dirty="0">
                <a:solidFill>
                  <a:srgbClr val="FF0000"/>
                </a:solidFill>
              </a:rPr>
              <a:t>決められた値以上の電流が流れると瞬時に破損する。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9" r="11075"/>
          <a:stretch/>
        </p:blipFill>
        <p:spPr bwMode="auto">
          <a:xfrm>
            <a:off x="4246309" y="3933056"/>
            <a:ext cx="4734610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537" y="1340768"/>
            <a:ext cx="4723564" cy="2361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34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5002" y="260648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sz="6000" dirty="0" smtClean="0"/>
              <a:t>熱への変換</a:t>
            </a:r>
            <a:endParaRPr kumimoji="1" lang="ja-JP" altLang="en-US" sz="6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1628800"/>
            <a:ext cx="8851606" cy="720080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電気エネルギーを熱エネルギーに変換する製品</a:t>
            </a:r>
            <a:endParaRPr kumimoji="1" lang="ja-JP" altLang="en-US" dirty="0"/>
          </a:p>
        </p:txBody>
      </p:sp>
      <p:pic>
        <p:nvPicPr>
          <p:cNvPr id="5122" name="Picture 2" descr="http://img.edepart.7netshopping.jp/contents/inc/001/item/001002504900060/00100250490006000089/spec_800_00100250490006000089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6" r="13265"/>
          <a:stretch/>
        </p:blipFill>
        <p:spPr bwMode="auto">
          <a:xfrm>
            <a:off x="6732240" y="3068960"/>
            <a:ext cx="2226870" cy="302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24620"/>
            <a:ext cx="2736304" cy="212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298" y="2924944"/>
            <a:ext cx="3348087" cy="250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3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6201" y="21744"/>
            <a:ext cx="8229600" cy="1030992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発熱体としてニクロム線を使う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056113"/>
            <a:ext cx="3024336" cy="2262982"/>
          </a:xfrm>
        </p:spPr>
        <p:txBody>
          <a:bodyPr/>
          <a:lstStyle/>
          <a:p>
            <a:r>
              <a:rPr kumimoji="1" lang="ja-JP" altLang="en-US" dirty="0" smtClean="0"/>
              <a:t>アイロン</a:t>
            </a:r>
            <a:endParaRPr kumimoji="1" lang="en-US" altLang="ja-JP" dirty="0" smtClean="0"/>
          </a:p>
          <a:p>
            <a:r>
              <a:rPr lang="ja-JP" altLang="en-US" dirty="0"/>
              <a:t>電気</a:t>
            </a:r>
            <a:r>
              <a:rPr lang="ja-JP" altLang="en-US" dirty="0" smtClean="0"/>
              <a:t>ストーブ</a:t>
            </a:r>
            <a:endParaRPr lang="en-US" altLang="ja-JP" dirty="0" smtClean="0"/>
          </a:p>
          <a:p>
            <a:r>
              <a:rPr kumimoji="1" lang="ja-JP" altLang="en-US" dirty="0"/>
              <a:t>半田ごて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96752"/>
            <a:ext cx="3524028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img.edepart.7netshopping.jp/contents/inc/001/item/001002504900060/00100250490006000089/spec_800_00100250490006000089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6" r="13265"/>
          <a:stretch/>
        </p:blipFill>
        <p:spPr bwMode="auto">
          <a:xfrm>
            <a:off x="6766062" y="3762747"/>
            <a:ext cx="2279909" cy="309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853" y="4580037"/>
            <a:ext cx="351039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9" r="13955" b="3664"/>
          <a:stretch/>
        </p:blipFill>
        <p:spPr bwMode="auto">
          <a:xfrm>
            <a:off x="0" y="3319094"/>
            <a:ext cx="2627784" cy="342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428" y="2871973"/>
            <a:ext cx="18764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14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16633"/>
            <a:ext cx="8229600" cy="823420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マイクロ波を放出し、水分を熱する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580789"/>
            <a:ext cx="2962672" cy="4525963"/>
          </a:xfrm>
        </p:spPr>
        <p:txBody>
          <a:bodyPr/>
          <a:lstStyle/>
          <a:p>
            <a:r>
              <a:rPr kumimoji="1" lang="ja-JP" altLang="en-US" dirty="0" smtClean="0"/>
              <a:t>電子レンジ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反射されるので金属の容器は使えない</a:t>
            </a:r>
            <a:endParaRPr kumimoji="1" lang="ja-JP" altLang="en-US" dirty="0"/>
          </a:p>
        </p:txBody>
      </p:sp>
      <p:pic>
        <p:nvPicPr>
          <p:cNvPr id="2050" name="Picture 2" descr="https://encrypted-tbn2.gstatic.com/images?q=tbn:ANd9GcREn-VD4fxkPpWxth0hLfX718JDpnxYzkt1LddPDTJXYuLAT9m4F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061592"/>
            <a:ext cx="4680520" cy="350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250" y="908720"/>
            <a:ext cx="5313188" cy="580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34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磁力線により金属を熱する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2602632" cy="4525963"/>
          </a:xfrm>
        </p:spPr>
        <p:txBody>
          <a:bodyPr/>
          <a:lstStyle/>
          <a:p>
            <a:r>
              <a:rPr kumimoji="1" lang="ja-JP" altLang="en-US" dirty="0" smtClean="0"/>
              <a:t>ＩＨヒータ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使用できる金属の種類が限られる。</a:t>
            </a:r>
            <a:endParaRPr kumimoji="1" lang="ja-JP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95582"/>
            <a:ext cx="5753648" cy="4309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12558"/>
            <a:ext cx="5725730" cy="3965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32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冷媒の気化熱を使って冷却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556792"/>
            <a:ext cx="2890664" cy="4525963"/>
          </a:xfrm>
        </p:spPr>
        <p:txBody>
          <a:bodyPr/>
          <a:lstStyle/>
          <a:p>
            <a:r>
              <a:rPr kumimoji="1" lang="ja-JP" altLang="en-US" dirty="0" smtClean="0"/>
              <a:t>冷蔵庫</a:t>
            </a:r>
            <a:endParaRPr kumimoji="1" lang="en-US" altLang="ja-JP" dirty="0" smtClean="0"/>
          </a:p>
          <a:p>
            <a:r>
              <a:rPr lang="ja-JP" altLang="en-US" dirty="0" smtClean="0"/>
              <a:t>エアコン</a:t>
            </a:r>
            <a:endParaRPr lang="en-US" altLang="ja-JP" dirty="0" smtClean="0"/>
          </a:p>
          <a:p>
            <a:endParaRPr kumimoji="1" lang="en-US" altLang="ja-JP" dirty="0"/>
          </a:p>
          <a:p>
            <a:r>
              <a:rPr lang="ja-JP" altLang="en-US" dirty="0" smtClean="0"/>
              <a:t>冷媒によっては環境に負荷がかかる。</a:t>
            </a:r>
            <a:endParaRPr kumimoji="1" lang="ja-JP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647" y="850336"/>
            <a:ext cx="5184576" cy="388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733764"/>
            <a:ext cx="4248472" cy="212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35" y="980728"/>
            <a:ext cx="8005331" cy="5474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71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864096"/>
          </a:xfrm>
        </p:spPr>
        <p:txBody>
          <a:bodyPr>
            <a:normAutofit fontScale="90000"/>
          </a:bodyPr>
          <a:lstStyle/>
          <a:p>
            <a:r>
              <a:rPr kumimoji="1" lang="ja-JP" altLang="en-US" sz="6000" dirty="0" smtClean="0"/>
              <a:t>動力への変換</a:t>
            </a:r>
            <a:endParaRPr kumimoji="1" lang="ja-JP" altLang="en-US" sz="6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5172" y="1111096"/>
            <a:ext cx="8229600" cy="792088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電気エネルギーを動力に変換する製品</a:t>
            </a:r>
            <a:endParaRPr kumimoji="1" lang="ja-JP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85"/>
          <a:stretch/>
        </p:blipFill>
        <p:spPr bwMode="auto">
          <a:xfrm>
            <a:off x="7020272" y="1898847"/>
            <a:ext cx="1968983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459" y="2063154"/>
            <a:ext cx="3968750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154"/>
            <a:ext cx="3275856" cy="2453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869160"/>
            <a:ext cx="2284517" cy="155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1" r="17969"/>
          <a:stretch/>
        </p:blipFill>
        <p:spPr bwMode="auto">
          <a:xfrm>
            <a:off x="3491880" y="4197872"/>
            <a:ext cx="1656184" cy="2660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4" r="13209"/>
          <a:stretch/>
        </p:blipFill>
        <p:spPr bwMode="auto">
          <a:xfrm>
            <a:off x="5004048" y="3984043"/>
            <a:ext cx="2813539" cy="291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10" y="1768104"/>
            <a:ext cx="7379294" cy="48595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87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/>
          <a:lstStyle/>
          <a:p>
            <a:r>
              <a:rPr kumimoji="1" lang="ja-JP" altLang="en-US" dirty="0" smtClean="0"/>
              <a:t>直流整流子モータ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484784"/>
            <a:ext cx="5400600" cy="5112568"/>
          </a:xfrm>
        </p:spPr>
        <p:txBody>
          <a:bodyPr>
            <a:normAutofit fontScale="92500" lnSpcReduction="20000"/>
          </a:bodyPr>
          <a:lstStyle/>
          <a:p>
            <a:r>
              <a:rPr kumimoji="1" lang="ja-JP" altLang="en-US" dirty="0" smtClean="0"/>
              <a:t>ハンディ掃除機</a:t>
            </a:r>
            <a:endParaRPr kumimoji="1" lang="en-US" altLang="ja-JP" dirty="0" smtClean="0"/>
          </a:p>
          <a:p>
            <a:r>
              <a:rPr lang="ja-JP" altLang="en-US" dirty="0"/>
              <a:t>電気</a:t>
            </a:r>
            <a:r>
              <a:rPr lang="ja-JP" altLang="en-US" dirty="0" smtClean="0"/>
              <a:t>カミソリ</a:t>
            </a:r>
            <a:endParaRPr lang="en-US" altLang="ja-JP" dirty="0" smtClean="0"/>
          </a:p>
          <a:p>
            <a:r>
              <a:rPr kumimoji="1" lang="ja-JP" altLang="en-US" dirty="0" smtClean="0"/>
              <a:t>ミシン</a:t>
            </a:r>
            <a:endParaRPr kumimoji="1" lang="en-US" altLang="ja-JP" dirty="0" smtClean="0"/>
          </a:p>
          <a:p>
            <a:r>
              <a:rPr lang="ja-JP" altLang="en-US" dirty="0"/>
              <a:t>模型用小型</a:t>
            </a:r>
            <a:r>
              <a:rPr lang="ja-JP" altLang="en-US" dirty="0" smtClean="0"/>
              <a:t>モータ</a:t>
            </a:r>
            <a:endParaRPr lang="en-US" altLang="ja-JP" dirty="0" smtClean="0"/>
          </a:p>
          <a:p>
            <a:endParaRPr kumimoji="1" lang="en-US" altLang="ja-JP" dirty="0" smtClean="0"/>
          </a:p>
          <a:p>
            <a:r>
              <a:rPr lang="ja-JP" altLang="en-US" dirty="0"/>
              <a:t>電圧の変化で回転速度の制御ができる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r>
              <a:rPr lang="ja-JP" altLang="en-US" dirty="0"/>
              <a:t>速度調整</a:t>
            </a:r>
            <a:r>
              <a:rPr kumimoji="1" lang="ja-JP" altLang="en-US" dirty="0" smtClean="0"/>
              <a:t>が</a:t>
            </a:r>
            <a:r>
              <a:rPr kumimoji="1" lang="ja-JP" altLang="en-US" dirty="0"/>
              <a:t>必要な機器</a:t>
            </a:r>
            <a:r>
              <a:rPr kumimoji="1" lang="ja-JP" altLang="en-US" dirty="0" smtClean="0"/>
              <a:t>むき</a:t>
            </a:r>
            <a:endParaRPr kumimoji="1" lang="en-US" altLang="ja-JP" dirty="0" smtClean="0"/>
          </a:p>
          <a:p>
            <a:r>
              <a:rPr lang="ja-JP" altLang="en-US" dirty="0"/>
              <a:t>始動時の回転トルクが</a:t>
            </a:r>
            <a:r>
              <a:rPr lang="ja-JP" altLang="en-US" dirty="0" smtClean="0"/>
              <a:t>大きい</a:t>
            </a:r>
            <a:endParaRPr lang="en-US" altLang="ja-JP" dirty="0" smtClean="0"/>
          </a:p>
          <a:p>
            <a:r>
              <a:rPr kumimoji="1" lang="ja-JP" altLang="en-US" dirty="0">
                <a:solidFill>
                  <a:srgbClr val="FF0000"/>
                </a:solidFill>
              </a:rPr>
              <a:t>構造が</a:t>
            </a:r>
            <a:r>
              <a:rPr kumimoji="1" lang="ja-JP" altLang="en-US" dirty="0" smtClean="0">
                <a:solidFill>
                  <a:srgbClr val="FF0000"/>
                </a:solidFill>
              </a:rPr>
              <a:t>複雑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r>
              <a:rPr lang="ja-JP" altLang="en-US" dirty="0">
                <a:solidFill>
                  <a:srgbClr val="FF0000"/>
                </a:solidFill>
              </a:rPr>
              <a:t>価格が高い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endParaRPr kumimoji="1" lang="ja-JP" altLang="en-US" dirty="0"/>
          </a:p>
        </p:txBody>
      </p:sp>
      <p:pic>
        <p:nvPicPr>
          <p:cNvPr id="2050" name="Picture 2" descr="https://encrypted-tbn1.gstatic.com/images?q=tbn:ANd9GcS14gsdd-xY6VQ21bod7Lu51-wn7uNKYkyCQr8Z7kw7sD66rtB_cQ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56992"/>
            <a:ext cx="3384376" cy="340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8"/>
          <a:stretch/>
        </p:blipFill>
        <p:spPr bwMode="auto">
          <a:xfrm>
            <a:off x="3896750" y="971998"/>
            <a:ext cx="1755039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35622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061" y="1221347"/>
            <a:ext cx="25050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480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52294"/>
            <a:ext cx="3744416" cy="280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5192" y="-1"/>
            <a:ext cx="8229600" cy="999133"/>
          </a:xfrm>
        </p:spPr>
        <p:txBody>
          <a:bodyPr/>
          <a:lstStyle/>
          <a:p>
            <a:r>
              <a:rPr kumimoji="1" lang="ja-JP" altLang="en-US" dirty="0" smtClean="0"/>
              <a:t>交流整流子モータ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124744"/>
            <a:ext cx="3888432" cy="5400599"/>
          </a:xfrm>
        </p:spPr>
        <p:txBody>
          <a:bodyPr/>
          <a:lstStyle/>
          <a:p>
            <a:r>
              <a:rPr lang="ja-JP" altLang="en-US" dirty="0" smtClean="0"/>
              <a:t>電気掃除機</a:t>
            </a:r>
            <a:endParaRPr lang="en-US" altLang="ja-JP" dirty="0" smtClean="0"/>
          </a:p>
          <a:p>
            <a:r>
              <a:rPr kumimoji="1" lang="ja-JP" altLang="en-US" dirty="0"/>
              <a:t>電気</a:t>
            </a:r>
            <a:r>
              <a:rPr kumimoji="1" lang="ja-JP" altLang="en-US" dirty="0" smtClean="0"/>
              <a:t>ドリル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始動時の回転トルクが大きい</a:t>
            </a:r>
            <a:endParaRPr kumimoji="1" lang="en-US" altLang="ja-JP" dirty="0" smtClean="0"/>
          </a:p>
          <a:p>
            <a:r>
              <a:rPr lang="ja-JP" altLang="en-US" dirty="0"/>
              <a:t>回転方向が</a:t>
            </a:r>
            <a:r>
              <a:rPr lang="ja-JP" altLang="en-US" dirty="0" smtClean="0"/>
              <a:t>一定</a:t>
            </a:r>
            <a:endParaRPr lang="en-US" altLang="ja-JP" dirty="0" smtClean="0"/>
          </a:p>
          <a:p>
            <a:r>
              <a:rPr kumimoji="1" lang="ja-JP" altLang="en-US" dirty="0">
                <a:solidFill>
                  <a:srgbClr val="FF0000"/>
                </a:solidFill>
              </a:rPr>
              <a:t>構造が複雑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endParaRPr kumimoji="1" lang="en-US" altLang="ja-JP" dirty="0" smtClean="0"/>
          </a:p>
        </p:txBody>
      </p:sp>
      <p:pic>
        <p:nvPicPr>
          <p:cNvPr id="1026" name="Picture 2" descr="交流整流子モータの使用例（電気ドリル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2" r="10508"/>
          <a:stretch/>
        </p:blipFill>
        <p:spPr bwMode="auto">
          <a:xfrm>
            <a:off x="4355976" y="3356992"/>
            <a:ext cx="4473236" cy="351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52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314</Words>
  <Application>Microsoft Office PowerPoint</Application>
  <PresentationFormat>画面に合わせる (4:3)</PresentationFormat>
  <Paragraphs>79</Paragraphs>
  <Slides>15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6" baseType="lpstr">
      <vt:lpstr>Office ​​テーマ</vt:lpstr>
      <vt:lpstr>電気機器への利用</vt:lpstr>
      <vt:lpstr>熱への変換</vt:lpstr>
      <vt:lpstr>発熱体としてニクロム線を使う</vt:lpstr>
      <vt:lpstr>マイクロ波を放出し、水分を熱する</vt:lpstr>
      <vt:lpstr>磁力線により金属を熱する</vt:lpstr>
      <vt:lpstr>冷媒の気化熱を使って冷却</vt:lpstr>
      <vt:lpstr>動力への変換</vt:lpstr>
      <vt:lpstr>直流整流子モータ</vt:lpstr>
      <vt:lpstr>交流整流子モータ</vt:lpstr>
      <vt:lpstr>ステッピングモータ</vt:lpstr>
      <vt:lpstr>誘導モータ</vt:lpstr>
      <vt:lpstr>光への変換</vt:lpstr>
      <vt:lpstr>フィラメントに電流を流して発光</vt:lpstr>
      <vt:lpstr>ガラス管内に放電し、蛍光物質を発光</vt:lpstr>
      <vt:lpstr>直流電流を流すと発光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電気機器への利用</dc:title>
  <dc:creator>teacher</dc:creator>
  <cp:lastModifiedBy>iwachu-20</cp:lastModifiedBy>
  <cp:revision>25</cp:revision>
  <dcterms:created xsi:type="dcterms:W3CDTF">2015-01-09T02:52:58Z</dcterms:created>
  <dcterms:modified xsi:type="dcterms:W3CDTF">2015-01-20T05:19:55Z</dcterms:modified>
</cp:coreProperties>
</file>