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58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87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33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03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05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70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04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11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66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407D2-6ABB-4359-8E7D-065975EFCBAE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F519-0D97-44D4-B58B-EEDD432B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78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163637"/>
          </a:xfrm>
        </p:spPr>
        <p:txBody>
          <a:bodyPr>
            <a:noAutofit/>
          </a:bodyPr>
          <a:lstStyle/>
          <a:p>
            <a:r>
              <a:rPr lang="ja-JP" altLang="en-US" sz="8800" dirty="0"/>
              <a:t>材料</a:t>
            </a:r>
            <a:r>
              <a:rPr lang="ja-JP" altLang="en-US" sz="8800" dirty="0" smtClean="0"/>
              <a:t>の</a:t>
            </a:r>
            <a:r>
              <a:rPr lang="ja-JP" altLang="en-US" sz="8800" dirty="0"/>
              <a:t>特徴</a:t>
            </a:r>
            <a:endParaRPr kumimoji="1" lang="ja-JP" altLang="en-US" sz="8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87037" y="3174274"/>
            <a:ext cx="7569926" cy="306977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algn="l"/>
            <a:r>
              <a:rPr lang="ja-JP" altLang="en-US" sz="4800" dirty="0"/>
              <a:t>木材</a:t>
            </a:r>
            <a:r>
              <a:rPr lang="ja-JP" altLang="en-US" sz="4800" dirty="0" smtClean="0"/>
              <a:t>、</a:t>
            </a:r>
            <a:r>
              <a:rPr lang="ja-JP" altLang="en-US" sz="4800" dirty="0"/>
              <a:t>金属</a:t>
            </a:r>
            <a:r>
              <a:rPr lang="ja-JP" altLang="en-US" sz="4800" dirty="0" smtClean="0"/>
              <a:t>、プラスチックの特徴を理解し、材料の利点を知る。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89430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21436"/>
            <a:ext cx="7886700" cy="100647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木材の構造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04" y="1092413"/>
            <a:ext cx="8277391" cy="5131981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1214845" y="5617606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折れやすい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07725" y="5617606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折れにくい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8" name="メモ 7"/>
          <p:cNvSpPr/>
          <p:nvPr/>
        </p:nvSpPr>
        <p:spPr>
          <a:xfrm rot="10800000">
            <a:off x="757645" y="1641687"/>
            <a:ext cx="2090058" cy="914400"/>
          </a:xfrm>
          <a:prstGeom prst="foldedCorner">
            <a:avLst>
              <a:gd name="adj" fmla="val 3809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メモ 8"/>
          <p:cNvSpPr/>
          <p:nvPr/>
        </p:nvSpPr>
        <p:spPr>
          <a:xfrm rot="10800000">
            <a:off x="6425292" y="1641687"/>
            <a:ext cx="2090058" cy="914400"/>
          </a:xfrm>
          <a:prstGeom prst="foldedCorner">
            <a:avLst>
              <a:gd name="adj" fmla="val 3809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3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1884" y="182880"/>
            <a:ext cx="8399417" cy="95359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木材の種類と特徴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5554" y="1410790"/>
            <a:ext cx="3304903" cy="15152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sz="5800" dirty="0" smtClean="0"/>
              <a:t>スギ</a:t>
            </a:r>
            <a:endParaRPr lang="en-US" altLang="ja-JP" sz="5800" dirty="0" smtClean="0"/>
          </a:p>
          <a:p>
            <a:pPr marL="0" indent="0">
              <a:buNone/>
            </a:pPr>
            <a:r>
              <a:rPr lang="ja-JP" altLang="en-US" sz="3600" dirty="0" smtClean="0"/>
              <a:t>やわらかい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建築材、家具材、わり</a:t>
            </a:r>
            <a:r>
              <a:rPr lang="ja-JP" altLang="en-US" sz="3600" dirty="0" err="1" smtClean="0"/>
              <a:t>ばし</a:t>
            </a:r>
            <a:r>
              <a:rPr lang="ja-JP" altLang="en-US" sz="3600" dirty="0" smtClean="0"/>
              <a:t>など幅広い</a:t>
            </a:r>
            <a:endParaRPr lang="en-US" altLang="ja-JP" sz="3600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961544" y="3161214"/>
            <a:ext cx="3328913" cy="167204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200" dirty="0" smtClean="0"/>
              <a:t>ケヤキ</a:t>
            </a:r>
            <a:endParaRPr lang="en-US" altLang="ja-JP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300" dirty="0" smtClean="0"/>
              <a:t>色</a:t>
            </a:r>
            <a:r>
              <a:rPr lang="ja-JP" altLang="en-US" sz="3300" dirty="0"/>
              <a:t>味</a:t>
            </a:r>
            <a:r>
              <a:rPr lang="ja-JP" altLang="en-US" sz="3300" dirty="0" smtClean="0"/>
              <a:t>が美しい</a:t>
            </a:r>
            <a:endParaRPr lang="en-US" altLang="ja-JP" sz="33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300" dirty="0" smtClean="0"/>
              <a:t>内装</a:t>
            </a:r>
            <a:r>
              <a:rPr lang="ja-JP" altLang="en-US" sz="3300" dirty="0"/>
              <a:t>材</a:t>
            </a:r>
            <a:r>
              <a:rPr lang="ja-JP" altLang="en-US" sz="3300" dirty="0" smtClean="0"/>
              <a:t>によく</a:t>
            </a:r>
            <a:r>
              <a:rPr lang="ja-JP" altLang="en-US" sz="3300" dirty="0"/>
              <a:t>用</a:t>
            </a:r>
            <a:r>
              <a:rPr lang="ja-JP" altLang="en-US" sz="3300" dirty="0" smtClean="0"/>
              <a:t>いられる</a:t>
            </a:r>
            <a:endParaRPr lang="en-US" altLang="ja-JP" sz="3300" dirty="0" smtClean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48" y="1669124"/>
            <a:ext cx="702867" cy="128414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" r="6836"/>
          <a:stretch/>
        </p:blipFill>
        <p:spPr>
          <a:xfrm flipH="1">
            <a:off x="420266" y="3474719"/>
            <a:ext cx="1213112" cy="1358541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961544" y="5068393"/>
            <a:ext cx="3328913" cy="167204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合板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600" dirty="0" smtClean="0"/>
              <a:t>繊維</a:t>
            </a:r>
            <a:r>
              <a:rPr lang="ja-JP" altLang="en-US" sz="2600" dirty="0"/>
              <a:t>方向</a:t>
            </a:r>
            <a:r>
              <a:rPr lang="ja-JP" altLang="en-US" sz="2600" dirty="0" smtClean="0"/>
              <a:t>を</a:t>
            </a:r>
            <a:r>
              <a:rPr lang="ja-JP" altLang="en-US" sz="2600" dirty="0"/>
              <a:t>直角</a:t>
            </a:r>
            <a:r>
              <a:rPr lang="ja-JP" altLang="en-US" sz="2600" dirty="0" smtClean="0"/>
              <a:t>に変えて奇数枚接着した材料</a:t>
            </a:r>
            <a:endParaRPr lang="ja-JP" altLang="en-US" sz="2600" dirty="0"/>
          </a:p>
        </p:txBody>
      </p:sp>
      <p:sp>
        <p:nvSpPr>
          <p:cNvPr id="6" name="正方形/長方形 5"/>
          <p:cNvSpPr/>
          <p:nvPr/>
        </p:nvSpPr>
        <p:spPr>
          <a:xfrm>
            <a:off x="391884" y="141079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針葉樹</a:t>
            </a:r>
            <a:endParaRPr lang="en-US" altLang="ja-JP" sz="3600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48" y="5819130"/>
            <a:ext cx="1194299" cy="89918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91884" y="3161214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広葉樹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391884" y="5068393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木質</a:t>
            </a:r>
            <a:endParaRPr lang="en-US" altLang="ja-JP" sz="3600" dirty="0" smtClean="0"/>
          </a:p>
          <a:p>
            <a:r>
              <a:rPr lang="ja-JP" altLang="en-US" sz="3600" dirty="0" smtClean="0"/>
              <a:t>材料</a:t>
            </a:r>
            <a:endParaRPr lang="ja-JP" altLang="en-US" sz="36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376422" y="1403980"/>
            <a:ext cx="3304903" cy="15152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800" dirty="0" smtClean="0"/>
              <a:t>ヒノキ</a:t>
            </a:r>
            <a:endParaRPr lang="en-US" altLang="ja-JP" sz="5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独特</a:t>
            </a:r>
            <a:r>
              <a:rPr lang="ja-JP" altLang="en-US" sz="3600" dirty="0" smtClean="0"/>
              <a:t>の</a:t>
            </a:r>
            <a:r>
              <a:rPr lang="ja-JP" altLang="en-US" sz="3600" dirty="0"/>
              <a:t>香</a:t>
            </a:r>
            <a:r>
              <a:rPr lang="ja-JP" altLang="en-US" sz="3600" dirty="0" smtClean="0"/>
              <a:t>りで耐久性がよい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風呂</a:t>
            </a:r>
            <a:r>
              <a:rPr lang="ja-JP" altLang="en-US" sz="3600" dirty="0" smtClean="0"/>
              <a:t>の湯船、寺の建材</a:t>
            </a:r>
            <a:endParaRPr lang="en-US" altLang="ja-JP" sz="3600" dirty="0" smtClean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376422" y="3161214"/>
            <a:ext cx="3328913" cy="167204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600" dirty="0" smtClean="0"/>
              <a:t>キリ</a:t>
            </a:r>
            <a:endParaRPr lang="en-US" altLang="ja-JP" sz="4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軽く耐火性がよい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たんすなどに</a:t>
            </a:r>
            <a:r>
              <a:rPr lang="ja-JP" altLang="en-US" sz="3600" dirty="0"/>
              <a:t>使</a:t>
            </a:r>
            <a:r>
              <a:rPr lang="ja-JP" altLang="en-US" sz="3600" dirty="0" smtClean="0"/>
              <a:t>われる</a:t>
            </a:r>
            <a:endParaRPr lang="ja-JP" altLang="en-US" sz="36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5376422" y="5075203"/>
            <a:ext cx="3328913" cy="167204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集成材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600" dirty="0"/>
              <a:t>板材</a:t>
            </a:r>
            <a:r>
              <a:rPr lang="ja-JP" altLang="en-US" sz="2600" dirty="0" smtClean="0"/>
              <a:t>や角材を繊維方向をそろえて接着した材料</a:t>
            </a:r>
            <a:endParaRPr lang="ja-JP" altLang="en-US" sz="2600" dirty="0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475" y="3161214"/>
            <a:ext cx="1088982" cy="724736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8310" y="3011204"/>
            <a:ext cx="923015" cy="69137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478" y="4960592"/>
            <a:ext cx="919979" cy="692649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58310" y="4931729"/>
            <a:ext cx="960906" cy="721511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7707" y="1235629"/>
            <a:ext cx="770708" cy="112103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399" y="985822"/>
            <a:ext cx="1192926" cy="8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3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  <p:bldP spid="6" grpId="0"/>
      <p:bldP spid="7" grpId="0"/>
      <p:bldP spid="8" grpId="0"/>
      <p:bldP spid="10" grpId="0" build="p" animBg="1"/>
      <p:bldP spid="11" grpId="0" build="p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69184"/>
            <a:ext cx="7886700" cy="8627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5400" dirty="0">
                <a:solidFill>
                  <a:schemeClr val="tx1"/>
                </a:solidFill>
              </a:rPr>
              <a:t>金属</a:t>
            </a:r>
            <a:r>
              <a:rPr lang="ja-JP" altLang="en-US" sz="5400" dirty="0" smtClean="0">
                <a:solidFill>
                  <a:schemeClr val="tx1"/>
                </a:solidFill>
              </a:rPr>
              <a:t>の</a:t>
            </a:r>
            <a:r>
              <a:rPr lang="ja-JP" altLang="en-US" sz="5400" dirty="0">
                <a:solidFill>
                  <a:schemeClr val="tx1"/>
                </a:solidFill>
              </a:rPr>
              <a:t>特徴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50868" y="1217482"/>
            <a:ext cx="3827418" cy="8793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曲げても元に戻ろうとする性質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1884" y="1265797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/>
              <a:t>弾</a:t>
            </a:r>
            <a:r>
              <a:rPr lang="ja-JP" altLang="en-US" sz="4800" dirty="0" smtClean="0"/>
              <a:t>性</a:t>
            </a:r>
            <a:endParaRPr lang="en-US" altLang="ja-JP" sz="4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025" y="1031966"/>
            <a:ext cx="1258389" cy="1123998"/>
          </a:xfrm>
          <a:prstGeom prst="rect">
            <a:avLst/>
          </a:prstGeom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050868" y="2302044"/>
            <a:ext cx="3827418" cy="879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大きな力を加えると元に戻らなくなる性質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91884" y="2350359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塑性</a:t>
            </a:r>
            <a:endParaRPr lang="en-US" altLang="ja-JP" sz="48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t="20514" b="25543"/>
          <a:stretch/>
        </p:blipFill>
        <p:spPr>
          <a:xfrm>
            <a:off x="6260374" y="2155964"/>
            <a:ext cx="2082126" cy="1123158"/>
          </a:xfrm>
          <a:prstGeom prst="rect">
            <a:avLst/>
          </a:prstGeom>
        </p:spPr>
      </p:pic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2050868" y="3386606"/>
            <a:ext cx="3827418" cy="879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たたくなど強い力を加えると薄く広がる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91884" y="3434921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展性</a:t>
            </a:r>
            <a:endParaRPr lang="en-US" altLang="ja-JP" sz="48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85" y="3320284"/>
            <a:ext cx="1546957" cy="1161507"/>
          </a:xfrm>
          <a:prstGeom prst="rect">
            <a:avLst/>
          </a:prstGeom>
        </p:spPr>
      </p:pic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2050868" y="4421156"/>
            <a:ext cx="3827418" cy="879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引っ張るなどの強い力を加えると細長く伸びる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91884" y="4469471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延性</a:t>
            </a:r>
            <a:endParaRPr lang="en-US" altLang="ja-JP" sz="4800" dirty="0"/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050868" y="5538641"/>
            <a:ext cx="3827418" cy="879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曲げられた部分の組織が変化して硬くなる。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84107" y="5655131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加工硬化</a:t>
            </a:r>
            <a:endParaRPr lang="en-US" altLang="ja-JP" sz="36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85" y="5105856"/>
            <a:ext cx="1194402" cy="166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05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  <p:bldP spid="7" grpId="0" build="p" animBg="1"/>
      <p:bldP spid="8" grpId="0"/>
      <p:bldP spid="11" grpId="0" build="p" animBg="1"/>
      <p:bldP spid="12" grpId="0"/>
      <p:bldP spid="15" grpId="0" build="p" animBg="1"/>
      <p:bldP spid="16" grpId="0"/>
      <p:bldP spid="18" grpId="0" build="p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84828"/>
            <a:ext cx="7886700" cy="6773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800" dirty="0" smtClean="0"/>
              <a:t>金属の加工方法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217" y="972223"/>
            <a:ext cx="2259874" cy="5518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成形加工</a:t>
            </a:r>
            <a:endParaRPr kumimoji="1" lang="ja-JP" altLang="en-US" sz="4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57" t="14127" r="12857" b="5309"/>
          <a:stretch/>
        </p:blipFill>
        <p:spPr>
          <a:xfrm>
            <a:off x="6466115" y="972223"/>
            <a:ext cx="2049235" cy="142524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41713" y="1517256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鍛造</a:t>
            </a:r>
            <a:endParaRPr lang="en-US" altLang="ja-JP" sz="48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348091" y="1468941"/>
            <a:ext cx="3827418" cy="879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目的の形にたたいて変形する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41713" y="2641206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圧延</a:t>
            </a:r>
            <a:endParaRPr lang="en-US" altLang="ja-JP" sz="48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348091" y="2592890"/>
            <a:ext cx="2067155" cy="13384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ローラーで金属を押しつぶす</a:t>
            </a:r>
            <a:endParaRPr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852" y="2592891"/>
            <a:ext cx="2028480" cy="152136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938" y="2462262"/>
            <a:ext cx="1522571" cy="1651989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641713" y="4272640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鋳造</a:t>
            </a:r>
            <a:endParaRPr lang="en-US" altLang="ja-JP" sz="4800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348091" y="4224324"/>
            <a:ext cx="4386241" cy="879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溶けた金属を方に流し込んで目的の形にする</a:t>
            </a:r>
            <a:endParaRPr lang="ja-JP" altLang="en-US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255" y="4111993"/>
            <a:ext cx="1874058" cy="1724134"/>
          </a:xfrm>
          <a:prstGeom prst="rect">
            <a:avLst/>
          </a:prstGeom>
        </p:spPr>
      </p:pic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88217" y="5340451"/>
            <a:ext cx="2259874" cy="551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切削加工</a:t>
            </a:r>
            <a:endParaRPr lang="ja-JP" altLang="en-US" sz="4000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88218" y="5978687"/>
            <a:ext cx="2259873" cy="879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けずりとり、形を作る</a:t>
            </a:r>
            <a:endParaRPr lang="ja-JP" altLang="en-US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69" y="5396590"/>
            <a:ext cx="1877431" cy="1408073"/>
          </a:xfrm>
          <a:prstGeom prst="rect">
            <a:avLst/>
          </a:prstGeom>
        </p:spPr>
      </p:pic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4669972" y="5284312"/>
            <a:ext cx="2259874" cy="5518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接合加工</a:t>
            </a:r>
            <a:endParaRPr lang="ja-JP" altLang="en-US" sz="4000" dirty="0"/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4669973" y="5922548"/>
            <a:ext cx="2259873" cy="879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金属を溶かして接合する</a:t>
            </a:r>
            <a:endParaRPr lang="ja-JP" altLang="en-US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73255" y="5284312"/>
            <a:ext cx="1326162" cy="151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76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nimBg="1"/>
      <p:bldP spid="8" grpId="0"/>
      <p:bldP spid="9" grpId="0" build="p" animBg="1"/>
      <p:bldP spid="13" grpId="0"/>
      <p:bldP spid="14" grpId="0" build="p" animBg="1"/>
      <p:bldP spid="20" grpId="0" build="p" animBg="1"/>
      <p:bldP spid="2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87384"/>
            <a:ext cx="7886700" cy="8360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5400" dirty="0" smtClean="0"/>
              <a:t>プラスチックの特徴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817" y="1309725"/>
            <a:ext cx="8804366" cy="8653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溶かして方に流し込み形作ることが容易なので、製品や部品を大量に生産することができる。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746215" y="2464069"/>
            <a:ext cx="634019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熱可塑性プラスチック</a:t>
            </a:r>
            <a:endParaRPr lang="en-US" altLang="ja-JP" sz="48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46215" y="3474771"/>
            <a:ext cx="6908619" cy="865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熱を加えるとやわらかくなる</a:t>
            </a:r>
            <a:endParaRPr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746215" y="4629115"/>
            <a:ext cx="634019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熱硬化性プラスチック</a:t>
            </a:r>
            <a:endParaRPr lang="en-US" altLang="ja-JP" sz="48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46215" y="5639817"/>
            <a:ext cx="6908619" cy="865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熱を加えるとかたくなる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913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244</Words>
  <Application>Microsoft Office PowerPoint</Application>
  <PresentationFormat>画面に合わせる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材料の特徴</vt:lpstr>
      <vt:lpstr>木材の構造</vt:lpstr>
      <vt:lpstr>木材の種類と特徴</vt:lpstr>
      <vt:lpstr>金属の特徴</vt:lpstr>
      <vt:lpstr>金属の加工方法</vt:lpstr>
      <vt:lpstr>プラスチックの特徴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材料の特徴</dc:title>
  <dc:creator>teacher</dc:creator>
  <cp:lastModifiedBy>teacher</cp:lastModifiedBy>
  <cp:revision>14</cp:revision>
  <dcterms:created xsi:type="dcterms:W3CDTF">2016-09-29T00:57:45Z</dcterms:created>
  <dcterms:modified xsi:type="dcterms:W3CDTF">2016-09-29T02:44:18Z</dcterms:modified>
</cp:coreProperties>
</file>