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96" r:id="rId2"/>
    <p:sldId id="291" r:id="rId3"/>
    <p:sldId id="294" r:id="rId4"/>
    <p:sldId id="292" r:id="rId5"/>
    <p:sldId id="293" r:id="rId6"/>
    <p:sldId id="295" r:id="rId7"/>
    <p:sldId id="297" r:id="rId8"/>
    <p:sldId id="298" r:id="rId9"/>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727BC092-FEA1-4EDB-8165-5C64273B7913}">
          <p14:sldIdLst>
            <p14:sldId id="296"/>
            <p14:sldId id="291"/>
            <p14:sldId id="294"/>
            <p14:sldId id="292"/>
            <p14:sldId id="293"/>
            <p14:sldId id="295"/>
            <p14:sldId id="297"/>
            <p14:sldId id="29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402" y="9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1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9B5D91C7-F92B-4734-B2EC-CBE66EF1ADAD}" type="datetimeFigureOut">
              <a:rPr kumimoji="1" lang="ja-JP" altLang="en-US" smtClean="0"/>
              <a:t>2017/10/17</a:t>
            </a:fld>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8808ECFA-78FB-40DA-8500-CF9E10586B13}" type="slidenum">
              <a:rPr kumimoji="1" lang="ja-JP" altLang="en-US" smtClean="0"/>
              <a:t>‹#›</a:t>
            </a:fld>
            <a:endParaRPr kumimoji="1" lang="ja-JP" altLang="en-US"/>
          </a:p>
        </p:txBody>
      </p:sp>
    </p:spTree>
    <p:extLst>
      <p:ext uri="{BB962C8B-B14F-4D97-AF65-F5344CB8AC3E}">
        <p14:creationId xmlns:p14="http://schemas.microsoft.com/office/powerpoint/2010/main" val="41919376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41FCC61B-C689-42B8-AA28-4CA085746ECC}" type="datetimeFigureOut">
              <a:rPr kumimoji="1" lang="ja-JP" altLang="en-US" smtClean="0"/>
              <a:t>2017/10/17</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11AB529E-4EEA-45F1-B43F-9D69F49796D7}" type="slidenum">
              <a:rPr kumimoji="1" lang="ja-JP" altLang="en-US" smtClean="0"/>
              <a:t>‹#›</a:t>
            </a:fld>
            <a:endParaRPr kumimoji="1" lang="ja-JP" altLang="en-US"/>
          </a:p>
        </p:txBody>
      </p:sp>
    </p:spTree>
    <p:extLst>
      <p:ext uri="{BB962C8B-B14F-4D97-AF65-F5344CB8AC3E}">
        <p14:creationId xmlns:p14="http://schemas.microsoft.com/office/powerpoint/2010/main" val="12514262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1AB529E-4EEA-45F1-B43F-9D69F49796D7}" type="slidenum">
              <a:rPr kumimoji="1" lang="ja-JP" altLang="en-US" smtClean="0"/>
              <a:t>3</a:t>
            </a:fld>
            <a:endParaRPr kumimoji="1" lang="ja-JP" altLang="en-US"/>
          </a:p>
        </p:txBody>
      </p:sp>
    </p:spTree>
    <p:extLst>
      <p:ext uri="{BB962C8B-B14F-4D97-AF65-F5344CB8AC3E}">
        <p14:creationId xmlns:p14="http://schemas.microsoft.com/office/powerpoint/2010/main" val="3552271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1AB529E-4EEA-45F1-B43F-9D69F49796D7}" type="slidenum">
              <a:rPr kumimoji="1" lang="ja-JP" altLang="en-US" smtClean="0"/>
              <a:t>7</a:t>
            </a:fld>
            <a:endParaRPr kumimoji="1" lang="ja-JP" altLang="en-US"/>
          </a:p>
        </p:txBody>
      </p:sp>
    </p:spTree>
    <p:extLst>
      <p:ext uri="{BB962C8B-B14F-4D97-AF65-F5344CB8AC3E}">
        <p14:creationId xmlns:p14="http://schemas.microsoft.com/office/powerpoint/2010/main" val="3632603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AD60A02-F120-4A00-9D0B-3C98238A9B31}" type="datetimeFigureOut">
              <a:rPr kumimoji="1" lang="ja-JP" altLang="en-US" smtClean="0"/>
              <a:t>2017/10/17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66E01-B0E0-4B59-BFF0-7534A004F1EC}" type="slidenum">
              <a:rPr kumimoji="1" lang="ja-JP" altLang="en-US" smtClean="0"/>
              <a:t>‹#›</a:t>
            </a:fld>
            <a:endParaRPr kumimoji="1" lang="ja-JP" altLang="en-US"/>
          </a:p>
        </p:txBody>
      </p:sp>
    </p:spTree>
    <p:extLst>
      <p:ext uri="{BB962C8B-B14F-4D97-AF65-F5344CB8AC3E}">
        <p14:creationId xmlns:p14="http://schemas.microsoft.com/office/powerpoint/2010/main" val="1271459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D60A02-F120-4A00-9D0B-3C98238A9B31}" type="datetimeFigureOut">
              <a:rPr kumimoji="1" lang="ja-JP" altLang="en-US" smtClean="0"/>
              <a:t>2017/10/17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66E01-B0E0-4B59-BFF0-7534A004F1EC}" type="slidenum">
              <a:rPr kumimoji="1" lang="ja-JP" altLang="en-US" smtClean="0"/>
              <a:t>‹#›</a:t>
            </a:fld>
            <a:endParaRPr kumimoji="1" lang="ja-JP" altLang="en-US"/>
          </a:p>
        </p:txBody>
      </p:sp>
    </p:spTree>
    <p:extLst>
      <p:ext uri="{BB962C8B-B14F-4D97-AF65-F5344CB8AC3E}">
        <p14:creationId xmlns:p14="http://schemas.microsoft.com/office/powerpoint/2010/main" val="3833405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D60A02-F120-4A00-9D0B-3C98238A9B31}" type="datetimeFigureOut">
              <a:rPr kumimoji="1" lang="ja-JP" altLang="en-US" smtClean="0"/>
              <a:t>2017/10/17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66E01-B0E0-4B59-BFF0-7534A004F1EC}" type="slidenum">
              <a:rPr kumimoji="1" lang="ja-JP" altLang="en-US" smtClean="0"/>
              <a:t>‹#›</a:t>
            </a:fld>
            <a:endParaRPr kumimoji="1" lang="ja-JP" altLang="en-US"/>
          </a:p>
        </p:txBody>
      </p:sp>
    </p:spTree>
    <p:extLst>
      <p:ext uri="{BB962C8B-B14F-4D97-AF65-F5344CB8AC3E}">
        <p14:creationId xmlns:p14="http://schemas.microsoft.com/office/powerpoint/2010/main" val="3793199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D60A02-F120-4A00-9D0B-3C98238A9B31}" type="datetimeFigureOut">
              <a:rPr kumimoji="1" lang="ja-JP" altLang="en-US" smtClean="0"/>
              <a:t>2017/10/17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66E01-B0E0-4B59-BFF0-7534A004F1EC}" type="slidenum">
              <a:rPr kumimoji="1" lang="ja-JP" altLang="en-US" smtClean="0"/>
              <a:t>‹#›</a:t>
            </a:fld>
            <a:endParaRPr kumimoji="1" lang="ja-JP" altLang="en-US"/>
          </a:p>
        </p:txBody>
      </p:sp>
    </p:spTree>
    <p:extLst>
      <p:ext uri="{BB962C8B-B14F-4D97-AF65-F5344CB8AC3E}">
        <p14:creationId xmlns:p14="http://schemas.microsoft.com/office/powerpoint/2010/main" val="3681294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AD60A02-F120-4A00-9D0B-3C98238A9B31}" type="datetimeFigureOut">
              <a:rPr kumimoji="1" lang="ja-JP" altLang="en-US" smtClean="0"/>
              <a:t>2017/10/17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66E01-B0E0-4B59-BFF0-7534A004F1EC}" type="slidenum">
              <a:rPr kumimoji="1" lang="ja-JP" altLang="en-US" smtClean="0"/>
              <a:t>‹#›</a:t>
            </a:fld>
            <a:endParaRPr kumimoji="1" lang="ja-JP" altLang="en-US"/>
          </a:p>
        </p:txBody>
      </p:sp>
    </p:spTree>
    <p:extLst>
      <p:ext uri="{BB962C8B-B14F-4D97-AF65-F5344CB8AC3E}">
        <p14:creationId xmlns:p14="http://schemas.microsoft.com/office/powerpoint/2010/main" val="2510964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AD60A02-F120-4A00-9D0B-3C98238A9B31}" type="datetimeFigureOut">
              <a:rPr kumimoji="1" lang="ja-JP" altLang="en-US" smtClean="0"/>
              <a:t>2017/10/17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66E01-B0E0-4B59-BFF0-7534A004F1EC}" type="slidenum">
              <a:rPr kumimoji="1" lang="ja-JP" altLang="en-US" smtClean="0"/>
              <a:t>‹#›</a:t>
            </a:fld>
            <a:endParaRPr kumimoji="1" lang="ja-JP" altLang="en-US"/>
          </a:p>
        </p:txBody>
      </p:sp>
    </p:spTree>
    <p:extLst>
      <p:ext uri="{BB962C8B-B14F-4D97-AF65-F5344CB8AC3E}">
        <p14:creationId xmlns:p14="http://schemas.microsoft.com/office/powerpoint/2010/main" val="995148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AD60A02-F120-4A00-9D0B-3C98238A9B31}" type="datetimeFigureOut">
              <a:rPr kumimoji="1" lang="ja-JP" altLang="en-US" smtClean="0"/>
              <a:t>2017/10/17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C866E01-B0E0-4B59-BFF0-7534A004F1EC}" type="slidenum">
              <a:rPr kumimoji="1" lang="ja-JP" altLang="en-US" smtClean="0"/>
              <a:t>‹#›</a:t>
            </a:fld>
            <a:endParaRPr kumimoji="1" lang="ja-JP" altLang="en-US"/>
          </a:p>
        </p:txBody>
      </p:sp>
    </p:spTree>
    <p:extLst>
      <p:ext uri="{BB962C8B-B14F-4D97-AF65-F5344CB8AC3E}">
        <p14:creationId xmlns:p14="http://schemas.microsoft.com/office/powerpoint/2010/main" val="3403876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AD60A02-F120-4A00-9D0B-3C98238A9B31}" type="datetimeFigureOut">
              <a:rPr kumimoji="1" lang="ja-JP" altLang="en-US" smtClean="0"/>
              <a:t>2017/10/17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C866E01-B0E0-4B59-BFF0-7534A004F1EC}" type="slidenum">
              <a:rPr kumimoji="1" lang="ja-JP" altLang="en-US" smtClean="0"/>
              <a:t>‹#›</a:t>
            </a:fld>
            <a:endParaRPr kumimoji="1" lang="ja-JP" altLang="en-US"/>
          </a:p>
        </p:txBody>
      </p:sp>
    </p:spTree>
    <p:extLst>
      <p:ext uri="{BB962C8B-B14F-4D97-AF65-F5344CB8AC3E}">
        <p14:creationId xmlns:p14="http://schemas.microsoft.com/office/powerpoint/2010/main" val="1778840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D60A02-F120-4A00-9D0B-3C98238A9B31}" type="datetimeFigureOut">
              <a:rPr kumimoji="1" lang="ja-JP" altLang="en-US" smtClean="0"/>
              <a:t>2017/10/17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C866E01-B0E0-4B59-BFF0-7534A004F1EC}" type="slidenum">
              <a:rPr kumimoji="1" lang="ja-JP" altLang="en-US" smtClean="0"/>
              <a:t>‹#›</a:t>
            </a:fld>
            <a:endParaRPr kumimoji="1" lang="ja-JP" altLang="en-US"/>
          </a:p>
        </p:txBody>
      </p:sp>
    </p:spTree>
    <p:extLst>
      <p:ext uri="{BB962C8B-B14F-4D97-AF65-F5344CB8AC3E}">
        <p14:creationId xmlns:p14="http://schemas.microsoft.com/office/powerpoint/2010/main" val="3093561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D60A02-F120-4A00-9D0B-3C98238A9B31}" type="datetimeFigureOut">
              <a:rPr kumimoji="1" lang="ja-JP" altLang="en-US" smtClean="0"/>
              <a:t>2017/10/17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66E01-B0E0-4B59-BFF0-7534A004F1EC}" type="slidenum">
              <a:rPr kumimoji="1" lang="ja-JP" altLang="en-US" smtClean="0"/>
              <a:t>‹#›</a:t>
            </a:fld>
            <a:endParaRPr kumimoji="1" lang="ja-JP" altLang="en-US"/>
          </a:p>
        </p:txBody>
      </p:sp>
    </p:spTree>
    <p:extLst>
      <p:ext uri="{BB962C8B-B14F-4D97-AF65-F5344CB8AC3E}">
        <p14:creationId xmlns:p14="http://schemas.microsoft.com/office/powerpoint/2010/main" val="67869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D60A02-F120-4A00-9D0B-3C98238A9B31}" type="datetimeFigureOut">
              <a:rPr kumimoji="1" lang="ja-JP" altLang="en-US" smtClean="0"/>
              <a:t>2017/10/17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66E01-B0E0-4B59-BFF0-7534A004F1EC}" type="slidenum">
              <a:rPr kumimoji="1" lang="ja-JP" altLang="en-US" smtClean="0"/>
              <a:t>‹#›</a:t>
            </a:fld>
            <a:endParaRPr kumimoji="1" lang="ja-JP" altLang="en-US"/>
          </a:p>
        </p:txBody>
      </p:sp>
    </p:spTree>
    <p:extLst>
      <p:ext uri="{BB962C8B-B14F-4D97-AF65-F5344CB8AC3E}">
        <p14:creationId xmlns:p14="http://schemas.microsoft.com/office/powerpoint/2010/main" val="3307767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D60A02-F120-4A00-9D0B-3C98238A9B31}" type="datetimeFigureOut">
              <a:rPr kumimoji="1" lang="ja-JP" altLang="en-US" smtClean="0"/>
              <a:t>2017/10/17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66E01-B0E0-4B59-BFF0-7534A004F1EC}" type="slidenum">
              <a:rPr kumimoji="1" lang="ja-JP" altLang="en-US" smtClean="0"/>
              <a:t>‹#›</a:t>
            </a:fld>
            <a:endParaRPr kumimoji="1" lang="ja-JP" altLang="en-US"/>
          </a:p>
        </p:txBody>
      </p:sp>
    </p:spTree>
    <p:extLst>
      <p:ext uri="{BB962C8B-B14F-4D97-AF65-F5344CB8AC3E}">
        <p14:creationId xmlns:p14="http://schemas.microsoft.com/office/powerpoint/2010/main" val="437084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www.google.co.jp/url?sa=i&amp;rct=j&amp;q=&amp;esrc=s&amp;source=images&amp;cd=&amp;cad=rja&amp;uact=8&amp;ved=0CAcQjRw&amp;url=http://www.bonton-nagoya.com/index.php?main_page%3Dproduct_info%26products_id%3D1695&amp;ei=A6-PVOfkDojy8QWrvIDYAg&amp;bvm=bv.81828268,d.dGc&amp;psig=AFQjCNFl9ek3jQjpHa_k4zhcfnoxPV0mCg&amp;ust=1418788982744619" TargetMode="Externa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4.jpg"/><Relationship Id="rId3" Type="http://schemas.openxmlformats.org/officeDocument/2006/relationships/image" Target="../media/image9.jpg"/><Relationship Id="rId7"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2.jpg"/><Relationship Id="rId5" Type="http://schemas.openxmlformats.org/officeDocument/2006/relationships/image" Target="../media/image11.jpg"/><Relationship Id="rId10" Type="http://schemas.openxmlformats.org/officeDocument/2006/relationships/image" Target="../media/image16.png"/><Relationship Id="rId4" Type="http://schemas.openxmlformats.org/officeDocument/2006/relationships/image" Target="../media/image10.jpg"/><Relationship Id="rId9" Type="http://schemas.openxmlformats.org/officeDocument/2006/relationships/image" Target="../media/image15.jpeg"/></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0914" y="404664"/>
            <a:ext cx="8229600" cy="1426170"/>
          </a:xfrm>
        </p:spPr>
        <p:txBody>
          <a:bodyPr>
            <a:normAutofit/>
          </a:bodyPr>
          <a:lstStyle/>
          <a:p>
            <a:r>
              <a:rPr kumimoji="1" lang="ja-JP" altLang="en-US" sz="6000" dirty="0" smtClean="0"/>
              <a:t>電気エネルギー</a:t>
            </a:r>
            <a:endParaRPr kumimoji="1" lang="ja-JP" altLang="en-US" sz="6000" dirty="0"/>
          </a:p>
        </p:txBody>
      </p:sp>
      <p:sp>
        <p:nvSpPr>
          <p:cNvPr id="3" name="コンテンツ プレースホルダー 2"/>
          <p:cNvSpPr>
            <a:spLocks noGrp="1"/>
          </p:cNvSpPr>
          <p:nvPr>
            <p:ph idx="1"/>
          </p:nvPr>
        </p:nvSpPr>
        <p:spPr>
          <a:xfrm>
            <a:off x="490914" y="2708920"/>
            <a:ext cx="8229600" cy="3456384"/>
          </a:xfrm>
          <a:solidFill>
            <a:srgbClr val="FFFF00"/>
          </a:solidFill>
        </p:spPr>
        <p:txBody>
          <a:bodyPr>
            <a:normAutofit/>
          </a:bodyPr>
          <a:lstStyle/>
          <a:p>
            <a:pPr marL="0" indent="0" algn="ctr">
              <a:buNone/>
            </a:pPr>
            <a:r>
              <a:rPr kumimoji="1" lang="ja-JP" altLang="en-US" sz="4800" dirty="0" smtClean="0"/>
              <a:t>ねらい</a:t>
            </a:r>
            <a:endParaRPr kumimoji="1" lang="en-US" altLang="ja-JP" sz="4800" dirty="0" smtClean="0"/>
          </a:p>
          <a:p>
            <a:pPr marL="0" indent="0">
              <a:buNone/>
            </a:pPr>
            <a:r>
              <a:rPr lang="ja-JP" altLang="en-US" sz="4800" dirty="0" smtClean="0"/>
              <a:t>わたしたちが</a:t>
            </a:r>
            <a:r>
              <a:rPr lang="ja-JP" altLang="en-US" sz="4800" dirty="0"/>
              <a:t>利用</a:t>
            </a:r>
            <a:r>
              <a:rPr lang="ja-JP" altLang="en-US" sz="4800" dirty="0" smtClean="0"/>
              <a:t>している</a:t>
            </a:r>
            <a:r>
              <a:rPr lang="ja-JP" altLang="en-US" sz="4800" dirty="0"/>
              <a:t>電源</a:t>
            </a:r>
            <a:r>
              <a:rPr lang="ja-JP" altLang="en-US" sz="4800" dirty="0" smtClean="0"/>
              <a:t>の</a:t>
            </a:r>
            <a:r>
              <a:rPr lang="ja-JP" altLang="en-US" sz="4800" dirty="0"/>
              <a:t>種類</a:t>
            </a:r>
            <a:r>
              <a:rPr lang="ja-JP" altLang="en-US" sz="4800" dirty="0" smtClean="0"/>
              <a:t>を</a:t>
            </a:r>
            <a:r>
              <a:rPr lang="ja-JP" altLang="en-US" sz="4800" dirty="0"/>
              <a:t>知</a:t>
            </a:r>
            <a:r>
              <a:rPr lang="ja-JP" altLang="en-US" sz="4800" dirty="0" smtClean="0"/>
              <a:t>り、どのように使い分ければよいかを考える。</a:t>
            </a:r>
            <a:endParaRPr kumimoji="1" lang="ja-JP" altLang="en-US" sz="4800" dirty="0"/>
          </a:p>
        </p:txBody>
      </p:sp>
    </p:spTree>
    <p:extLst>
      <p:ext uri="{BB962C8B-B14F-4D97-AF65-F5344CB8AC3E}">
        <p14:creationId xmlns:p14="http://schemas.microsoft.com/office/powerpoint/2010/main" val="3581942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86684"/>
            <a:ext cx="8229600" cy="592022"/>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kumimoji="1" lang="ja-JP" altLang="en-US" dirty="0" smtClean="0"/>
              <a:t>電気がコンセントに届くまで</a:t>
            </a:r>
            <a:endParaRPr kumimoji="1" lang="ja-JP"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307" y="836712"/>
            <a:ext cx="3354471" cy="22322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3298" y="855364"/>
            <a:ext cx="2980166" cy="22322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descr="https://encrypted-tbn0.gstatic.com/images?q=tbn:ANd9GcQAe_YPFvyqfxLple93nCmDDkjt9LpLIzqq1Vh0fr5aWuJMfP5W"/>
          <p:cNvPicPr>
            <a:picLocks noChangeAspect="1" noChangeArrowheads="1"/>
          </p:cNvPicPr>
          <p:nvPr/>
        </p:nvPicPr>
        <p:blipFill rotWithShape="1">
          <a:blip r:embed="rId4">
            <a:extLst>
              <a:ext uri="{28A0092B-C50C-407E-A947-70E740481C1C}">
                <a14:useLocalDpi xmlns:a14="http://schemas.microsoft.com/office/drawing/2010/main" val="0"/>
              </a:ext>
            </a:extLst>
          </a:blip>
          <a:srcRect l="14736" t="45805" r="18564"/>
          <a:stretch/>
        </p:blipFill>
        <p:spPr bwMode="auto">
          <a:xfrm>
            <a:off x="6740675" y="842413"/>
            <a:ext cx="2316190" cy="274198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https://encrypted-tbn2.gstatic.com/images?q=tbn:ANd9GcTS-dvmhPwNVAit_uloVIM_ta4aEUKZp7R2keXiSB87npyU-oSk">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30956" y="4034805"/>
            <a:ext cx="3168352" cy="254114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23545" y="3751245"/>
            <a:ext cx="3264967" cy="29467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3"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9008" y="3795839"/>
            <a:ext cx="2462093" cy="29021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テキスト ボックス 3"/>
          <p:cNvSpPr txBox="1"/>
          <p:nvPr/>
        </p:nvSpPr>
        <p:spPr>
          <a:xfrm>
            <a:off x="1210024" y="3011171"/>
            <a:ext cx="1261884" cy="523220"/>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kumimoji="1" lang="ja-JP" altLang="en-US" sz="2800" dirty="0" smtClean="0"/>
              <a:t>発電所</a:t>
            </a:r>
            <a:endParaRPr lang="ja-JP" altLang="en-US" sz="2800" dirty="0"/>
          </a:p>
        </p:txBody>
      </p:sp>
      <p:sp>
        <p:nvSpPr>
          <p:cNvPr id="11" name="テキスト ボックス 10"/>
          <p:cNvSpPr txBox="1"/>
          <p:nvPr/>
        </p:nvSpPr>
        <p:spPr>
          <a:xfrm>
            <a:off x="4256029" y="3021766"/>
            <a:ext cx="1261884" cy="523220"/>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ja-JP" altLang="en-US" sz="2800" dirty="0" smtClean="0"/>
              <a:t>変電所</a:t>
            </a:r>
            <a:endParaRPr lang="ja-JP" altLang="en-US" sz="2800" dirty="0"/>
          </a:p>
        </p:txBody>
      </p:sp>
      <p:sp>
        <p:nvSpPr>
          <p:cNvPr id="12" name="テキスト ボックス 11"/>
          <p:cNvSpPr txBox="1"/>
          <p:nvPr/>
        </p:nvSpPr>
        <p:spPr>
          <a:xfrm>
            <a:off x="6908754" y="3013801"/>
            <a:ext cx="1980029" cy="523220"/>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ja-JP" altLang="en-US" sz="2800" dirty="0" smtClean="0"/>
              <a:t>柱状変圧器</a:t>
            </a:r>
            <a:endParaRPr lang="ja-JP" altLang="en-US" sz="2800" dirty="0"/>
          </a:p>
        </p:txBody>
      </p:sp>
      <p:sp>
        <p:nvSpPr>
          <p:cNvPr id="13" name="テキスト ボックス 12"/>
          <p:cNvSpPr txBox="1"/>
          <p:nvPr/>
        </p:nvSpPr>
        <p:spPr>
          <a:xfrm>
            <a:off x="6764129" y="3775354"/>
            <a:ext cx="1620957" cy="523220"/>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ja-JP" altLang="en-US" sz="2800" dirty="0" smtClean="0"/>
              <a:t>電力量計</a:t>
            </a:r>
            <a:endParaRPr lang="ja-JP" altLang="en-US" sz="2800" dirty="0"/>
          </a:p>
        </p:txBody>
      </p:sp>
      <p:sp>
        <p:nvSpPr>
          <p:cNvPr id="14" name="テキスト ボックス 13"/>
          <p:cNvSpPr txBox="1"/>
          <p:nvPr/>
        </p:nvSpPr>
        <p:spPr>
          <a:xfrm>
            <a:off x="3682319" y="3744939"/>
            <a:ext cx="1261884" cy="523220"/>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ja-JP" altLang="en-US" sz="2800" dirty="0" smtClean="0"/>
              <a:t>分電盤</a:t>
            </a:r>
            <a:endParaRPr lang="ja-JP" altLang="en-US" sz="2800" dirty="0"/>
          </a:p>
        </p:txBody>
      </p:sp>
      <p:sp>
        <p:nvSpPr>
          <p:cNvPr id="15" name="テキスト ボックス 14"/>
          <p:cNvSpPr txBox="1"/>
          <p:nvPr/>
        </p:nvSpPr>
        <p:spPr>
          <a:xfrm>
            <a:off x="509088" y="3669338"/>
            <a:ext cx="1651414" cy="523220"/>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ja-JP" altLang="en-US" sz="2800" dirty="0" smtClean="0"/>
              <a:t>コンセント</a:t>
            </a:r>
            <a:endParaRPr lang="ja-JP" altLang="en-US" sz="2800" dirty="0"/>
          </a:p>
        </p:txBody>
      </p:sp>
      <p:sp>
        <p:nvSpPr>
          <p:cNvPr id="5" name="右矢印 4"/>
          <p:cNvSpPr/>
          <p:nvPr/>
        </p:nvSpPr>
        <p:spPr>
          <a:xfrm>
            <a:off x="2471908" y="981287"/>
            <a:ext cx="1884068" cy="2185054"/>
          </a:xfrm>
          <a:prstGeom prst="rightArrow">
            <a:avLst>
              <a:gd name="adj1" fmla="val 69314"/>
              <a:gd name="adj2" fmla="val 29123"/>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ja-JP" altLang="en-US" sz="2400" b="1" dirty="0" smtClean="0">
                <a:solidFill>
                  <a:schemeClr val="tx1"/>
                </a:solidFill>
                <a:ea typeface="ＤＨＰ特太ゴシック体" panose="02010601000101010101" pitchFamily="2" charset="-128"/>
              </a:rPr>
              <a:t>交流</a:t>
            </a:r>
            <a:r>
              <a:rPr kumimoji="1" lang="en-US" altLang="ja-JP" sz="2400" b="1" dirty="0" smtClean="0">
                <a:solidFill>
                  <a:schemeClr val="tx1"/>
                </a:solidFill>
                <a:ea typeface="ＤＨＰ特太ゴシック体" panose="02010601000101010101" pitchFamily="2" charset="-128"/>
              </a:rPr>
              <a:t>(</a:t>
            </a:r>
            <a:r>
              <a:rPr kumimoji="1" lang="ja-JP" altLang="en-US" sz="2400" b="1" dirty="0" smtClean="0">
                <a:solidFill>
                  <a:schemeClr val="tx1"/>
                </a:solidFill>
                <a:ea typeface="ＤＨＰ特太ゴシック体" panose="02010601000101010101" pitchFamily="2" charset="-128"/>
              </a:rPr>
              <a:t>ＡＣ</a:t>
            </a:r>
            <a:r>
              <a:rPr kumimoji="1" lang="en-US" altLang="ja-JP" sz="2400" b="1" dirty="0" smtClean="0">
                <a:solidFill>
                  <a:schemeClr val="tx1"/>
                </a:solidFill>
                <a:ea typeface="ＤＨＰ特太ゴシック体" panose="02010601000101010101" pitchFamily="2" charset="-128"/>
              </a:rPr>
              <a:t>)</a:t>
            </a:r>
          </a:p>
          <a:p>
            <a:pPr algn="ctr"/>
            <a:r>
              <a:rPr kumimoji="1" lang="ja-JP" altLang="en-US" sz="2400" b="1" dirty="0" smtClean="0">
                <a:solidFill>
                  <a:schemeClr val="tx1"/>
                </a:solidFill>
                <a:ea typeface="ＤＨＰ特太ゴシック体" panose="02010601000101010101" pitchFamily="2" charset="-128"/>
              </a:rPr>
              <a:t>周波数</a:t>
            </a:r>
            <a:endParaRPr kumimoji="1" lang="en-US" altLang="ja-JP" sz="2400" b="1" dirty="0" smtClean="0">
              <a:solidFill>
                <a:schemeClr val="tx1"/>
              </a:solidFill>
              <a:ea typeface="ＤＨＰ特太ゴシック体" panose="02010601000101010101" pitchFamily="2" charset="-128"/>
            </a:endParaRPr>
          </a:p>
          <a:p>
            <a:pPr algn="ctr"/>
            <a:r>
              <a:rPr lang="ja-JP" altLang="en-US" sz="2400" b="1" dirty="0" smtClean="0">
                <a:solidFill>
                  <a:schemeClr val="tx1"/>
                </a:solidFill>
                <a:ea typeface="ＤＨＰ特太ゴシック体" panose="02010601000101010101" pitchFamily="2" charset="-128"/>
              </a:rPr>
              <a:t>５０Ｈｚ</a:t>
            </a:r>
            <a:endParaRPr lang="en-US" altLang="ja-JP" sz="2400" b="1" dirty="0" smtClean="0">
              <a:solidFill>
                <a:schemeClr val="tx1"/>
              </a:solidFill>
              <a:ea typeface="ＤＨＰ特太ゴシック体" panose="02010601000101010101" pitchFamily="2" charset="-128"/>
            </a:endParaRPr>
          </a:p>
          <a:p>
            <a:pPr algn="ctr"/>
            <a:r>
              <a:rPr kumimoji="1" lang="ja-JP" altLang="en-US" sz="2400" b="1" dirty="0">
                <a:solidFill>
                  <a:schemeClr val="tx1"/>
                </a:solidFill>
                <a:ea typeface="ＤＨＰ特太ゴシック体" panose="02010601000101010101" pitchFamily="2" charset="-128"/>
              </a:rPr>
              <a:t>６０Ｈｚ</a:t>
            </a:r>
          </a:p>
        </p:txBody>
      </p:sp>
      <p:sp>
        <p:nvSpPr>
          <p:cNvPr id="17" name="右矢印 16"/>
          <p:cNvSpPr/>
          <p:nvPr/>
        </p:nvSpPr>
        <p:spPr>
          <a:xfrm>
            <a:off x="6180324" y="1264295"/>
            <a:ext cx="760398" cy="645706"/>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18" name="右矢印 17"/>
          <p:cNvSpPr/>
          <p:nvPr/>
        </p:nvSpPr>
        <p:spPr>
          <a:xfrm rot="5400000">
            <a:off x="8266181" y="3703298"/>
            <a:ext cx="883516" cy="645706"/>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19" name="右矢印 18"/>
          <p:cNvSpPr/>
          <p:nvPr/>
        </p:nvSpPr>
        <p:spPr>
          <a:xfrm rot="10800000">
            <a:off x="5588684" y="4855362"/>
            <a:ext cx="760398" cy="645706"/>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20" name="右矢印 19"/>
          <p:cNvSpPr/>
          <p:nvPr/>
        </p:nvSpPr>
        <p:spPr>
          <a:xfrm rot="10800000">
            <a:off x="2502934" y="4832382"/>
            <a:ext cx="760398" cy="645706"/>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172354" y="787836"/>
            <a:ext cx="2940228" cy="523220"/>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kumimoji="1" lang="en-US" altLang="ja-JP" sz="2800" dirty="0" smtClean="0"/>
              <a:t>300000</a:t>
            </a:r>
            <a:r>
              <a:rPr kumimoji="1" lang="ja-JP" altLang="en-US" sz="2800" dirty="0" smtClean="0"/>
              <a:t>～</a:t>
            </a:r>
            <a:r>
              <a:rPr kumimoji="1" lang="en-US" altLang="ja-JP" sz="2800" dirty="0" smtClean="0"/>
              <a:t>500000V</a:t>
            </a:r>
            <a:endParaRPr kumimoji="1" lang="ja-JP" altLang="en-US" dirty="0"/>
          </a:p>
        </p:txBody>
      </p:sp>
      <p:sp>
        <p:nvSpPr>
          <p:cNvPr id="21" name="テキスト ボックス 20"/>
          <p:cNvSpPr txBox="1"/>
          <p:nvPr/>
        </p:nvSpPr>
        <p:spPr>
          <a:xfrm>
            <a:off x="3620295" y="787836"/>
            <a:ext cx="2358338" cy="523220"/>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kumimoji="1" lang="en-US" altLang="ja-JP" sz="2800" dirty="0" smtClean="0"/>
              <a:t>66000</a:t>
            </a:r>
            <a:r>
              <a:rPr kumimoji="1" lang="ja-JP" altLang="en-US" sz="2800" dirty="0" smtClean="0"/>
              <a:t>→</a:t>
            </a:r>
            <a:r>
              <a:rPr kumimoji="1" lang="en-US" altLang="ja-JP" sz="2800" dirty="0" smtClean="0"/>
              <a:t>6600V</a:t>
            </a:r>
            <a:endParaRPr kumimoji="1" lang="ja-JP" altLang="en-US" dirty="0"/>
          </a:p>
        </p:txBody>
      </p:sp>
      <p:sp>
        <p:nvSpPr>
          <p:cNvPr id="22" name="テキスト ボックス 21"/>
          <p:cNvSpPr txBox="1"/>
          <p:nvPr/>
        </p:nvSpPr>
        <p:spPr>
          <a:xfrm>
            <a:off x="6955634" y="787836"/>
            <a:ext cx="2028048" cy="95410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kumimoji="1" lang="en-US" altLang="ja-JP" sz="2800" dirty="0" smtClean="0"/>
              <a:t>6600</a:t>
            </a:r>
            <a:r>
              <a:rPr kumimoji="1" lang="ja-JP" altLang="en-US" sz="2800" dirty="0" smtClean="0"/>
              <a:t>→</a:t>
            </a:r>
            <a:r>
              <a:rPr kumimoji="1" lang="en-US" altLang="ja-JP" sz="2800" dirty="0" smtClean="0"/>
              <a:t>100V</a:t>
            </a:r>
          </a:p>
          <a:p>
            <a:r>
              <a:rPr lang="ja-JP" altLang="en-US" sz="2800" dirty="0"/>
              <a:t>　</a:t>
            </a:r>
            <a:r>
              <a:rPr lang="ja-JP" altLang="en-US" sz="2800" dirty="0" smtClean="0"/>
              <a:t>　　　 </a:t>
            </a:r>
            <a:r>
              <a:rPr lang="en-US" altLang="ja-JP" sz="2800" dirty="0" smtClean="0"/>
              <a:t>200V</a:t>
            </a:r>
            <a:r>
              <a:rPr lang="ja-JP" altLang="en-US" sz="2800" dirty="0" smtClean="0"/>
              <a:t>　</a:t>
            </a:r>
            <a:endParaRPr kumimoji="1" lang="ja-JP" altLang="en-US" dirty="0"/>
          </a:p>
        </p:txBody>
      </p:sp>
    </p:spTree>
    <p:extLst>
      <p:ext uri="{BB962C8B-B14F-4D97-AF65-F5344CB8AC3E}">
        <p14:creationId xmlns:p14="http://schemas.microsoft.com/office/powerpoint/2010/main" val="3913858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27"/>
                                        </p:tgtEl>
                                        <p:attrNameLst>
                                          <p:attrName>style.visibility</p:attrName>
                                        </p:attrNameLst>
                                      </p:cBhvr>
                                      <p:to>
                                        <p:strVal val="visible"/>
                                      </p:to>
                                    </p:set>
                                    <p:animEffect transition="in" filter="fade">
                                      <p:cBhvr>
                                        <p:cTn id="22" dur="500"/>
                                        <p:tgtEl>
                                          <p:spTgt spid="102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left)">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029"/>
                                        </p:tgtEl>
                                        <p:attrNameLst>
                                          <p:attrName>style.visibility</p:attrName>
                                        </p:attrNameLst>
                                      </p:cBhvr>
                                      <p:to>
                                        <p:strVal val="visible"/>
                                      </p:to>
                                    </p:set>
                                    <p:animEffect transition="in" filter="fade">
                                      <p:cBhvr>
                                        <p:cTn id="37" dur="500"/>
                                        <p:tgtEl>
                                          <p:spTgt spid="102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wipe(up)">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031"/>
                                        </p:tgtEl>
                                        <p:attrNameLst>
                                          <p:attrName>style.visibility</p:attrName>
                                        </p:attrNameLst>
                                      </p:cBhvr>
                                      <p:to>
                                        <p:strVal val="visible"/>
                                      </p:to>
                                    </p:set>
                                    <p:animEffect transition="in" filter="fade">
                                      <p:cBhvr>
                                        <p:cTn id="52" dur="500"/>
                                        <p:tgtEl>
                                          <p:spTgt spid="1031"/>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2"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wipe(right)">
                                      <p:cBhvr>
                                        <p:cTn id="62" dur="500"/>
                                        <p:tgtEl>
                                          <p:spTgt spid="19"/>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1032"/>
                                        </p:tgtEl>
                                        <p:attrNameLst>
                                          <p:attrName>style.visibility</p:attrName>
                                        </p:attrNameLst>
                                      </p:cBhvr>
                                      <p:to>
                                        <p:strVal val="visible"/>
                                      </p:to>
                                    </p:set>
                                    <p:animEffect transition="in" filter="fade">
                                      <p:cBhvr>
                                        <p:cTn id="67" dur="500"/>
                                        <p:tgtEl>
                                          <p:spTgt spid="103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fade">
                                      <p:cBhvr>
                                        <p:cTn id="72" dur="500"/>
                                        <p:tgtEl>
                                          <p:spTgt spid="14"/>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2" fill="hold" grpId="0" nodeType="clickEffect">
                                  <p:stCondLst>
                                    <p:cond delay="0"/>
                                  </p:stCondLst>
                                  <p:childTnLst>
                                    <p:set>
                                      <p:cBhvr>
                                        <p:cTn id="76" dur="1" fill="hold">
                                          <p:stCondLst>
                                            <p:cond delay="0"/>
                                          </p:stCondLst>
                                        </p:cTn>
                                        <p:tgtEl>
                                          <p:spTgt spid="20"/>
                                        </p:tgtEl>
                                        <p:attrNameLst>
                                          <p:attrName>style.visibility</p:attrName>
                                        </p:attrNameLst>
                                      </p:cBhvr>
                                      <p:to>
                                        <p:strVal val="visible"/>
                                      </p:to>
                                    </p:set>
                                    <p:animEffect transition="in" filter="wipe(right)">
                                      <p:cBhvr>
                                        <p:cTn id="77" dur="500"/>
                                        <p:tgtEl>
                                          <p:spTgt spid="20"/>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1033"/>
                                        </p:tgtEl>
                                        <p:attrNameLst>
                                          <p:attrName>style.visibility</p:attrName>
                                        </p:attrNameLst>
                                      </p:cBhvr>
                                      <p:to>
                                        <p:strVal val="visible"/>
                                      </p:to>
                                    </p:set>
                                    <p:animEffect transition="in" filter="fade">
                                      <p:cBhvr>
                                        <p:cTn id="82" dur="500"/>
                                        <p:tgtEl>
                                          <p:spTgt spid="1033"/>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fade">
                                      <p:cBhvr>
                                        <p:cTn id="87" dur="500"/>
                                        <p:tgtEl>
                                          <p:spTgt spid="15"/>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3"/>
                                        </p:tgtEl>
                                        <p:attrNameLst>
                                          <p:attrName>style.visibility</p:attrName>
                                        </p:attrNameLst>
                                      </p:cBhvr>
                                      <p:to>
                                        <p:strVal val="visible"/>
                                      </p:to>
                                    </p:set>
                                    <p:animEffect transition="in" filter="fade">
                                      <p:cBhvr>
                                        <p:cTn id="92" dur="500"/>
                                        <p:tgtEl>
                                          <p:spTgt spid="3"/>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21"/>
                                        </p:tgtEl>
                                        <p:attrNameLst>
                                          <p:attrName>style.visibility</p:attrName>
                                        </p:attrNameLst>
                                      </p:cBhvr>
                                      <p:to>
                                        <p:strVal val="visible"/>
                                      </p:to>
                                    </p:set>
                                    <p:animEffect transition="in" filter="fade">
                                      <p:cBhvr>
                                        <p:cTn id="97" dur="500"/>
                                        <p:tgtEl>
                                          <p:spTgt spid="21"/>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22"/>
                                        </p:tgtEl>
                                        <p:attrNameLst>
                                          <p:attrName>style.visibility</p:attrName>
                                        </p:attrNameLst>
                                      </p:cBhvr>
                                      <p:to>
                                        <p:strVal val="visible"/>
                                      </p:to>
                                    </p:set>
                                    <p:animEffect transition="in" filter="fade">
                                      <p:cBhvr>
                                        <p:cTn id="10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animBg="1"/>
      <p:bldP spid="12" grpId="0" animBg="1"/>
      <p:bldP spid="13" grpId="0" animBg="1"/>
      <p:bldP spid="14" grpId="0" animBg="1"/>
      <p:bldP spid="15" grpId="0" animBg="1"/>
      <p:bldP spid="5" grpId="0" animBg="1"/>
      <p:bldP spid="17" grpId="0" animBg="1"/>
      <p:bldP spid="18" grpId="0" animBg="1"/>
      <p:bldP spid="19" grpId="0" animBg="1"/>
      <p:bldP spid="20" grpId="0" animBg="1"/>
      <p:bldP spid="3" grpId="0" animBg="1"/>
      <p:bldP spid="21" grpId="0" animBg="1"/>
      <p:bldP spid="2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style>
          <a:lnRef idx="1">
            <a:schemeClr val="accent3"/>
          </a:lnRef>
          <a:fillRef idx="2">
            <a:schemeClr val="accent3"/>
          </a:fillRef>
          <a:effectRef idx="1">
            <a:schemeClr val="accent3"/>
          </a:effectRef>
          <a:fontRef idx="minor">
            <a:schemeClr val="dk1"/>
          </a:fontRef>
        </p:style>
        <p:txBody>
          <a:bodyPr/>
          <a:lstStyle/>
          <a:p>
            <a:r>
              <a:rPr kumimoji="1" lang="ja-JP" altLang="en-US" dirty="0" smtClean="0"/>
              <a:t>交流電源（ＡＣ）の特徴</a:t>
            </a:r>
            <a:endParaRPr kumimoji="1" lang="ja-JP" altLang="en-US" dirty="0"/>
          </a:p>
        </p:txBody>
      </p:sp>
      <p:sp>
        <p:nvSpPr>
          <p:cNvPr id="3" name="コンテンツ プレースホルダー 2"/>
          <p:cNvSpPr>
            <a:spLocks noGrp="1"/>
          </p:cNvSpPr>
          <p:nvPr>
            <p:ph idx="1"/>
          </p:nvPr>
        </p:nvSpPr>
        <p:spPr>
          <a:xfrm>
            <a:off x="251519" y="1196752"/>
            <a:ext cx="8828855" cy="5328592"/>
          </a:xfrm>
        </p:spPr>
        <p:txBody>
          <a:bodyPr>
            <a:noAutofit/>
          </a:bodyPr>
          <a:lstStyle/>
          <a:p>
            <a:pPr marL="0" indent="0">
              <a:buNone/>
            </a:pPr>
            <a:r>
              <a:rPr kumimoji="1" lang="ja-JP" altLang="en-US" sz="3600" dirty="0" smtClean="0"/>
              <a:t>発電所から供給される電気エネルギー</a:t>
            </a:r>
            <a:endParaRPr kumimoji="1" lang="en-US" altLang="ja-JP" sz="3600" dirty="0" smtClean="0"/>
          </a:p>
          <a:p>
            <a:pPr marL="0" indent="0">
              <a:buNone/>
            </a:pPr>
            <a:r>
              <a:rPr lang="ja-JP" altLang="en-US" sz="3600" dirty="0"/>
              <a:t>電圧や電流の向き</a:t>
            </a:r>
            <a:r>
              <a:rPr lang="ja-JP" altLang="en-US" sz="3600" dirty="0" smtClean="0"/>
              <a:t>が周期的に変化</a:t>
            </a:r>
            <a:r>
              <a:rPr lang="ja-JP" altLang="en-US" sz="3600" dirty="0"/>
              <a:t>する。</a:t>
            </a:r>
            <a:endParaRPr kumimoji="1" lang="en-US" altLang="ja-JP" sz="3600" dirty="0" smtClean="0"/>
          </a:p>
          <a:p>
            <a:pPr marL="0" indent="0">
              <a:buNone/>
            </a:pPr>
            <a:r>
              <a:rPr kumimoji="1" lang="ja-JP" altLang="en-US" sz="3600" dirty="0" smtClean="0"/>
              <a:t>西日本</a:t>
            </a:r>
            <a:r>
              <a:rPr kumimoji="1" lang="en-US" altLang="ja-JP" sz="3600" dirty="0" smtClean="0">
                <a:solidFill>
                  <a:srgbClr val="FF0000"/>
                </a:solidFill>
              </a:rPr>
              <a:t>60Hz</a:t>
            </a:r>
            <a:r>
              <a:rPr kumimoji="1" lang="ja-JP" altLang="en-US" sz="3600" dirty="0" err="1" smtClean="0"/>
              <a:t>、</a:t>
            </a:r>
            <a:r>
              <a:rPr kumimoji="1" lang="ja-JP" altLang="en-US" sz="3600" dirty="0" smtClean="0"/>
              <a:t>東日本</a:t>
            </a:r>
            <a:r>
              <a:rPr kumimoji="1" lang="en-US" altLang="ja-JP" sz="3600" dirty="0" smtClean="0">
                <a:solidFill>
                  <a:srgbClr val="FF0000"/>
                </a:solidFill>
              </a:rPr>
              <a:t>50H</a:t>
            </a:r>
            <a:r>
              <a:rPr lang="en-US" altLang="ja-JP" sz="3600" dirty="0" smtClean="0">
                <a:solidFill>
                  <a:srgbClr val="FF0000"/>
                </a:solidFill>
              </a:rPr>
              <a:t>z</a:t>
            </a:r>
            <a:r>
              <a:rPr lang="ja-JP" altLang="en-US" sz="3600" dirty="0" smtClean="0"/>
              <a:t>と周波数が違う</a:t>
            </a:r>
            <a:endParaRPr kumimoji="1" lang="en-US" altLang="ja-JP" sz="3600" dirty="0" smtClean="0"/>
          </a:p>
          <a:p>
            <a:pPr marL="0" indent="0">
              <a:buNone/>
            </a:pPr>
            <a:r>
              <a:rPr lang="ja-JP" altLang="en-US" sz="3600" dirty="0"/>
              <a:t>大きな電力を</a:t>
            </a:r>
            <a:r>
              <a:rPr lang="ja-JP" altLang="en-US" sz="3600" dirty="0" smtClean="0"/>
              <a:t>扱いやすい</a:t>
            </a:r>
            <a:endParaRPr lang="en-US" altLang="ja-JP" sz="3600" dirty="0" smtClean="0"/>
          </a:p>
          <a:p>
            <a:pPr marL="0" indent="0">
              <a:buNone/>
            </a:pPr>
            <a:r>
              <a:rPr kumimoji="1" lang="ja-JP" altLang="en-US" sz="3600" dirty="0"/>
              <a:t>電圧や周波数の</a:t>
            </a:r>
            <a:r>
              <a:rPr kumimoji="1" lang="ja-JP" altLang="en-US" sz="3600" dirty="0" smtClean="0"/>
              <a:t>変更可能</a:t>
            </a:r>
            <a:endParaRPr kumimoji="1" lang="en-US" altLang="ja-JP" sz="3600" dirty="0" smtClean="0"/>
          </a:p>
          <a:p>
            <a:pPr marL="0" indent="0">
              <a:buNone/>
            </a:pPr>
            <a:r>
              <a:rPr lang="ja-JP" altLang="en-US" sz="3600" dirty="0" smtClean="0"/>
              <a:t>高電圧で送電→損失少</a:t>
            </a:r>
            <a:endParaRPr lang="en-US" altLang="ja-JP" sz="3600" dirty="0" smtClean="0"/>
          </a:p>
          <a:p>
            <a:pPr marL="0" indent="0">
              <a:buNone/>
            </a:pPr>
            <a:r>
              <a:rPr lang="ja-JP" altLang="en-US" sz="3600" dirty="0">
                <a:solidFill>
                  <a:srgbClr val="FF0000"/>
                </a:solidFill>
              </a:rPr>
              <a:t>貯蔵できない。</a:t>
            </a:r>
            <a:endParaRPr lang="en-US" altLang="ja-JP" sz="3600" dirty="0" smtClean="0">
              <a:solidFill>
                <a:srgbClr val="FF0000"/>
              </a:solidFill>
            </a:endParaRPr>
          </a:p>
          <a:p>
            <a:endParaRPr kumimoji="1" lang="ja-JP" altLang="en-US" sz="3600" dirty="0"/>
          </a:p>
        </p:txBody>
      </p:sp>
      <p:pic>
        <p:nvPicPr>
          <p:cNvPr id="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0673"/>
          <a:stretch/>
        </p:blipFill>
        <p:spPr bwMode="auto">
          <a:xfrm>
            <a:off x="5379827" y="3482071"/>
            <a:ext cx="3724274" cy="3024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3308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50405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kumimoji="1" lang="ja-JP" altLang="en-US" dirty="0" smtClean="0"/>
              <a:t>日本の周波数の分布</a:t>
            </a:r>
            <a:endParaRPr kumimoji="1" lang="ja-JP" altLang="en-US" dirty="0"/>
          </a:p>
        </p:txBody>
      </p:sp>
      <p:pic>
        <p:nvPicPr>
          <p:cNvPr id="2050" name="Picture 2" descr="電源周波数マップ"/>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667" y="722264"/>
            <a:ext cx="8411237" cy="61357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48819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562074"/>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kumimoji="1" lang="ja-JP" altLang="en-US" dirty="0" smtClean="0"/>
              <a:t>周波数の違いで生じる不具合</a:t>
            </a:r>
            <a:endParaRPr kumimoji="1" lang="ja-JP" altLang="en-US" dirty="0"/>
          </a:p>
        </p:txBody>
      </p:sp>
      <p:sp>
        <p:nvSpPr>
          <p:cNvPr id="3" name="コンテンツ プレースホルダー 2"/>
          <p:cNvSpPr>
            <a:spLocks noGrp="1"/>
          </p:cNvSpPr>
          <p:nvPr>
            <p:ph idx="1"/>
          </p:nvPr>
        </p:nvSpPr>
        <p:spPr>
          <a:xfrm>
            <a:off x="64096" y="836712"/>
            <a:ext cx="9036496" cy="5702622"/>
          </a:xfrm>
        </p:spPr>
        <p:txBody>
          <a:bodyPr>
            <a:noAutofit/>
          </a:bodyPr>
          <a:lstStyle/>
          <a:p>
            <a:r>
              <a:rPr lang="ja-JP" altLang="en-US" sz="3600" dirty="0" smtClean="0"/>
              <a:t>以下</a:t>
            </a:r>
            <a:r>
              <a:rPr lang="ja-JP" altLang="en-US" sz="3600" dirty="0"/>
              <a:t>の製品はそのまま使えますが、モーターの毎分回転数などがかわり、性能が変化するものがあります</a:t>
            </a:r>
            <a:r>
              <a:rPr lang="ja-JP" altLang="en-US" sz="3600" dirty="0" smtClean="0"/>
              <a:t>。</a:t>
            </a:r>
            <a:endParaRPr lang="ja-JP" altLang="en-US" sz="3600" dirty="0"/>
          </a:p>
          <a:p>
            <a:pPr marL="0" indent="0">
              <a:buNone/>
            </a:pPr>
            <a:r>
              <a:rPr lang="ja-JP" altLang="en-US" sz="3600" dirty="0" smtClean="0">
                <a:solidFill>
                  <a:srgbClr val="FF0000"/>
                </a:solidFill>
              </a:rPr>
              <a:t>　</a:t>
            </a:r>
            <a:r>
              <a:rPr lang="en-US" altLang="ja-JP" sz="3600" dirty="0" smtClean="0">
                <a:solidFill>
                  <a:srgbClr val="FF0000"/>
                </a:solidFill>
              </a:rPr>
              <a:t>【</a:t>
            </a:r>
            <a:r>
              <a:rPr lang="ja-JP" altLang="en-US" sz="3600" dirty="0">
                <a:solidFill>
                  <a:srgbClr val="FF0000"/>
                </a:solidFill>
              </a:rPr>
              <a:t>代表例</a:t>
            </a:r>
            <a:r>
              <a:rPr lang="en-US" altLang="ja-JP" sz="3600" dirty="0">
                <a:solidFill>
                  <a:srgbClr val="FF0000"/>
                </a:solidFill>
              </a:rPr>
              <a:t>】</a:t>
            </a:r>
            <a:r>
              <a:rPr lang="ja-JP" altLang="en-US" sz="3600" dirty="0">
                <a:solidFill>
                  <a:srgbClr val="FF0000"/>
                </a:solidFill>
              </a:rPr>
              <a:t>　冷蔵庫、扇風機、洗濯機</a:t>
            </a:r>
            <a:r>
              <a:rPr lang="ja-JP" altLang="en-US" sz="3600" dirty="0" smtClean="0">
                <a:solidFill>
                  <a:srgbClr val="FF0000"/>
                </a:solidFill>
              </a:rPr>
              <a:t>、</a:t>
            </a:r>
            <a:endParaRPr lang="en-US" altLang="ja-JP" sz="3600" dirty="0" smtClean="0">
              <a:solidFill>
                <a:srgbClr val="FF0000"/>
              </a:solidFill>
            </a:endParaRPr>
          </a:p>
          <a:p>
            <a:pPr marL="0" indent="0">
              <a:buNone/>
            </a:pPr>
            <a:r>
              <a:rPr lang="ja-JP" altLang="en-US" sz="3600" dirty="0">
                <a:solidFill>
                  <a:srgbClr val="FF0000"/>
                </a:solidFill>
              </a:rPr>
              <a:t>　</a:t>
            </a:r>
            <a:r>
              <a:rPr lang="ja-JP" altLang="en-US" sz="3600" dirty="0" smtClean="0">
                <a:solidFill>
                  <a:srgbClr val="FF0000"/>
                </a:solidFill>
              </a:rPr>
              <a:t>　　　　　　　空気</a:t>
            </a:r>
            <a:r>
              <a:rPr lang="ja-JP" altLang="en-US" sz="3600" dirty="0">
                <a:solidFill>
                  <a:srgbClr val="FF0000"/>
                </a:solidFill>
              </a:rPr>
              <a:t>清浄機</a:t>
            </a:r>
            <a:r>
              <a:rPr lang="ja-JP" altLang="en-US" sz="3600" dirty="0" smtClean="0">
                <a:solidFill>
                  <a:srgbClr val="FF0000"/>
                </a:solidFill>
              </a:rPr>
              <a:t>、加湿器 </a:t>
            </a:r>
            <a:endParaRPr lang="ja-JP" altLang="en-US" sz="3600" dirty="0">
              <a:solidFill>
                <a:srgbClr val="FF0000"/>
              </a:solidFill>
            </a:endParaRPr>
          </a:p>
          <a:p>
            <a:endParaRPr lang="ja-JP" altLang="en-US" sz="3600" dirty="0"/>
          </a:p>
          <a:p>
            <a:r>
              <a:rPr lang="en-US" altLang="ja-JP" sz="3600" dirty="0" smtClean="0"/>
              <a:t> </a:t>
            </a:r>
            <a:r>
              <a:rPr lang="ja-JP" altLang="en-US" sz="3600" dirty="0"/>
              <a:t>以下の製品は周波数の違う地域でそのまま使うことのできないものがあります</a:t>
            </a:r>
            <a:r>
              <a:rPr lang="ja-JP" altLang="en-US" sz="3600" dirty="0" smtClean="0"/>
              <a:t>。</a:t>
            </a:r>
            <a:endParaRPr lang="ja-JP" altLang="en-US" sz="3600" dirty="0"/>
          </a:p>
          <a:p>
            <a:pPr marL="0" indent="0">
              <a:buNone/>
            </a:pPr>
            <a:r>
              <a:rPr lang="ja-JP" altLang="en-US" sz="3600" dirty="0" smtClean="0"/>
              <a:t>　</a:t>
            </a:r>
            <a:r>
              <a:rPr lang="en-US" altLang="ja-JP" sz="3600" dirty="0" smtClean="0">
                <a:solidFill>
                  <a:srgbClr val="FF0000"/>
                </a:solidFill>
              </a:rPr>
              <a:t>【</a:t>
            </a:r>
            <a:r>
              <a:rPr lang="ja-JP" altLang="en-US" sz="3600" dirty="0">
                <a:solidFill>
                  <a:srgbClr val="FF0000"/>
                </a:solidFill>
              </a:rPr>
              <a:t>代表例</a:t>
            </a:r>
            <a:r>
              <a:rPr lang="en-US" altLang="ja-JP" sz="3600" dirty="0">
                <a:solidFill>
                  <a:srgbClr val="FF0000"/>
                </a:solidFill>
              </a:rPr>
              <a:t>】</a:t>
            </a:r>
            <a:r>
              <a:rPr lang="ja-JP" altLang="en-US" sz="3600" dirty="0">
                <a:solidFill>
                  <a:srgbClr val="FF0000"/>
                </a:solidFill>
              </a:rPr>
              <a:t>　電子レンジ、蛍光灯器具、洗濯機 </a:t>
            </a:r>
          </a:p>
          <a:p>
            <a:endParaRPr lang="ja-JP" altLang="en-US" sz="3600" dirty="0"/>
          </a:p>
        </p:txBody>
      </p:sp>
    </p:spTree>
    <p:extLst>
      <p:ext uri="{BB962C8B-B14F-4D97-AF65-F5344CB8AC3E}">
        <p14:creationId xmlns:p14="http://schemas.microsoft.com/office/powerpoint/2010/main" val="41617485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3204" y="188640"/>
            <a:ext cx="8229600" cy="758410"/>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kumimoji="1" lang="ja-JP" altLang="en-US" dirty="0" smtClean="0"/>
              <a:t>直流電源（ＤＣ）の特徴</a:t>
            </a:r>
            <a:endParaRPr kumimoji="1" lang="ja-JP" altLang="en-US" dirty="0"/>
          </a:p>
        </p:txBody>
      </p:sp>
      <p:sp>
        <p:nvSpPr>
          <p:cNvPr id="3" name="コンテンツ プレースホルダー 2"/>
          <p:cNvSpPr>
            <a:spLocks noGrp="1"/>
          </p:cNvSpPr>
          <p:nvPr>
            <p:ph idx="1"/>
          </p:nvPr>
        </p:nvSpPr>
        <p:spPr>
          <a:xfrm>
            <a:off x="251520" y="1124744"/>
            <a:ext cx="8712968" cy="5544616"/>
          </a:xfrm>
        </p:spPr>
        <p:txBody>
          <a:bodyPr>
            <a:noAutofit/>
          </a:bodyPr>
          <a:lstStyle/>
          <a:p>
            <a:pPr marL="0" indent="0">
              <a:buNone/>
            </a:pPr>
            <a:r>
              <a:rPr kumimoji="1" lang="ja-JP" altLang="en-US" sz="3600" dirty="0" smtClean="0"/>
              <a:t>電池や太陽光などで発電されるエネルギー</a:t>
            </a:r>
            <a:endParaRPr kumimoji="1" lang="en-US" altLang="ja-JP" sz="3600" dirty="0" smtClean="0"/>
          </a:p>
          <a:p>
            <a:pPr marL="0" indent="0">
              <a:buNone/>
            </a:pPr>
            <a:r>
              <a:rPr lang="ja-JP" altLang="en-US" sz="3600" dirty="0" smtClean="0"/>
              <a:t>電圧や電流の向きが変化しない。</a:t>
            </a:r>
            <a:endParaRPr lang="en-US" altLang="ja-JP" sz="3600" dirty="0"/>
          </a:p>
          <a:p>
            <a:pPr marL="0" indent="0">
              <a:buNone/>
            </a:pPr>
            <a:r>
              <a:rPr kumimoji="1" lang="ja-JP" altLang="en-US" sz="3600" dirty="0" smtClean="0"/>
              <a:t>貯蔵が可能で電池として持ち運びができる。</a:t>
            </a:r>
            <a:endParaRPr kumimoji="1" lang="en-US" altLang="ja-JP" sz="3600" dirty="0" smtClean="0"/>
          </a:p>
          <a:p>
            <a:pPr marL="0" indent="0">
              <a:buNone/>
            </a:pPr>
            <a:r>
              <a:rPr lang="ja-JP" altLang="en-US" sz="3600" dirty="0" smtClean="0"/>
              <a:t>電子機器の電源に利用できる。</a:t>
            </a:r>
            <a:endParaRPr lang="en-US" altLang="ja-JP" sz="3600" dirty="0" smtClean="0"/>
          </a:p>
          <a:p>
            <a:pPr marL="0" indent="0">
              <a:buNone/>
            </a:pPr>
            <a:r>
              <a:rPr kumimoji="1" lang="ja-JP" altLang="en-US" sz="3600" dirty="0" smtClean="0">
                <a:solidFill>
                  <a:srgbClr val="FF0000"/>
                </a:solidFill>
              </a:rPr>
              <a:t>長時間連続して使用</a:t>
            </a:r>
            <a:endParaRPr kumimoji="1" lang="en-US" altLang="ja-JP" sz="3600" dirty="0" smtClean="0">
              <a:solidFill>
                <a:srgbClr val="FF0000"/>
              </a:solidFill>
            </a:endParaRPr>
          </a:p>
          <a:p>
            <a:pPr marL="0" indent="0">
              <a:buNone/>
            </a:pPr>
            <a:r>
              <a:rPr kumimoji="1" lang="ja-JP" altLang="en-US" sz="3600" dirty="0" smtClean="0">
                <a:solidFill>
                  <a:srgbClr val="FF0000"/>
                </a:solidFill>
              </a:rPr>
              <a:t>できない。</a:t>
            </a:r>
            <a:endParaRPr kumimoji="1" lang="ja-JP" altLang="en-US" sz="3600" dirty="0">
              <a:solidFill>
                <a:srgbClr val="FF0000"/>
              </a:solidFill>
            </a:endParaRPr>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53175"/>
          <a:stretch/>
        </p:blipFill>
        <p:spPr bwMode="auto">
          <a:xfrm>
            <a:off x="5208758" y="3807757"/>
            <a:ext cx="3524096" cy="30147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58086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1672" y="116632"/>
            <a:ext cx="8779326" cy="806748"/>
          </a:xfrm>
        </p:spPr>
        <p:style>
          <a:lnRef idx="1">
            <a:schemeClr val="accent3"/>
          </a:lnRef>
          <a:fillRef idx="2">
            <a:schemeClr val="accent3"/>
          </a:fillRef>
          <a:effectRef idx="1">
            <a:schemeClr val="accent3"/>
          </a:effectRef>
          <a:fontRef idx="minor">
            <a:schemeClr val="dk1"/>
          </a:fontRef>
        </p:style>
        <p:txBody>
          <a:bodyPr>
            <a:noAutofit/>
          </a:bodyPr>
          <a:lstStyle/>
          <a:p>
            <a:pPr algn="l"/>
            <a:r>
              <a:rPr kumimoji="1" lang="ja-JP" altLang="en-US" sz="3000" dirty="0" smtClean="0"/>
              <a:t>次の電池はどのような製品に使われているでしょうか</a:t>
            </a:r>
            <a:endParaRPr kumimoji="1" lang="ja-JP" altLang="en-US" sz="3000" dirty="0"/>
          </a:p>
        </p:txBody>
      </p:sp>
      <p:pic>
        <p:nvPicPr>
          <p:cNvPr id="5" name="図 4"/>
          <p:cNvPicPr>
            <a:picLocks noChangeAspect="1"/>
          </p:cNvPicPr>
          <p:nvPr/>
        </p:nvPicPr>
        <p:blipFill rotWithShape="1">
          <a:blip r:embed="rId3">
            <a:extLst>
              <a:ext uri="{28A0092B-C50C-407E-A947-70E740481C1C}">
                <a14:useLocalDpi xmlns:a14="http://schemas.microsoft.com/office/drawing/2010/main" val="0"/>
              </a:ext>
            </a:extLst>
          </a:blip>
          <a:srcRect l="8488" t="14901" r="71262" b="31100"/>
          <a:stretch/>
        </p:blipFill>
        <p:spPr>
          <a:xfrm rot="16200000">
            <a:off x="769414" y="3104568"/>
            <a:ext cx="793207" cy="1586413"/>
          </a:xfrm>
          <a:prstGeom prst="rect">
            <a:avLst/>
          </a:prstGeom>
        </p:spPr>
      </p:pic>
      <p:pic>
        <p:nvPicPr>
          <p:cNvPr id="6" name="図 5"/>
          <p:cNvPicPr>
            <a:picLocks noChangeAspect="1"/>
          </p:cNvPicPr>
          <p:nvPr/>
        </p:nvPicPr>
        <p:blipFill rotWithShape="1">
          <a:blip r:embed="rId4" cstate="print">
            <a:extLst>
              <a:ext uri="{28A0092B-C50C-407E-A947-70E740481C1C}">
                <a14:useLocalDpi xmlns:a14="http://schemas.microsoft.com/office/drawing/2010/main" val="0"/>
              </a:ext>
            </a:extLst>
          </a:blip>
          <a:srcRect l="50000" t="7160"/>
          <a:stretch/>
        </p:blipFill>
        <p:spPr>
          <a:xfrm>
            <a:off x="323867" y="4339093"/>
            <a:ext cx="888598" cy="824969"/>
          </a:xfrm>
          <a:prstGeom prst="rect">
            <a:avLst/>
          </a:prstGeom>
        </p:spPr>
      </p:pic>
      <p:pic>
        <p:nvPicPr>
          <p:cNvPr id="7" name="図 6"/>
          <p:cNvPicPr>
            <a:picLocks noChangeAspect="1"/>
          </p:cNvPicPr>
          <p:nvPr/>
        </p:nvPicPr>
        <p:blipFill rotWithShape="1">
          <a:blip r:embed="rId5">
            <a:extLst>
              <a:ext uri="{28A0092B-C50C-407E-A947-70E740481C1C}">
                <a14:useLocalDpi xmlns:a14="http://schemas.microsoft.com/office/drawing/2010/main" val="0"/>
              </a:ext>
            </a:extLst>
          </a:blip>
          <a:srcRect l="22806" t="15441" r="31871" b="11121"/>
          <a:stretch/>
        </p:blipFill>
        <p:spPr>
          <a:xfrm>
            <a:off x="1303937" y="4321792"/>
            <a:ext cx="1057738" cy="719262"/>
          </a:xfrm>
          <a:prstGeom prst="rect">
            <a:avLst/>
          </a:prstGeom>
        </p:spPr>
      </p:pic>
      <p:pic>
        <p:nvPicPr>
          <p:cNvPr id="9" name="図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66906" y="3250958"/>
            <a:ext cx="2331253" cy="1311330"/>
          </a:xfrm>
          <a:prstGeom prst="rect">
            <a:avLst/>
          </a:prstGeom>
        </p:spPr>
      </p:pic>
      <p:pic>
        <p:nvPicPr>
          <p:cNvPr id="11" name="図 10"/>
          <p:cNvPicPr>
            <a:picLocks noChangeAspect="1"/>
          </p:cNvPicPr>
          <p:nvPr/>
        </p:nvPicPr>
        <p:blipFill>
          <a:blip r:embed="rId7"/>
          <a:stretch>
            <a:fillRect/>
          </a:stretch>
        </p:blipFill>
        <p:spPr>
          <a:xfrm>
            <a:off x="4835275" y="5001046"/>
            <a:ext cx="2194514" cy="1643767"/>
          </a:xfrm>
          <a:prstGeom prst="rect">
            <a:avLst/>
          </a:prstGeom>
        </p:spPr>
      </p:pic>
      <p:pic>
        <p:nvPicPr>
          <p:cNvPr id="12" name="図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81741" y="1578159"/>
            <a:ext cx="1661448" cy="1551792"/>
          </a:xfrm>
          <a:prstGeom prst="rect">
            <a:avLst/>
          </a:prstGeom>
        </p:spPr>
      </p:pic>
      <p:pic>
        <p:nvPicPr>
          <p:cNvPr id="13" name="図 12"/>
          <p:cNvPicPr>
            <a:picLocks noChangeAspect="1"/>
          </p:cNvPicPr>
          <p:nvPr/>
        </p:nvPicPr>
        <p:blipFill rotWithShape="1">
          <a:blip r:embed="rId9" cstate="print">
            <a:extLst>
              <a:ext uri="{28A0092B-C50C-407E-A947-70E740481C1C}">
                <a14:useLocalDpi xmlns:a14="http://schemas.microsoft.com/office/drawing/2010/main" val="0"/>
              </a:ext>
            </a:extLst>
          </a:blip>
          <a:srcRect l="27226" t="45257" r="26798" b="31755"/>
          <a:stretch/>
        </p:blipFill>
        <p:spPr>
          <a:xfrm>
            <a:off x="263485" y="5695833"/>
            <a:ext cx="1897960" cy="948980"/>
          </a:xfrm>
          <a:prstGeom prst="rect">
            <a:avLst/>
          </a:prstGeom>
        </p:spPr>
      </p:pic>
      <p:sp>
        <p:nvSpPr>
          <p:cNvPr id="16" name="テキスト ボックス 15"/>
          <p:cNvSpPr txBox="1"/>
          <p:nvPr/>
        </p:nvSpPr>
        <p:spPr>
          <a:xfrm>
            <a:off x="2361675" y="1632401"/>
            <a:ext cx="2138316" cy="1754326"/>
          </a:xfrm>
          <a:prstGeom prst="rect">
            <a:avLst/>
          </a:prstGeom>
          <a:solidFill>
            <a:schemeClr val="tx2">
              <a:lumMod val="20000"/>
              <a:lumOff val="80000"/>
            </a:schemeClr>
          </a:solidFill>
          <a:ln>
            <a:solidFill>
              <a:schemeClr val="tx1"/>
            </a:solidFill>
          </a:ln>
        </p:spPr>
        <p:txBody>
          <a:bodyPr wrap="square" rtlCol="0">
            <a:spAutoFit/>
          </a:bodyPr>
          <a:lstStyle/>
          <a:p>
            <a:r>
              <a:rPr kumimoji="1" lang="ja-JP" altLang="en-US" dirty="0" smtClean="0"/>
              <a:t>マンガン乾電池</a:t>
            </a:r>
            <a:endParaRPr kumimoji="1" lang="en-US" altLang="ja-JP" dirty="0" smtClean="0"/>
          </a:p>
          <a:p>
            <a:endParaRPr lang="en-US" altLang="ja-JP" dirty="0" smtClean="0"/>
          </a:p>
          <a:p>
            <a:r>
              <a:rPr lang="ja-JP" altLang="en-US" b="1" dirty="0" smtClean="0">
                <a:solidFill>
                  <a:srgbClr val="FF0000"/>
                </a:solidFill>
              </a:rPr>
              <a:t>小さい電流を使う機器全般</a:t>
            </a:r>
            <a:endParaRPr lang="en-US" altLang="ja-JP" b="1" dirty="0">
              <a:solidFill>
                <a:srgbClr val="FF0000"/>
              </a:solidFill>
            </a:endParaRPr>
          </a:p>
          <a:p>
            <a:endParaRPr lang="en-US" altLang="ja-JP" dirty="0"/>
          </a:p>
          <a:p>
            <a:endParaRPr kumimoji="1" lang="ja-JP" altLang="en-US" dirty="0"/>
          </a:p>
        </p:txBody>
      </p:sp>
      <p:sp>
        <p:nvSpPr>
          <p:cNvPr id="17" name="テキスト ボックス 16"/>
          <p:cNvSpPr txBox="1"/>
          <p:nvPr/>
        </p:nvSpPr>
        <p:spPr>
          <a:xfrm>
            <a:off x="2361675" y="3580556"/>
            <a:ext cx="2496196" cy="1477328"/>
          </a:xfrm>
          <a:prstGeom prst="rect">
            <a:avLst/>
          </a:prstGeom>
          <a:solidFill>
            <a:schemeClr val="tx2">
              <a:lumMod val="20000"/>
              <a:lumOff val="80000"/>
            </a:schemeClr>
          </a:solidFill>
          <a:ln>
            <a:solidFill>
              <a:schemeClr val="tx1"/>
            </a:solidFill>
          </a:ln>
        </p:spPr>
        <p:txBody>
          <a:bodyPr wrap="none" rtlCol="0">
            <a:spAutoFit/>
          </a:bodyPr>
          <a:lstStyle/>
          <a:p>
            <a:r>
              <a:rPr kumimoji="1" lang="ja-JP" altLang="en-US" dirty="0" smtClean="0"/>
              <a:t>アルカリマンガン乾電池</a:t>
            </a:r>
            <a:endParaRPr kumimoji="1" lang="en-US" altLang="ja-JP" dirty="0" smtClean="0"/>
          </a:p>
          <a:p>
            <a:endParaRPr lang="en-US" altLang="ja-JP" dirty="0" smtClean="0"/>
          </a:p>
          <a:p>
            <a:r>
              <a:rPr kumimoji="1" lang="ja-JP" altLang="en-US" b="1" dirty="0" smtClean="0">
                <a:solidFill>
                  <a:srgbClr val="FF0000"/>
                </a:solidFill>
              </a:rPr>
              <a:t>大きな電流を使う機器</a:t>
            </a:r>
            <a:endParaRPr kumimoji="1" lang="en-US" altLang="ja-JP" b="1" dirty="0" smtClean="0">
              <a:solidFill>
                <a:srgbClr val="FF0000"/>
              </a:solidFill>
            </a:endParaRPr>
          </a:p>
          <a:p>
            <a:r>
              <a:rPr kumimoji="1" lang="ja-JP" altLang="en-US" b="1" dirty="0" smtClean="0">
                <a:solidFill>
                  <a:srgbClr val="FF0000"/>
                </a:solidFill>
              </a:rPr>
              <a:t>全般</a:t>
            </a:r>
            <a:endParaRPr kumimoji="1" lang="en-US" altLang="ja-JP" b="1" dirty="0" smtClean="0">
              <a:solidFill>
                <a:srgbClr val="FF0000"/>
              </a:solidFill>
            </a:endParaRPr>
          </a:p>
          <a:p>
            <a:endParaRPr kumimoji="1" lang="ja-JP" altLang="en-US" dirty="0"/>
          </a:p>
        </p:txBody>
      </p:sp>
      <p:sp>
        <p:nvSpPr>
          <p:cNvPr id="18" name="テキスト ボックス 17"/>
          <p:cNvSpPr txBox="1"/>
          <p:nvPr/>
        </p:nvSpPr>
        <p:spPr>
          <a:xfrm>
            <a:off x="2340758" y="5277263"/>
            <a:ext cx="2159233" cy="1477328"/>
          </a:xfrm>
          <a:prstGeom prst="rect">
            <a:avLst/>
          </a:prstGeom>
          <a:solidFill>
            <a:schemeClr val="tx2">
              <a:lumMod val="20000"/>
              <a:lumOff val="80000"/>
            </a:schemeClr>
          </a:solidFill>
          <a:ln>
            <a:solidFill>
              <a:schemeClr val="tx1"/>
            </a:solidFill>
          </a:ln>
        </p:spPr>
        <p:txBody>
          <a:bodyPr wrap="square" rtlCol="0">
            <a:spAutoFit/>
          </a:bodyPr>
          <a:lstStyle/>
          <a:p>
            <a:r>
              <a:rPr kumimoji="1" lang="ja-JP" altLang="en-US" dirty="0" smtClean="0"/>
              <a:t>リチウム乾電池</a:t>
            </a:r>
            <a:endParaRPr kumimoji="1" lang="en-US" altLang="ja-JP" dirty="0" smtClean="0"/>
          </a:p>
          <a:p>
            <a:endParaRPr lang="en-US" altLang="ja-JP" dirty="0"/>
          </a:p>
          <a:p>
            <a:r>
              <a:rPr kumimoji="1" lang="ja-JP" altLang="en-US" b="1" dirty="0" smtClean="0">
                <a:solidFill>
                  <a:srgbClr val="FF0000"/>
                </a:solidFill>
              </a:rPr>
              <a:t>パソコンのバックアップ用電源など</a:t>
            </a:r>
            <a:endParaRPr kumimoji="1" lang="en-US" altLang="ja-JP" b="1" dirty="0" smtClean="0">
              <a:solidFill>
                <a:srgbClr val="FF0000"/>
              </a:solidFill>
            </a:endParaRPr>
          </a:p>
          <a:p>
            <a:endParaRPr kumimoji="1" lang="ja-JP" altLang="en-US" dirty="0"/>
          </a:p>
        </p:txBody>
      </p:sp>
      <p:sp>
        <p:nvSpPr>
          <p:cNvPr id="19" name="テキスト ボックス 18"/>
          <p:cNvSpPr txBox="1"/>
          <p:nvPr/>
        </p:nvSpPr>
        <p:spPr>
          <a:xfrm>
            <a:off x="6854426" y="1578159"/>
            <a:ext cx="2138316" cy="1477328"/>
          </a:xfrm>
          <a:prstGeom prst="rect">
            <a:avLst/>
          </a:prstGeom>
          <a:solidFill>
            <a:schemeClr val="tx2">
              <a:lumMod val="20000"/>
              <a:lumOff val="80000"/>
            </a:schemeClr>
          </a:solidFill>
          <a:ln>
            <a:solidFill>
              <a:schemeClr val="tx1"/>
            </a:solidFill>
          </a:ln>
        </p:spPr>
        <p:txBody>
          <a:bodyPr wrap="square" rtlCol="0">
            <a:spAutoFit/>
          </a:bodyPr>
          <a:lstStyle/>
          <a:p>
            <a:r>
              <a:rPr kumimoji="1" lang="ja-JP" altLang="en-US" dirty="0" smtClean="0"/>
              <a:t>ニッケル水素電池</a:t>
            </a:r>
            <a:endParaRPr kumimoji="1" lang="en-US" altLang="ja-JP" dirty="0" smtClean="0"/>
          </a:p>
          <a:p>
            <a:endParaRPr lang="en-US" altLang="ja-JP" dirty="0"/>
          </a:p>
          <a:p>
            <a:r>
              <a:rPr kumimoji="1" lang="ja-JP" altLang="en-US" b="1" dirty="0" smtClean="0">
                <a:solidFill>
                  <a:srgbClr val="FF0000"/>
                </a:solidFill>
              </a:rPr>
              <a:t>デジタルカメラなど</a:t>
            </a:r>
            <a:endParaRPr kumimoji="1" lang="en-US" altLang="ja-JP" b="1" dirty="0" smtClean="0">
              <a:solidFill>
                <a:srgbClr val="FF0000"/>
              </a:solidFill>
            </a:endParaRPr>
          </a:p>
          <a:p>
            <a:endParaRPr lang="en-US" altLang="ja-JP" dirty="0"/>
          </a:p>
          <a:p>
            <a:endParaRPr kumimoji="1" lang="ja-JP" altLang="en-US" dirty="0"/>
          </a:p>
        </p:txBody>
      </p:sp>
      <p:sp>
        <p:nvSpPr>
          <p:cNvPr id="20" name="テキスト ボックス 19"/>
          <p:cNvSpPr txBox="1"/>
          <p:nvPr/>
        </p:nvSpPr>
        <p:spPr>
          <a:xfrm>
            <a:off x="6886180" y="3332758"/>
            <a:ext cx="2138316" cy="1477328"/>
          </a:xfrm>
          <a:prstGeom prst="rect">
            <a:avLst/>
          </a:prstGeom>
          <a:solidFill>
            <a:schemeClr val="tx2">
              <a:lumMod val="20000"/>
              <a:lumOff val="80000"/>
            </a:schemeClr>
          </a:solidFill>
          <a:ln>
            <a:solidFill>
              <a:schemeClr val="tx1"/>
            </a:solidFill>
          </a:ln>
        </p:spPr>
        <p:txBody>
          <a:bodyPr wrap="square" rtlCol="0">
            <a:spAutoFit/>
          </a:bodyPr>
          <a:lstStyle/>
          <a:p>
            <a:r>
              <a:rPr kumimoji="1" lang="ja-JP" altLang="en-US" dirty="0" smtClean="0"/>
              <a:t>リチウムイオン電池</a:t>
            </a:r>
            <a:endParaRPr kumimoji="1" lang="en-US" altLang="ja-JP" dirty="0" smtClean="0"/>
          </a:p>
          <a:p>
            <a:endParaRPr lang="en-US" altLang="ja-JP" dirty="0"/>
          </a:p>
          <a:p>
            <a:r>
              <a:rPr kumimoji="1" lang="ja-JP" altLang="en-US" b="1" dirty="0" smtClean="0">
                <a:solidFill>
                  <a:srgbClr val="FF0000"/>
                </a:solidFill>
              </a:rPr>
              <a:t>パソコン、ビデオカメラ、携帯電話など</a:t>
            </a:r>
            <a:endParaRPr kumimoji="1" lang="en-US" altLang="ja-JP" b="1" dirty="0" smtClean="0">
              <a:solidFill>
                <a:srgbClr val="FF0000"/>
              </a:solidFill>
            </a:endParaRPr>
          </a:p>
          <a:p>
            <a:endParaRPr kumimoji="1" lang="ja-JP" altLang="en-US" dirty="0"/>
          </a:p>
        </p:txBody>
      </p:sp>
      <p:sp>
        <p:nvSpPr>
          <p:cNvPr id="21" name="テキスト ボックス 20"/>
          <p:cNvSpPr txBox="1"/>
          <p:nvPr/>
        </p:nvSpPr>
        <p:spPr>
          <a:xfrm>
            <a:off x="6854426" y="5235821"/>
            <a:ext cx="2138316" cy="1477328"/>
          </a:xfrm>
          <a:prstGeom prst="rect">
            <a:avLst/>
          </a:prstGeom>
          <a:solidFill>
            <a:schemeClr val="tx2">
              <a:lumMod val="20000"/>
              <a:lumOff val="80000"/>
            </a:schemeClr>
          </a:solidFill>
          <a:ln>
            <a:solidFill>
              <a:schemeClr val="tx1"/>
            </a:solidFill>
          </a:ln>
        </p:spPr>
        <p:txBody>
          <a:bodyPr wrap="square" rtlCol="0">
            <a:spAutoFit/>
          </a:bodyPr>
          <a:lstStyle/>
          <a:p>
            <a:r>
              <a:rPr kumimoji="1" lang="ja-JP" altLang="en-US" dirty="0" smtClean="0"/>
              <a:t>鉛蓄電池</a:t>
            </a:r>
            <a:endParaRPr kumimoji="1" lang="en-US" altLang="ja-JP" dirty="0" smtClean="0"/>
          </a:p>
          <a:p>
            <a:endParaRPr lang="en-US" altLang="ja-JP" dirty="0"/>
          </a:p>
          <a:p>
            <a:r>
              <a:rPr kumimoji="1" lang="ja-JP" altLang="en-US" b="1" dirty="0" smtClean="0">
                <a:solidFill>
                  <a:srgbClr val="FF0000"/>
                </a:solidFill>
              </a:rPr>
              <a:t>自動車の始動用電源</a:t>
            </a:r>
            <a:endParaRPr lang="en-US" altLang="ja-JP" b="1" dirty="0">
              <a:solidFill>
                <a:srgbClr val="FF0000"/>
              </a:solidFill>
            </a:endParaRPr>
          </a:p>
          <a:p>
            <a:endParaRPr kumimoji="1" lang="ja-JP" altLang="en-US" dirty="0"/>
          </a:p>
        </p:txBody>
      </p:sp>
      <p:pic>
        <p:nvPicPr>
          <p:cNvPr id="22" name="図 21"/>
          <p:cNvPicPr>
            <a:picLocks noChangeAspect="1"/>
          </p:cNvPicPr>
          <p:nvPr/>
        </p:nvPicPr>
        <p:blipFill rotWithShape="1">
          <a:blip r:embed="rId10">
            <a:extLst>
              <a:ext uri="{28A0092B-C50C-407E-A947-70E740481C1C}">
                <a14:useLocalDpi xmlns:a14="http://schemas.microsoft.com/office/drawing/2010/main" val="0"/>
              </a:ext>
            </a:extLst>
          </a:blip>
          <a:srcRect l="51515" r="34850" b="13420"/>
          <a:stretch/>
        </p:blipFill>
        <p:spPr>
          <a:xfrm rot="16200000">
            <a:off x="5367970" y="1295063"/>
            <a:ext cx="648070" cy="2045198"/>
          </a:xfrm>
          <a:prstGeom prst="rect">
            <a:avLst/>
          </a:prstGeom>
        </p:spPr>
      </p:pic>
      <p:sp>
        <p:nvSpPr>
          <p:cNvPr id="23" name="テキスト ボックス 22"/>
          <p:cNvSpPr txBox="1"/>
          <p:nvPr/>
        </p:nvSpPr>
        <p:spPr>
          <a:xfrm>
            <a:off x="1166017" y="1038692"/>
            <a:ext cx="2860078" cy="461665"/>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kumimoji="1" lang="ja-JP" altLang="en-US" sz="2400" dirty="0" smtClean="0"/>
              <a:t>一次電池（使い切り）</a:t>
            </a:r>
            <a:endParaRPr kumimoji="1" lang="ja-JP" altLang="en-US" sz="2400" dirty="0"/>
          </a:p>
        </p:txBody>
      </p:sp>
      <p:sp>
        <p:nvSpPr>
          <p:cNvPr id="24" name="テキスト ボックス 23"/>
          <p:cNvSpPr txBox="1"/>
          <p:nvPr/>
        </p:nvSpPr>
        <p:spPr>
          <a:xfrm>
            <a:off x="5530987" y="1038692"/>
            <a:ext cx="2646878" cy="461665"/>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ja-JP" altLang="en-US" sz="2400" dirty="0"/>
              <a:t>二</a:t>
            </a:r>
            <a:r>
              <a:rPr kumimoji="1" lang="ja-JP" altLang="en-US" sz="2400" dirty="0" smtClean="0"/>
              <a:t>次電池（充電可）</a:t>
            </a:r>
            <a:endParaRPr kumimoji="1" lang="ja-JP" altLang="en-US" sz="2400" dirty="0"/>
          </a:p>
        </p:txBody>
      </p:sp>
    </p:spTree>
    <p:extLst>
      <p:ext uri="{BB962C8B-B14F-4D97-AF65-F5344CB8AC3E}">
        <p14:creationId xmlns:p14="http://schemas.microsoft.com/office/powerpoint/2010/main" val="804005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2" end="2"/>
                                            </p:txEl>
                                          </p:spTgt>
                                        </p:tgtEl>
                                        <p:attrNameLst>
                                          <p:attrName>style.visibility</p:attrName>
                                        </p:attrNameLst>
                                      </p:cBhvr>
                                      <p:to>
                                        <p:strVal val="visible"/>
                                      </p:to>
                                    </p:set>
                                    <p:animEffect transition="in" filter="fade">
                                      <p:cBhvr>
                                        <p:cTn id="7" dur="500"/>
                                        <p:tgtEl>
                                          <p:spTgt spid="1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xEl>
                                              <p:pRg st="2" end="2"/>
                                            </p:txEl>
                                          </p:spTgt>
                                        </p:tgtEl>
                                        <p:attrNameLst>
                                          <p:attrName>style.visibility</p:attrName>
                                        </p:attrNameLst>
                                      </p:cBhvr>
                                      <p:to>
                                        <p:strVal val="visible"/>
                                      </p:to>
                                    </p:set>
                                    <p:animEffect transition="in" filter="fade">
                                      <p:cBhvr>
                                        <p:cTn id="12" dur="500"/>
                                        <p:tgtEl>
                                          <p:spTgt spid="17">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7">
                                            <p:txEl>
                                              <p:pRg st="3" end="3"/>
                                            </p:txEl>
                                          </p:spTgt>
                                        </p:tgtEl>
                                        <p:attrNameLst>
                                          <p:attrName>style.visibility</p:attrName>
                                        </p:attrNameLst>
                                      </p:cBhvr>
                                      <p:to>
                                        <p:strVal val="visible"/>
                                      </p:to>
                                    </p:set>
                                    <p:animEffect transition="in" filter="fade">
                                      <p:cBhvr>
                                        <p:cTn id="15" dur="500"/>
                                        <p:tgtEl>
                                          <p:spTgt spid="17">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8">
                                            <p:txEl>
                                              <p:pRg st="2" end="2"/>
                                            </p:txEl>
                                          </p:spTgt>
                                        </p:tgtEl>
                                        <p:attrNameLst>
                                          <p:attrName>style.visibility</p:attrName>
                                        </p:attrNameLst>
                                      </p:cBhvr>
                                      <p:to>
                                        <p:strVal val="visible"/>
                                      </p:to>
                                    </p:set>
                                    <p:animEffect transition="in" filter="fade">
                                      <p:cBhvr>
                                        <p:cTn id="20" dur="500"/>
                                        <p:tgtEl>
                                          <p:spTgt spid="18">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9">
                                            <p:txEl>
                                              <p:pRg st="2" end="2"/>
                                            </p:txEl>
                                          </p:spTgt>
                                        </p:tgtEl>
                                        <p:attrNameLst>
                                          <p:attrName>style.visibility</p:attrName>
                                        </p:attrNameLst>
                                      </p:cBhvr>
                                      <p:to>
                                        <p:strVal val="visible"/>
                                      </p:to>
                                    </p:set>
                                    <p:animEffect transition="in" filter="fade">
                                      <p:cBhvr>
                                        <p:cTn id="25" dur="500"/>
                                        <p:tgtEl>
                                          <p:spTgt spid="19">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20">
                                            <p:txEl>
                                              <p:pRg st="2" end="2"/>
                                            </p:txEl>
                                          </p:spTgt>
                                        </p:tgtEl>
                                        <p:attrNameLst>
                                          <p:attrName>style.visibility</p:attrName>
                                        </p:attrNameLst>
                                      </p:cBhvr>
                                      <p:to>
                                        <p:strVal val="visible"/>
                                      </p:to>
                                    </p:set>
                                    <p:animEffect transition="in" filter="fade">
                                      <p:cBhvr>
                                        <p:cTn id="30" dur="500"/>
                                        <p:tgtEl>
                                          <p:spTgt spid="20">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1">
                                            <p:txEl>
                                              <p:pRg st="2" end="2"/>
                                            </p:txEl>
                                          </p:spTgt>
                                        </p:tgtEl>
                                        <p:attrNameLst>
                                          <p:attrName>style.visibility</p:attrName>
                                        </p:attrNameLst>
                                      </p:cBhvr>
                                      <p:to>
                                        <p:strVal val="visible"/>
                                      </p:to>
                                    </p:set>
                                    <p:animEffect transition="in" filter="fade">
                                      <p:cBhvr>
                                        <p:cTn id="35" dur="500"/>
                                        <p:tgtEl>
                                          <p:spTgt spid="21">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fade">
                                      <p:cBhvr>
                                        <p:cTn id="40" dur="500"/>
                                        <p:tgtEl>
                                          <p:spTgt spid="23"/>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fade">
                                      <p:cBhvr>
                                        <p:cTn id="4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86684"/>
            <a:ext cx="8229600" cy="592022"/>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kumimoji="1" lang="ja-JP" altLang="en-US" dirty="0" smtClean="0"/>
              <a:t>電気</a:t>
            </a:r>
            <a:r>
              <a:rPr lang="ja-JP" altLang="en-US" dirty="0" smtClean="0"/>
              <a:t>が</a:t>
            </a:r>
            <a:r>
              <a:rPr kumimoji="1" lang="ja-JP" altLang="en-US" dirty="0" smtClean="0"/>
              <a:t>コンセントに届くまで</a:t>
            </a:r>
            <a:endParaRPr kumimoji="1" lang="ja-JP" altLang="en-US" dirty="0"/>
          </a:p>
        </p:txBody>
      </p:sp>
      <p:pic>
        <p:nvPicPr>
          <p:cNvPr id="1033"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3645024"/>
            <a:ext cx="2462093" cy="29021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テキスト ボックス 14"/>
          <p:cNvSpPr txBox="1"/>
          <p:nvPr/>
        </p:nvSpPr>
        <p:spPr>
          <a:xfrm>
            <a:off x="994766" y="3709878"/>
            <a:ext cx="1651414" cy="523220"/>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ja-JP" altLang="en-US" sz="2800" dirty="0" smtClean="0"/>
              <a:t>コンセント</a:t>
            </a:r>
            <a:endParaRPr lang="ja-JP" altLang="en-US" sz="2800" dirty="0"/>
          </a:p>
        </p:txBody>
      </p:sp>
      <p:sp>
        <p:nvSpPr>
          <p:cNvPr id="5" name="右矢印 4"/>
          <p:cNvSpPr/>
          <p:nvPr/>
        </p:nvSpPr>
        <p:spPr>
          <a:xfrm>
            <a:off x="2356663" y="959907"/>
            <a:ext cx="1884068" cy="2185054"/>
          </a:xfrm>
          <a:prstGeom prst="rightArrow">
            <a:avLst>
              <a:gd name="adj1" fmla="val 69314"/>
              <a:gd name="adj2" fmla="val 29123"/>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sz="2400" b="1" dirty="0">
              <a:solidFill>
                <a:schemeClr val="tx1"/>
              </a:solidFill>
              <a:ea typeface="ＤＨＰ特太ゴシック体" panose="02010601000101010101" pitchFamily="2" charset="-128"/>
            </a:endParaRPr>
          </a:p>
        </p:txBody>
      </p:sp>
      <p:sp>
        <p:nvSpPr>
          <p:cNvPr id="17" name="右矢印 16"/>
          <p:cNvSpPr/>
          <p:nvPr/>
        </p:nvSpPr>
        <p:spPr>
          <a:xfrm>
            <a:off x="6213803" y="1250430"/>
            <a:ext cx="660994" cy="809518"/>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18" name="右矢印 17"/>
          <p:cNvSpPr/>
          <p:nvPr/>
        </p:nvSpPr>
        <p:spPr>
          <a:xfrm rot="5400000">
            <a:off x="7801319" y="3355404"/>
            <a:ext cx="883516" cy="505387"/>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19" name="右矢印 18"/>
          <p:cNvSpPr/>
          <p:nvPr/>
        </p:nvSpPr>
        <p:spPr>
          <a:xfrm rot="10800000">
            <a:off x="2790426" y="5065684"/>
            <a:ext cx="760398" cy="384695"/>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20" name="右矢印 19"/>
          <p:cNvSpPr/>
          <p:nvPr/>
        </p:nvSpPr>
        <p:spPr>
          <a:xfrm rot="10800000">
            <a:off x="5527536" y="5013174"/>
            <a:ext cx="1380739" cy="489715"/>
          </a:xfrm>
          <a:prstGeom prst="right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6" name="正方形/長方形 5"/>
          <p:cNvSpPr/>
          <p:nvPr/>
        </p:nvSpPr>
        <p:spPr>
          <a:xfrm>
            <a:off x="395536" y="1049445"/>
            <a:ext cx="1823678" cy="211689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4" name="正方形/長方形 23"/>
          <p:cNvSpPr/>
          <p:nvPr/>
        </p:nvSpPr>
        <p:spPr>
          <a:xfrm>
            <a:off x="4340135" y="1015366"/>
            <a:ext cx="1840189" cy="211689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正方形/長方形 24"/>
          <p:cNvSpPr/>
          <p:nvPr/>
        </p:nvSpPr>
        <p:spPr>
          <a:xfrm>
            <a:off x="6908276" y="1049444"/>
            <a:ext cx="1840189" cy="211689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908276" y="4132387"/>
            <a:ext cx="1840189" cy="211689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3627636" y="4132387"/>
            <a:ext cx="1840189" cy="211689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93532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1483</TotalTime>
  <Words>264</Words>
  <Application>Microsoft Office PowerPoint</Application>
  <PresentationFormat>画面に合わせる (4:3)</PresentationFormat>
  <Paragraphs>67</Paragraphs>
  <Slides>8</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ＤＨＰ特太ゴシック体</vt:lpstr>
      <vt:lpstr>ＭＳ Ｐゴシック</vt:lpstr>
      <vt:lpstr>游ゴシック</vt:lpstr>
      <vt:lpstr>Arial</vt:lpstr>
      <vt:lpstr>Calibri</vt:lpstr>
      <vt:lpstr>Office ​​テーマ</vt:lpstr>
      <vt:lpstr>電気エネルギー</vt:lpstr>
      <vt:lpstr>電気がコンセントに届くまで</vt:lpstr>
      <vt:lpstr>交流電源（ＡＣ）の特徴</vt:lpstr>
      <vt:lpstr>日本の周波数の分布</vt:lpstr>
      <vt:lpstr>周波数の違いで生じる不具合</vt:lpstr>
      <vt:lpstr>直流電源（ＤＣ）の特徴</vt:lpstr>
      <vt:lpstr>次の電池はどのような製品に使われているでしょうか</vt:lpstr>
      <vt:lpstr>電気がコンセントに届くまで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材料と環境とのかかわり</dc:title>
  <dc:creator>iwachu-20</dc:creator>
  <cp:lastModifiedBy>teacher</cp:lastModifiedBy>
  <cp:revision>80</cp:revision>
  <cp:lastPrinted>2017-10-11T06:08:11Z</cp:lastPrinted>
  <dcterms:created xsi:type="dcterms:W3CDTF">2013-06-18T23:37:34Z</dcterms:created>
  <dcterms:modified xsi:type="dcterms:W3CDTF">2017-10-17T02:33:40Z</dcterms:modified>
</cp:coreProperties>
</file>