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6" r:id="rId2"/>
    <p:sldId id="291" r:id="rId3"/>
    <p:sldId id="294" r:id="rId4"/>
    <p:sldId id="292" r:id="rId5"/>
    <p:sldId id="293" r:id="rId6"/>
    <p:sldId id="295" r:id="rId7"/>
    <p:sldId id="297" r:id="rId8"/>
    <p:sldId id="298" r:id="rId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27BC092-FEA1-4EDB-8165-5C64273B7913}">
          <p14:sldIdLst>
            <p14:sldId id="296"/>
            <p14:sldId id="291"/>
            <p14:sldId id="294"/>
            <p14:sldId id="292"/>
            <p14:sldId id="293"/>
            <p14:sldId id="295"/>
            <p14:sldId id="297"/>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402"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9B5D91C7-F92B-4734-B2EC-CBE66EF1ADAD}" type="datetimeFigureOut">
              <a:rPr kumimoji="1" lang="ja-JP" altLang="en-US" smtClean="0"/>
              <a:t>2017/10/17</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808ECFA-78FB-40DA-8500-CF9E10586B13}" type="slidenum">
              <a:rPr kumimoji="1" lang="ja-JP" altLang="en-US" smtClean="0"/>
              <a:t>‹#›</a:t>
            </a:fld>
            <a:endParaRPr kumimoji="1" lang="ja-JP" altLang="en-US"/>
          </a:p>
        </p:txBody>
      </p:sp>
    </p:spTree>
    <p:extLst>
      <p:ext uri="{BB962C8B-B14F-4D97-AF65-F5344CB8AC3E}">
        <p14:creationId xmlns:p14="http://schemas.microsoft.com/office/powerpoint/2010/main" val="419193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1FCC61B-C689-42B8-AA28-4CA085746ECC}" type="datetimeFigureOut">
              <a:rPr kumimoji="1" lang="ja-JP" altLang="en-US" smtClean="0"/>
              <a:t>2017/10/17</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1AB529E-4EEA-45F1-B43F-9D69F49796D7}" type="slidenum">
              <a:rPr kumimoji="1" lang="ja-JP" altLang="en-US" smtClean="0"/>
              <a:t>‹#›</a:t>
            </a:fld>
            <a:endParaRPr kumimoji="1" lang="ja-JP" altLang="en-US"/>
          </a:p>
        </p:txBody>
      </p:sp>
    </p:spTree>
    <p:extLst>
      <p:ext uri="{BB962C8B-B14F-4D97-AF65-F5344CB8AC3E}">
        <p14:creationId xmlns:p14="http://schemas.microsoft.com/office/powerpoint/2010/main" val="12514262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AB529E-4EEA-45F1-B43F-9D69F49796D7}" type="slidenum">
              <a:rPr kumimoji="1" lang="ja-JP" altLang="en-US" smtClean="0"/>
              <a:t>3</a:t>
            </a:fld>
            <a:endParaRPr kumimoji="1" lang="ja-JP" altLang="en-US"/>
          </a:p>
        </p:txBody>
      </p:sp>
    </p:spTree>
    <p:extLst>
      <p:ext uri="{BB962C8B-B14F-4D97-AF65-F5344CB8AC3E}">
        <p14:creationId xmlns:p14="http://schemas.microsoft.com/office/powerpoint/2010/main" val="3552271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AB529E-4EEA-45F1-B43F-9D69F49796D7}" type="slidenum">
              <a:rPr kumimoji="1" lang="ja-JP" altLang="en-US" smtClean="0"/>
              <a:t>7</a:t>
            </a:fld>
            <a:endParaRPr kumimoji="1" lang="ja-JP" altLang="en-US"/>
          </a:p>
        </p:txBody>
      </p:sp>
    </p:spTree>
    <p:extLst>
      <p:ext uri="{BB962C8B-B14F-4D97-AF65-F5344CB8AC3E}">
        <p14:creationId xmlns:p14="http://schemas.microsoft.com/office/powerpoint/2010/main" val="3632603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127145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383340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379319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368129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251096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99514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340387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177884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309356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6786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60A02-F120-4A00-9D0B-3C98238A9B31}" type="datetimeFigureOut">
              <a:rPr kumimoji="1" lang="ja-JP" altLang="en-US" smtClean="0"/>
              <a:t>2017/10/17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330776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60A02-F120-4A00-9D0B-3C98238A9B31}" type="datetimeFigureOut">
              <a:rPr kumimoji="1" lang="ja-JP" altLang="en-US" smtClean="0"/>
              <a:t>2017/10/17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66E01-B0E0-4B59-BFF0-7534A004F1EC}" type="slidenum">
              <a:rPr kumimoji="1" lang="ja-JP" altLang="en-US" smtClean="0"/>
              <a:t>‹#›</a:t>
            </a:fld>
            <a:endParaRPr kumimoji="1" lang="ja-JP" altLang="en-US"/>
          </a:p>
        </p:txBody>
      </p:sp>
    </p:spTree>
    <p:extLst>
      <p:ext uri="{BB962C8B-B14F-4D97-AF65-F5344CB8AC3E}">
        <p14:creationId xmlns:p14="http://schemas.microsoft.com/office/powerpoint/2010/main" val="437084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google.co.jp/url?sa=i&amp;rct=j&amp;q=&amp;esrc=s&amp;source=images&amp;cd=&amp;cad=rja&amp;uact=8&amp;ved=0CAcQjRw&amp;url=http://www.bonton-nagoya.com/index.php?main_page%3Dproduct_info%26products_id%3D1695&amp;ei=A6-PVOfkDojy8QWrvIDYAg&amp;bvm=bv.81828268,d.dGc&amp;psig=AFQjCNFl9ek3jQjpHa_k4zhcfnoxPV0mCg&amp;ust=1418788982744619"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10" Type="http://schemas.openxmlformats.org/officeDocument/2006/relationships/image" Target="../media/image16.png"/><Relationship Id="rId4" Type="http://schemas.openxmlformats.org/officeDocument/2006/relationships/image" Target="../media/image10.jpg"/><Relationship Id="rId9" Type="http://schemas.openxmlformats.org/officeDocument/2006/relationships/image" Target="../media/image15.jpe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0914" y="404664"/>
            <a:ext cx="8229600" cy="1426170"/>
          </a:xfrm>
        </p:spPr>
        <p:txBody>
          <a:bodyPr>
            <a:normAutofit/>
          </a:bodyPr>
          <a:lstStyle/>
          <a:p>
            <a:r>
              <a:rPr kumimoji="1" lang="ja-JP" altLang="en-US" sz="6000" dirty="0" smtClean="0"/>
              <a:t>電気エネルギー</a:t>
            </a:r>
            <a:endParaRPr kumimoji="1" lang="ja-JP" altLang="en-US" sz="6000" dirty="0"/>
          </a:p>
        </p:txBody>
      </p:sp>
      <p:sp>
        <p:nvSpPr>
          <p:cNvPr id="3" name="コンテンツ プレースホルダー 2"/>
          <p:cNvSpPr>
            <a:spLocks noGrp="1"/>
          </p:cNvSpPr>
          <p:nvPr>
            <p:ph idx="1"/>
          </p:nvPr>
        </p:nvSpPr>
        <p:spPr>
          <a:xfrm>
            <a:off x="490914" y="2708920"/>
            <a:ext cx="8229600" cy="3456384"/>
          </a:xfrm>
          <a:solidFill>
            <a:srgbClr val="FFFF00"/>
          </a:solidFill>
        </p:spPr>
        <p:txBody>
          <a:bodyPr>
            <a:normAutofit/>
          </a:bodyPr>
          <a:lstStyle/>
          <a:p>
            <a:pPr marL="0" indent="0" algn="ctr">
              <a:buNone/>
            </a:pPr>
            <a:r>
              <a:rPr kumimoji="1" lang="ja-JP" altLang="en-US" sz="4800" dirty="0" smtClean="0"/>
              <a:t>ねらい</a:t>
            </a:r>
            <a:endParaRPr kumimoji="1" lang="en-US" altLang="ja-JP" sz="4800" dirty="0" smtClean="0"/>
          </a:p>
          <a:p>
            <a:pPr marL="0" indent="0">
              <a:buNone/>
            </a:pPr>
            <a:r>
              <a:rPr lang="ja-JP" altLang="en-US" sz="4800" dirty="0" smtClean="0"/>
              <a:t>わたしたちが</a:t>
            </a:r>
            <a:r>
              <a:rPr lang="ja-JP" altLang="en-US" sz="4800" dirty="0"/>
              <a:t>利用</a:t>
            </a:r>
            <a:r>
              <a:rPr lang="ja-JP" altLang="en-US" sz="4800" dirty="0" smtClean="0"/>
              <a:t>している</a:t>
            </a:r>
            <a:r>
              <a:rPr lang="ja-JP" altLang="en-US" sz="4800" dirty="0"/>
              <a:t>電源</a:t>
            </a:r>
            <a:r>
              <a:rPr lang="ja-JP" altLang="en-US" sz="4800" dirty="0" smtClean="0"/>
              <a:t>の</a:t>
            </a:r>
            <a:r>
              <a:rPr lang="ja-JP" altLang="en-US" sz="4800" dirty="0"/>
              <a:t>種類</a:t>
            </a:r>
            <a:r>
              <a:rPr lang="ja-JP" altLang="en-US" sz="4800" dirty="0" smtClean="0"/>
              <a:t>を</a:t>
            </a:r>
            <a:r>
              <a:rPr lang="ja-JP" altLang="en-US" sz="4800" dirty="0"/>
              <a:t>知</a:t>
            </a:r>
            <a:r>
              <a:rPr lang="ja-JP" altLang="en-US" sz="4800" dirty="0" smtClean="0"/>
              <a:t>り、どのように使い分ければよいかを考える。</a:t>
            </a:r>
            <a:endParaRPr kumimoji="1" lang="ja-JP" altLang="en-US" sz="4800" dirty="0"/>
          </a:p>
        </p:txBody>
      </p:sp>
    </p:spTree>
    <p:extLst>
      <p:ext uri="{BB962C8B-B14F-4D97-AF65-F5344CB8AC3E}">
        <p14:creationId xmlns:p14="http://schemas.microsoft.com/office/powerpoint/2010/main" val="3581942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86684"/>
            <a:ext cx="8229600" cy="59202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電気がコンセントに届くまで</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07" y="836712"/>
            <a:ext cx="3354471"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3298" y="855364"/>
            <a:ext cx="2980166"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https://encrypted-tbn0.gstatic.com/images?q=tbn:ANd9GcQAe_YPFvyqfxLple93nCmDDkjt9LpLIzqq1Vh0fr5aWuJMfP5W"/>
          <p:cNvPicPr>
            <a:picLocks noChangeAspect="1" noChangeArrowheads="1"/>
          </p:cNvPicPr>
          <p:nvPr/>
        </p:nvPicPr>
        <p:blipFill rotWithShape="1">
          <a:blip r:embed="rId4">
            <a:extLst>
              <a:ext uri="{28A0092B-C50C-407E-A947-70E740481C1C}">
                <a14:useLocalDpi xmlns:a14="http://schemas.microsoft.com/office/drawing/2010/main" val="0"/>
              </a:ext>
            </a:extLst>
          </a:blip>
          <a:srcRect l="14736" t="45805" r="18564"/>
          <a:stretch/>
        </p:blipFill>
        <p:spPr bwMode="auto">
          <a:xfrm>
            <a:off x="6740675" y="842413"/>
            <a:ext cx="2316190" cy="274198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encrypted-tbn2.gstatic.com/images?q=tbn:ANd9GcTS-dvmhPwNVAit_uloVIM_ta4aEUKZp7R2keXiSB87npyU-oSk">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0956" y="4034805"/>
            <a:ext cx="3168352" cy="254114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23545" y="3751245"/>
            <a:ext cx="3264967" cy="2946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008" y="3795839"/>
            <a:ext cx="2462093" cy="2902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210024" y="3011171"/>
            <a:ext cx="1261884"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kumimoji="1" lang="ja-JP" altLang="en-US" sz="2800" dirty="0" smtClean="0"/>
              <a:t>発電所</a:t>
            </a:r>
            <a:endParaRPr lang="ja-JP" altLang="en-US" sz="2800" dirty="0"/>
          </a:p>
        </p:txBody>
      </p:sp>
      <p:sp>
        <p:nvSpPr>
          <p:cNvPr id="11" name="テキスト ボックス 10"/>
          <p:cNvSpPr txBox="1"/>
          <p:nvPr/>
        </p:nvSpPr>
        <p:spPr>
          <a:xfrm>
            <a:off x="4256029" y="3021766"/>
            <a:ext cx="1261884"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sz="2800" dirty="0" smtClean="0"/>
              <a:t>変電所</a:t>
            </a:r>
            <a:endParaRPr lang="ja-JP" altLang="en-US" sz="2800" dirty="0"/>
          </a:p>
        </p:txBody>
      </p:sp>
      <p:sp>
        <p:nvSpPr>
          <p:cNvPr id="12" name="テキスト ボックス 11"/>
          <p:cNvSpPr txBox="1"/>
          <p:nvPr/>
        </p:nvSpPr>
        <p:spPr>
          <a:xfrm>
            <a:off x="6908754" y="3013801"/>
            <a:ext cx="1980029"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sz="2800" dirty="0" smtClean="0"/>
              <a:t>柱状変圧器</a:t>
            </a:r>
            <a:endParaRPr lang="ja-JP" altLang="en-US" sz="2800" dirty="0"/>
          </a:p>
        </p:txBody>
      </p:sp>
      <p:sp>
        <p:nvSpPr>
          <p:cNvPr id="13" name="テキスト ボックス 12"/>
          <p:cNvSpPr txBox="1"/>
          <p:nvPr/>
        </p:nvSpPr>
        <p:spPr>
          <a:xfrm>
            <a:off x="6764129" y="3775354"/>
            <a:ext cx="1620957"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sz="2800" dirty="0" smtClean="0"/>
              <a:t>電力量計</a:t>
            </a:r>
            <a:endParaRPr lang="ja-JP" altLang="en-US" sz="2800" dirty="0"/>
          </a:p>
        </p:txBody>
      </p:sp>
      <p:sp>
        <p:nvSpPr>
          <p:cNvPr id="14" name="テキスト ボックス 13"/>
          <p:cNvSpPr txBox="1"/>
          <p:nvPr/>
        </p:nvSpPr>
        <p:spPr>
          <a:xfrm>
            <a:off x="3682319" y="3744939"/>
            <a:ext cx="1261884"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sz="2800" dirty="0" smtClean="0"/>
              <a:t>分電盤</a:t>
            </a:r>
            <a:endParaRPr lang="ja-JP" altLang="en-US" sz="2800" dirty="0"/>
          </a:p>
        </p:txBody>
      </p:sp>
      <p:sp>
        <p:nvSpPr>
          <p:cNvPr id="15" name="テキスト ボックス 14"/>
          <p:cNvSpPr txBox="1"/>
          <p:nvPr/>
        </p:nvSpPr>
        <p:spPr>
          <a:xfrm>
            <a:off x="509088" y="3669338"/>
            <a:ext cx="1651414"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sz="2800" dirty="0" smtClean="0"/>
              <a:t>コンセント</a:t>
            </a:r>
            <a:endParaRPr lang="ja-JP" altLang="en-US" sz="2800" dirty="0"/>
          </a:p>
        </p:txBody>
      </p:sp>
      <p:sp>
        <p:nvSpPr>
          <p:cNvPr id="5" name="右矢印 4"/>
          <p:cNvSpPr/>
          <p:nvPr/>
        </p:nvSpPr>
        <p:spPr>
          <a:xfrm>
            <a:off x="2471908" y="981287"/>
            <a:ext cx="1884068" cy="2185054"/>
          </a:xfrm>
          <a:prstGeom prst="rightArrow">
            <a:avLst>
              <a:gd name="adj1" fmla="val 69314"/>
              <a:gd name="adj2" fmla="val 29123"/>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2400" b="1" dirty="0" smtClean="0">
                <a:solidFill>
                  <a:schemeClr val="tx1"/>
                </a:solidFill>
                <a:ea typeface="ＤＨＰ特太ゴシック体" panose="02010601000101010101" pitchFamily="2" charset="-128"/>
              </a:rPr>
              <a:t>交流</a:t>
            </a:r>
            <a:r>
              <a:rPr kumimoji="1" lang="en-US" altLang="ja-JP" sz="2400" b="1" dirty="0" smtClean="0">
                <a:solidFill>
                  <a:schemeClr val="tx1"/>
                </a:solidFill>
                <a:ea typeface="ＤＨＰ特太ゴシック体" panose="02010601000101010101" pitchFamily="2" charset="-128"/>
              </a:rPr>
              <a:t>(</a:t>
            </a:r>
            <a:r>
              <a:rPr kumimoji="1" lang="ja-JP" altLang="en-US" sz="2400" b="1" dirty="0" smtClean="0">
                <a:solidFill>
                  <a:schemeClr val="tx1"/>
                </a:solidFill>
                <a:ea typeface="ＤＨＰ特太ゴシック体" panose="02010601000101010101" pitchFamily="2" charset="-128"/>
              </a:rPr>
              <a:t>ＡＣ</a:t>
            </a:r>
            <a:r>
              <a:rPr kumimoji="1" lang="en-US" altLang="ja-JP" sz="2400" b="1" dirty="0" smtClean="0">
                <a:solidFill>
                  <a:schemeClr val="tx1"/>
                </a:solidFill>
                <a:ea typeface="ＤＨＰ特太ゴシック体" panose="02010601000101010101" pitchFamily="2" charset="-128"/>
              </a:rPr>
              <a:t>)</a:t>
            </a:r>
          </a:p>
          <a:p>
            <a:pPr algn="ctr"/>
            <a:r>
              <a:rPr kumimoji="1" lang="ja-JP" altLang="en-US" sz="2400" b="1" dirty="0" smtClean="0">
                <a:solidFill>
                  <a:schemeClr val="tx1"/>
                </a:solidFill>
                <a:ea typeface="ＤＨＰ特太ゴシック体" panose="02010601000101010101" pitchFamily="2" charset="-128"/>
              </a:rPr>
              <a:t>周波数</a:t>
            </a:r>
            <a:endParaRPr kumimoji="1" lang="en-US" altLang="ja-JP" sz="2400" b="1" dirty="0" smtClean="0">
              <a:solidFill>
                <a:schemeClr val="tx1"/>
              </a:solidFill>
              <a:ea typeface="ＤＨＰ特太ゴシック体" panose="02010601000101010101" pitchFamily="2" charset="-128"/>
            </a:endParaRPr>
          </a:p>
          <a:p>
            <a:pPr algn="ctr"/>
            <a:r>
              <a:rPr lang="ja-JP" altLang="en-US" sz="2400" b="1" dirty="0" smtClean="0">
                <a:solidFill>
                  <a:schemeClr val="tx1"/>
                </a:solidFill>
                <a:ea typeface="ＤＨＰ特太ゴシック体" panose="02010601000101010101" pitchFamily="2" charset="-128"/>
              </a:rPr>
              <a:t>５０Ｈｚ</a:t>
            </a:r>
            <a:endParaRPr lang="en-US" altLang="ja-JP" sz="2400" b="1" dirty="0" smtClean="0">
              <a:solidFill>
                <a:schemeClr val="tx1"/>
              </a:solidFill>
              <a:ea typeface="ＤＨＰ特太ゴシック体" panose="02010601000101010101" pitchFamily="2" charset="-128"/>
            </a:endParaRPr>
          </a:p>
          <a:p>
            <a:pPr algn="ctr"/>
            <a:r>
              <a:rPr kumimoji="1" lang="ja-JP" altLang="en-US" sz="2400" b="1" dirty="0">
                <a:solidFill>
                  <a:schemeClr val="tx1"/>
                </a:solidFill>
                <a:ea typeface="ＤＨＰ特太ゴシック体" panose="02010601000101010101" pitchFamily="2" charset="-128"/>
              </a:rPr>
              <a:t>６０Ｈｚ</a:t>
            </a:r>
          </a:p>
        </p:txBody>
      </p:sp>
      <p:sp>
        <p:nvSpPr>
          <p:cNvPr id="17" name="右矢印 16"/>
          <p:cNvSpPr/>
          <p:nvPr/>
        </p:nvSpPr>
        <p:spPr>
          <a:xfrm>
            <a:off x="6180324" y="1264295"/>
            <a:ext cx="760398" cy="645706"/>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8" name="右矢印 17"/>
          <p:cNvSpPr/>
          <p:nvPr/>
        </p:nvSpPr>
        <p:spPr>
          <a:xfrm rot="5400000">
            <a:off x="8266181" y="3703298"/>
            <a:ext cx="883516" cy="645706"/>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9" name="右矢印 18"/>
          <p:cNvSpPr/>
          <p:nvPr/>
        </p:nvSpPr>
        <p:spPr>
          <a:xfrm rot="10800000">
            <a:off x="5588684" y="4855362"/>
            <a:ext cx="760398" cy="645706"/>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20" name="右矢印 19"/>
          <p:cNvSpPr/>
          <p:nvPr/>
        </p:nvSpPr>
        <p:spPr>
          <a:xfrm rot="10800000">
            <a:off x="2502934" y="4832382"/>
            <a:ext cx="760398" cy="645706"/>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72354" y="787836"/>
            <a:ext cx="2940228" cy="52322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en-US" altLang="ja-JP" sz="2800" dirty="0" smtClean="0"/>
              <a:t>300000</a:t>
            </a:r>
            <a:r>
              <a:rPr kumimoji="1" lang="ja-JP" altLang="en-US" sz="2800" dirty="0" smtClean="0"/>
              <a:t>～</a:t>
            </a:r>
            <a:r>
              <a:rPr kumimoji="1" lang="en-US" altLang="ja-JP" sz="2800" dirty="0" smtClean="0"/>
              <a:t>500000V</a:t>
            </a:r>
            <a:endParaRPr kumimoji="1" lang="ja-JP" altLang="en-US" dirty="0"/>
          </a:p>
        </p:txBody>
      </p:sp>
      <p:sp>
        <p:nvSpPr>
          <p:cNvPr id="21" name="テキスト ボックス 20"/>
          <p:cNvSpPr txBox="1"/>
          <p:nvPr/>
        </p:nvSpPr>
        <p:spPr>
          <a:xfrm>
            <a:off x="3620295" y="787836"/>
            <a:ext cx="2358338" cy="52322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en-US" altLang="ja-JP" sz="2800" dirty="0" smtClean="0"/>
              <a:t>66000</a:t>
            </a:r>
            <a:r>
              <a:rPr kumimoji="1" lang="ja-JP" altLang="en-US" sz="2800" dirty="0" smtClean="0"/>
              <a:t>→</a:t>
            </a:r>
            <a:r>
              <a:rPr kumimoji="1" lang="en-US" altLang="ja-JP" sz="2800" dirty="0" smtClean="0"/>
              <a:t>6600V</a:t>
            </a:r>
            <a:endParaRPr kumimoji="1" lang="ja-JP" altLang="en-US" dirty="0"/>
          </a:p>
        </p:txBody>
      </p:sp>
      <p:sp>
        <p:nvSpPr>
          <p:cNvPr id="22" name="テキスト ボックス 21"/>
          <p:cNvSpPr txBox="1"/>
          <p:nvPr/>
        </p:nvSpPr>
        <p:spPr>
          <a:xfrm>
            <a:off x="6955634" y="787836"/>
            <a:ext cx="2028048"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2800" dirty="0" smtClean="0"/>
              <a:t>6600</a:t>
            </a:r>
            <a:r>
              <a:rPr kumimoji="1" lang="ja-JP" altLang="en-US" sz="2800" dirty="0" smtClean="0"/>
              <a:t>→</a:t>
            </a:r>
            <a:r>
              <a:rPr kumimoji="1" lang="en-US" altLang="ja-JP" sz="2800" dirty="0" smtClean="0"/>
              <a:t>100V</a:t>
            </a:r>
          </a:p>
          <a:p>
            <a:r>
              <a:rPr lang="ja-JP" altLang="en-US" sz="2800" dirty="0"/>
              <a:t>　</a:t>
            </a:r>
            <a:r>
              <a:rPr lang="ja-JP" altLang="en-US" sz="2800" dirty="0" smtClean="0"/>
              <a:t>　　　 </a:t>
            </a:r>
            <a:r>
              <a:rPr lang="en-US" altLang="ja-JP" sz="2800" dirty="0" smtClean="0"/>
              <a:t>200V</a:t>
            </a:r>
            <a:r>
              <a:rPr lang="ja-JP" altLang="en-US" sz="2800" dirty="0" smtClean="0"/>
              <a:t>　</a:t>
            </a:r>
            <a:endParaRPr kumimoji="1" lang="ja-JP" altLang="en-US" dirty="0"/>
          </a:p>
        </p:txBody>
      </p:sp>
    </p:spTree>
    <p:extLst>
      <p:ext uri="{BB962C8B-B14F-4D97-AF65-F5344CB8AC3E}">
        <p14:creationId xmlns:p14="http://schemas.microsoft.com/office/powerpoint/2010/main" val="391385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7"/>
                                        </p:tgtEl>
                                        <p:attrNameLst>
                                          <p:attrName>style.visibility</p:attrName>
                                        </p:attrNameLst>
                                      </p:cBhvr>
                                      <p:to>
                                        <p:strVal val="visible"/>
                                      </p:to>
                                    </p:set>
                                    <p:animEffect transition="in" filter="fade">
                                      <p:cBhvr>
                                        <p:cTn id="22" dur="500"/>
                                        <p:tgtEl>
                                          <p:spTgt spid="10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9"/>
                                        </p:tgtEl>
                                        <p:attrNameLst>
                                          <p:attrName>style.visibility</p:attrName>
                                        </p:attrNameLst>
                                      </p:cBhvr>
                                      <p:to>
                                        <p:strVal val="visible"/>
                                      </p:to>
                                    </p:set>
                                    <p:animEffect transition="in" filter="fade">
                                      <p:cBhvr>
                                        <p:cTn id="37" dur="500"/>
                                        <p:tgtEl>
                                          <p:spTgt spid="102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up)">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31"/>
                                        </p:tgtEl>
                                        <p:attrNameLst>
                                          <p:attrName>style.visibility</p:attrName>
                                        </p:attrNameLst>
                                      </p:cBhvr>
                                      <p:to>
                                        <p:strVal val="visible"/>
                                      </p:to>
                                    </p:set>
                                    <p:animEffect transition="in" filter="fade">
                                      <p:cBhvr>
                                        <p:cTn id="52" dur="500"/>
                                        <p:tgtEl>
                                          <p:spTgt spid="103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right)">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032"/>
                                        </p:tgtEl>
                                        <p:attrNameLst>
                                          <p:attrName>style.visibility</p:attrName>
                                        </p:attrNameLst>
                                      </p:cBhvr>
                                      <p:to>
                                        <p:strVal val="visible"/>
                                      </p:to>
                                    </p:set>
                                    <p:animEffect transition="in" filter="fade">
                                      <p:cBhvr>
                                        <p:cTn id="67" dur="500"/>
                                        <p:tgtEl>
                                          <p:spTgt spid="103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right)">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033"/>
                                        </p:tgtEl>
                                        <p:attrNameLst>
                                          <p:attrName>style.visibility</p:attrName>
                                        </p:attrNameLst>
                                      </p:cBhvr>
                                      <p:to>
                                        <p:strVal val="visible"/>
                                      </p:to>
                                    </p:set>
                                    <p:animEffect transition="in" filter="fade">
                                      <p:cBhvr>
                                        <p:cTn id="82" dur="500"/>
                                        <p:tgtEl>
                                          <p:spTgt spid="103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gtEl>
                                        <p:attrNameLst>
                                          <p:attrName>style.visibility</p:attrName>
                                        </p:attrNameLst>
                                      </p:cBhvr>
                                      <p:to>
                                        <p:strVal val="visible"/>
                                      </p:to>
                                    </p:set>
                                    <p:animEffect transition="in" filter="fade">
                                      <p:cBhvr>
                                        <p:cTn id="92" dur="500"/>
                                        <p:tgtEl>
                                          <p:spTgt spid="3"/>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500"/>
                                        <p:tgtEl>
                                          <p:spTgt spid="21"/>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13" grpId="0" animBg="1"/>
      <p:bldP spid="14" grpId="0" animBg="1"/>
      <p:bldP spid="15" grpId="0" animBg="1"/>
      <p:bldP spid="5" grpId="0" animBg="1"/>
      <p:bldP spid="17" grpId="0" animBg="1"/>
      <p:bldP spid="18" grpId="0" animBg="1"/>
      <p:bldP spid="19" grpId="0" animBg="1"/>
      <p:bldP spid="20" grpId="0" animBg="1"/>
      <p:bldP spid="3"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style>
          <a:lnRef idx="1">
            <a:schemeClr val="accent3"/>
          </a:lnRef>
          <a:fillRef idx="2">
            <a:schemeClr val="accent3"/>
          </a:fillRef>
          <a:effectRef idx="1">
            <a:schemeClr val="accent3"/>
          </a:effectRef>
          <a:fontRef idx="minor">
            <a:schemeClr val="dk1"/>
          </a:fontRef>
        </p:style>
        <p:txBody>
          <a:bodyPr/>
          <a:lstStyle/>
          <a:p>
            <a:r>
              <a:rPr kumimoji="1" lang="ja-JP" altLang="en-US" dirty="0" smtClean="0"/>
              <a:t>交流電源（ＡＣ）の特徴</a:t>
            </a:r>
            <a:endParaRPr kumimoji="1" lang="ja-JP" altLang="en-US" dirty="0"/>
          </a:p>
        </p:txBody>
      </p:sp>
      <p:sp>
        <p:nvSpPr>
          <p:cNvPr id="3" name="コンテンツ プレースホルダー 2"/>
          <p:cNvSpPr>
            <a:spLocks noGrp="1"/>
          </p:cNvSpPr>
          <p:nvPr>
            <p:ph idx="1"/>
          </p:nvPr>
        </p:nvSpPr>
        <p:spPr>
          <a:xfrm>
            <a:off x="251519" y="1196752"/>
            <a:ext cx="8828855" cy="5328592"/>
          </a:xfrm>
        </p:spPr>
        <p:txBody>
          <a:bodyPr>
            <a:noAutofit/>
          </a:bodyPr>
          <a:lstStyle/>
          <a:p>
            <a:pPr marL="0" indent="0">
              <a:buNone/>
            </a:pPr>
            <a:r>
              <a:rPr kumimoji="1" lang="ja-JP" altLang="en-US" sz="3600" dirty="0" smtClean="0"/>
              <a:t>発電所から供給される電気エネルギー</a:t>
            </a:r>
            <a:endParaRPr kumimoji="1" lang="en-US" altLang="ja-JP" sz="3600" dirty="0" smtClean="0"/>
          </a:p>
          <a:p>
            <a:pPr marL="0" indent="0">
              <a:buNone/>
            </a:pPr>
            <a:r>
              <a:rPr lang="ja-JP" altLang="en-US" sz="3600" dirty="0"/>
              <a:t>電圧や電流の向き</a:t>
            </a:r>
            <a:r>
              <a:rPr lang="ja-JP" altLang="en-US" sz="3600" dirty="0" smtClean="0"/>
              <a:t>が周期的に変化</a:t>
            </a:r>
            <a:r>
              <a:rPr lang="ja-JP" altLang="en-US" sz="3600" dirty="0"/>
              <a:t>する。</a:t>
            </a:r>
            <a:endParaRPr kumimoji="1" lang="en-US" altLang="ja-JP" sz="3600" dirty="0" smtClean="0"/>
          </a:p>
          <a:p>
            <a:pPr marL="0" indent="0">
              <a:buNone/>
            </a:pPr>
            <a:r>
              <a:rPr kumimoji="1" lang="ja-JP" altLang="en-US" sz="3600" dirty="0" smtClean="0"/>
              <a:t>西日本</a:t>
            </a:r>
            <a:r>
              <a:rPr kumimoji="1" lang="en-US" altLang="ja-JP" sz="3600" dirty="0" smtClean="0">
                <a:solidFill>
                  <a:srgbClr val="FF0000"/>
                </a:solidFill>
              </a:rPr>
              <a:t>60Hz</a:t>
            </a:r>
            <a:r>
              <a:rPr kumimoji="1" lang="ja-JP" altLang="en-US" sz="3600" dirty="0" err="1" smtClean="0"/>
              <a:t>、</a:t>
            </a:r>
            <a:r>
              <a:rPr kumimoji="1" lang="ja-JP" altLang="en-US" sz="3600" dirty="0" smtClean="0"/>
              <a:t>東日本</a:t>
            </a:r>
            <a:r>
              <a:rPr kumimoji="1" lang="en-US" altLang="ja-JP" sz="3600" dirty="0" smtClean="0">
                <a:solidFill>
                  <a:srgbClr val="FF0000"/>
                </a:solidFill>
              </a:rPr>
              <a:t>50H</a:t>
            </a:r>
            <a:r>
              <a:rPr lang="en-US" altLang="ja-JP" sz="3600" dirty="0" smtClean="0">
                <a:solidFill>
                  <a:srgbClr val="FF0000"/>
                </a:solidFill>
              </a:rPr>
              <a:t>z</a:t>
            </a:r>
            <a:r>
              <a:rPr lang="ja-JP" altLang="en-US" sz="3600" dirty="0" smtClean="0"/>
              <a:t>と周波数が違う</a:t>
            </a:r>
            <a:endParaRPr kumimoji="1" lang="en-US" altLang="ja-JP" sz="3600" dirty="0" smtClean="0"/>
          </a:p>
          <a:p>
            <a:pPr marL="0" indent="0">
              <a:buNone/>
            </a:pPr>
            <a:r>
              <a:rPr lang="ja-JP" altLang="en-US" sz="3600" dirty="0"/>
              <a:t>大きな電力を</a:t>
            </a:r>
            <a:r>
              <a:rPr lang="ja-JP" altLang="en-US" sz="3600" dirty="0" smtClean="0"/>
              <a:t>扱いやすい</a:t>
            </a:r>
            <a:endParaRPr lang="en-US" altLang="ja-JP" sz="3600" dirty="0" smtClean="0"/>
          </a:p>
          <a:p>
            <a:pPr marL="0" indent="0">
              <a:buNone/>
            </a:pPr>
            <a:r>
              <a:rPr kumimoji="1" lang="ja-JP" altLang="en-US" sz="3600" dirty="0"/>
              <a:t>電圧や周波数の</a:t>
            </a:r>
            <a:r>
              <a:rPr kumimoji="1" lang="ja-JP" altLang="en-US" sz="3600" dirty="0" smtClean="0"/>
              <a:t>変更可能</a:t>
            </a:r>
            <a:endParaRPr kumimoji="1" lang="en-US" altLang="ja-JP" sz="3600" dirty="0" smtClean="0"/>
          </a:p>
          <a:p>
            <a:pPr marL="0" indent="0">
              <a:buNone/>
            </a:pPr>
            <a:r>
              <a:rPr lang="ja-JP" altLang="en-US" sz="3600" dirty="0" smtClean="0"/>
              <a:t>高電圧で送電→損失少</a:t>
            </a:r>
            <a:endParaRPr lang="en-US" altLang="ja-JP" sz="3600" dirty="0" smtClean="0"/>
          </a:p>
          <a:p>
            <a:pPr marL="0" indent="0">
              <a:buNone/>
            </a:pPr>
            <a:r>
              <a:rPr lang="ja-JP" altLang="en-US" sz="3600" dirty="0">
                <a:solidFill>
                  <a:srgbClr val="FF0000"/>
                </a:solidFill>
              </a:rPr>
              <a:t>貯蔵できない。</a:t>
            </a:r>
            <a:endParaRPr lang="en-US" altLang="ja-JP" sz="3600" dirty="0" smtClean="0">
              <a:solidFill>
                <a:srgbClr val="FF0000"/>
              </a:solidFill>
            </a:endParaRPr>
          </a:p>
          <a:p>
            <a:endParaRPr kumimoji="1" lang="ja-JP" altLang="en-US" sz="3600" dirty="0"/>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0673"/>
          <a:stretch/>
        </p:blipFill>
        <p:spPr bwMode="auto">
          <a:xfrm>
            <a:off x="5379827" y="3482071"/>
            <a:ext cx="3724274"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330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5040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日本の周波数の分布</a:t>
            </a:r>
            <a:endParaRPr kumimoji="1" lang="ja-JP" altLang="en-US" dirty="0"/>
          </a:p>
        </p:txBody>
      </p:sp>
      <p:pic>
        <p:nvPicPr>
          <p:cNvPr id="2050" name="Picture 2" descr="電源周波数マッ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67" y="722264"/>
            <a:ext cx="8411237" cy="6135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881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56207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周波数の違いで生じる不具合</a:t>
            </a:r>
            <a:endParaRPr kumimoji="1" lang="ja-JP" altLang="en-US" dirty="0"/>
          </a:p>
        </p:txBody>
      </p:sp>
      <p:sp>
        <p:nvSpPr>
          <p:cNvPr id="3" name="コンテンツ プレースホルダー 2"/>
          <p:cNvSpPr>
            <a:spLocks noGrp="1"/>
          </p:cNvSpPr>
          <p:nvPr>
            <p:ph idx="1"/>
          </p:nvPr>
        </p:nvSpPr>
        <p:spPr>
          <a:xfrm>
            <a:off x="64096" y="836712"/>
            <a:ext cx="9036496" cy="5702622"/>
          </a:xfrm>
        </p:spPr>
        <p:txBody>
          <a:bodyPr>
            <a:noAutofit/>
          </a:bodyPr>
          <a:lstStyle/>
          <a:p>
            <a:r>
              <a:rPr lang="ja-JP" altLang="en-US" sz="3600" dirty="0" smtClean="0"/>
              <a:t>以下</a:t>
            </a:r>
            <a:r>
              <a:rPr lang="ja-JP" altLang="en-US" sz="3600" dirty="0"/>
              <a:t>の製品はそのまま使えますが、モーターの毎分回転数などがかわり、性能が変化するものがあります</a:t>
            </a:r>
            <a:r>
              <a:rPr lang="ja-JP" altLang="en-US" sz="3600" dirty="0" smtClean="0"/>
              <a:t>。</a:t>
            </a:r>
            <a:endParaRPr lang="ja-JP" altLang="en-US" sz="3600" dirty="0"/>
          </a:p>
          <a:p>
            <a:pPr marL="0" indent="0">
              <a:buNone/>
            </a:pPr>
            <a:r>
              <a:rPr lang="ja-JP" altLang="en-US" sz="3600" dirty="0" smtClean="0">
                <a:solidFill>
                  <a:srgbClr val="FF0000"/>
                </a:solidFill>
              </a:rPr>
              <a:t>　</a:t>
            </a:r>
            <a:r>
              <a:rPr lang="en-US" altLang="ja-JP" sz="3600" dirty="0" smtClean="0">
                <a:solidFill>
                  <a:srgbClr val="FF0000"/>
                </a:solidFill>
              </a:rPr>
              <a:t>【</a:t>
            </a:r>
            <a:r>
              <a:rPr lang="ja-JP" altLang="en-US" sz="3600" dirty="0">
                <a:solidFill>
                  <a:srgbClr val="FF0000"/>
                </a:solidFill>
              </a:rPr>
              <a:t>代表例</a:t>
            </a:r>
            <a:r>
              <a:rPr lang="en-US" altLang="ja-JP" sz="3600" dirty="0">
                <a:solidFill>
                  <a:srgbClr val="FF0000"/>
                </a:solidFill>
              </a:rPr>
              <a:t>】</a:t>
            </a:r>
            <a:r>
              <a:rPr lang="ja-JP" altLang="en-US" sz="3600" dirty="0">
                <a:solidFill>
                  <a:srgbClr val="FF0000"/>
                </a:solidFill>
              </a:rPr>
              <a:t>　冷蔵庫、扇風機、洗濯機</a:t>
            </a:r>
            <a:r>
              <a:rPr lang="ja-JP" altLang="en-US" sz="3600" dirty="0" smtClean="0">
                <a:solidFill>
                  <a:srgbClr val="FF0000"/>
                </a:solidFill>
              </a:rPr>
              <a:t>、</a:t>
            </a:r>
            <a:endParaRPr lang="en-US" altLang="ja-JP" sz="3600" dirty="0" smtClean="0">
              <a:solidFill>
                <a:srgbClr val="FF0000"/>
              </a:solidFill>
            </a:endParaRPr>
          </a:p>
          <a:p>
            <a:pPr marL="0" indent="0">
              <a:buNone/>
            </a:pPr>
            <a:r>
              <a:rPr lang="ja-JP" altLang="en-US" sz="3600" dirty="0">
                <a:solidFill>
                  <a:srgbClr val="FF0000"/>
                </a:solidFill>
              </a:rPr>
              <a:t>　</a:t>
            </a:r>
            <a:r>
              <a:rPr lang="ja-JP" altLang="en-US" sz="3600" dirty="0" smtClean="0">
                <a:solidFill>
                  <a:srgbClr val="FF0000"/>
                </a:solidFill>
              </a:rPr>
              <a:t>　　　　　　　空気</a:t>
            </a:r>
            <a:r>
              <a:rPr lang="ja-JP" altLang="en-US" sz="3600" dirty="0">
                <a:solidFill>
                  <a:srgbClr val="FF0000"/>
                </a:solidFill>
              </a:rPr>
              <a:t>清浄機</a:t>
            </a:r>
            <a:r>
              <a:rPr lang="ja-JP" altLang="en-US" sz="3600" dirty="0" smtClean="0">
                <a:solidFill>
                  <a:srgbClr val="FF0000"/>
                </a:solidFill>
              </a:rPr>
              <a:t>、加湿器 </a:t>
            </a:r>
            <a:endParaRPr lang="ja-JP" altLang="en-US" sz="3600" dirty="0">
              <a:solidFill>
                <a:srgbClr val="FF0000"/>
              </a:solidFill>
            </a:endParaRPr>
          </a:p>
          <a:p>
            <a:endParaRPr lang="ja-JP" altLang="en-US" sz="3600" dirty="0"/>
          </a:p>
          <a:p>
            <a:r>
              <a:rPr lang="en-US" altLang="ja-JP" sz="3600" dirty="0" smtClean="0"/>
              <a:t> </a:t>
            </a:r>
            <a:r>
              <a:rPr lang="ja-JP" altLang="en-US" sz="3600" dirty="0"/>
              <a:t>以下の製品は周波数の違う地域でそのまま使うことのできないものがあります</a:t>
            </a:r>
            <a:r>
              <a:rPr lang="ja-JP" altLang="en-US" sz="3600" dirty="0" smtClean="0"/>
              <a:t>。</a:t>
            </a:r>
            <a:endParaRPr lang="ja-JP" altLang="en-US" sz="3600" dirty="0"/>
          </a:p>
          <a:p>
            <a:pPr marL="0" indent="0">
              <a:buNone/>
            </a:pPr>
            <a:r>
              <a:rPr lang="ja-JP" altLang="en-US" sz="3600" dirty="0" smtClean="0"/>
              <a:t>　</a:t>
            </a:r>
            <a:r>
              <a:rPr lang="en-US" altLang="ja-JP" sz="3600" dirty="0" smtClean="0">
                <a:solidFill>
                  <a:srgbClr val="FF0000"/>
                </a:solidFill>
              </a:rPr>
              <a:t>【</a:t>
            </a:r>
            <a:r>
              <a:rPr lang="ja-JP" altLang="en-US" sz="3600" dirty="0">
                <a:solidFill>
                  <a:srgbClr val="FF0000"/>
                </a:solidFill>
              </a:rPr>
              <a:t>代表例</a:t>
            </a:r>
            <a:r>
              <a:rPr lang="en-US" altLang="ja-JP" sz="3600" dirty="0">
                <a:solidFill>
                  <a:srgbClr val="FF0000"/>
                </a:solidFill>
              </a:rPr>
              <a:t>】</a:t>
            </a:r>
            <a:r>
              <a:rPr lang="ja-JP" altLang="en-US" sz="3600" dirty="0">
                <a:solidFill>
                  <a:srgbClr val="FF0000"/>
                </a:solidFill>
              </a:rPr>
              <a:t>　電子レンジ、蛍光灯器具、洗濯機 </a:t>
            </a:r>
          </a:p>
          <a:p>
            <a:endParaRPr lang="ja-JP" altLang="en-US" sz="3600" dirty="0"/>
          </a:p>
        </p:txBody>
      </p:sp>
    </p:spTree>
    <p:extLst>
      <p:ext uri="{BB962C8B-B14F-4D97-AF65-F5344CB8AC3E}">
        <p14:creationId xmlns:p14="http://schemas.microsoft.com/office/powerpoint/2010/main" val="4161748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3204" y="188640"/>
            <a:ext cx="8229600" cy="75841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直流電源（ＤＣ）の特徴</a:t>
            </a:r>
            <a:endParaRPr kumimoji="1" lang="ja-JP" altLang="en-US" dirty="0"/>
          </a:p>
        </p:txBody>
      </p:sp>
      <p:sp>
        <p:nvSpPr>
          <p:cNvPr id="3" name="コンテンツ プレースホルダー 2"/>
          <p:cNvSpPr>
            <a:spLocks noGrp="1"/>
          </p:cNvSpPr>
          <p:nvPr>
            <p:ph idx="1"/>
          </p:nvPr>
        </p:nvSpPr>
        <p:spPr>
          <a:xfrm>
            <a:off x="251520" y="1124744"/>
            <a:ext cx="8712968" cy="5544616"/>
          </a:xfrm>
        </p:spPr>
        <p:txBody>
          <a:bodyPr>
            <a:noAutofit/>
          </a:bodyPr>
          <a:lstStyle/>
          <a:p>
            <a:pPr marL="0" indent="0">
              <a:buNone/>
            </a:pPr>
            <a:r>
              <a:rPr kumimoji="1" lang="ja-JP" altLang="en-US" sz="3600" dirty="0" smtClean="0"/>
              <a:t>電池や太陽光などで発電されるエネルギー</a:t>
            </a:r>
            <a:endParaRPr kumimoji="1" lang="en-US" altLang="ja-JP" sz="3600" dirty="0" smtClean="0"/>
          </a:p>
          <a:p>
            <a:pPr marL="0" indent="0">
              <a:buNone/>
            </a:pPr>
            <a:r>
              <a:rPr lang="ja-JP" altLang="en-US" sz="3600" dirty="0" smtClean="0"/>
              <a:t>電圧や電流の向きが変化しない。</a:t>
            </a:r>
            <a:endParaRPr lang="en-US" altLang="ja-JP" sz="3600" dirty="0"/>
          </a:p>
          <a:p>
            <a:pPr marL="0" indent="0">
              <a:buNone/>
            </a:pPr>
            <a:r>
              <a:rPr kumimoji="1" lang="ja-JP" altLang="en-US" sz="3600" dirty="0" smtClean="0"/>
              <a:t>貯蔵が可能で電池として持ち運びができる。</a:t>
            </a:r>
            <a:endParaRPr kumimoji="1" lang="en-US" altLang="ja-JP" sz="3600" dirty="0" smtClean="0"/>
          </a:p>
          <a:p>
            <a:pPr marL="0" indent="0">
              <a:buNone/>
            </a:pPr>
            <a:r>
              <a:rPr lang="ja-JP" altLang="en-US" sz="3600" dirty="0" smtClean="0"/>
              <a:t>電子機器の電源に利用できる。</a:t>
            </a:r>
            <a:endParaRPr lang="en-US" altLang="ja-JP" sz="3600" dirty="0" smtClean="0"/>
          </a:p>
          <a:p>
            <a:pPr marL="0" indent="0">
              <a:buNone/>
            </a:pPr>
            <a:r>
              <a:rPr kumimoji="1" lang="ja-JP" altLang="en-US" sz="3600" dirty="0" smtClean="0">
                <a:solidFill>
                  <a:srgbClr val="FF0000"/>
                </a:solidFill>
              </a:rPr>
              <a:t>長時間連続して使用</a:t>
            </a:r>
            <a:endParaRPr kumimoji="1" lang="en-US" altLang="ja-JP" sz="3600" dirty="0" smtClean="0">
              <a:solidFill>
                <a:srgbClr val="FF0000"/>
              </a:solidFill>
            </a:endParaRPr>
          </a:p>
          <a:p>
            <a:pPr marL="0" indent="0">
              <a:buNone/>
            </a:pPr>
            <a:r>
              <a:rPr kumimoji="1" lang="ja-JP" altLang="en-US" sz="3600" dirty="0" smtClean="0">
                <a:solidFill>
                  <a:srgbClr val="FF0000"/>
                </a:solidFill>
              </a:rPr>
              <a:t>できない。</a:t>
            </a:r>
            <a:endParaRPr kumimoji="1" lang="ja-JP" altLang="en-US" sz="3600" dirty="0">
              <a:solidFill>
                <a:srgbClr val="FF0000"/>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3175"/>
          <a:stretch/>
        </p:blipFill>
        <p:spPr bwMode="auto">
          <a:xfrm>
            <a:off x="5208758" y="3807757"/>
            <a:ext cx="3524096" cy="3014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808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1672" y="116632"/>
            <a:ext cx="8779326" cy="806748"/>
          </a:xfrm>
        </p:spPr>
        <p:style>
          <a:lnRef idx="1">
            <a:schemeClr val="accent3"/>
          </a:lnRef>
          <a:fillRef idx="2">
            <a:schemeClr val="accent3"/>
          </a:fillRef>
          <a:effectRef idx="1">
            <a:schemeClr val="accent3"/>
          </a:effectRef>
          <a:fontRef idx="minor">
            <a:schemeClr val="dk1"/>
          </a:fontRef>
        </p:style>
        <p:txBody>
          <a:bodyPr>
            <a:noAutofit/>
          </a:bodyPr>
          <a:lstStyle/>
          <a:p>
            <a:pPr algn="l"/>
            <a:r>
              <a:rPr kumimoji="1" lang="ja-JP" altLang="en-US" sz="3000" dirty="0" smtClean="0"/>
              <a:t>次の電池はどのような製品に使われているでしょうか</a:t>
            </a:r>
            <a:endParaRPr kumimoji="1" lang="ja-JP" altLang="en-US" sz="3000" dirty="0"/>
          </a:p>
        </p:txBody>
      </p:sp>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l="8488" t="14901" r="71262" b="31100"/>
          <a:stretch/>
        </p:blipFill>
        <p:spPr>
          <a:xfrm rot="16200000">
            <a:off x="769414" y="3104568"/>
            <a:ext cx="793207" cy="1586413"/>
          </a:xfrm>
          <a:prstGeom prst="rect">
            <a:avLst/>
          </a:prstGeom>
        </p:spPr>
      </p:pic>
      <p:pic>
        <p:nvPicPr>
          <p:cNvPr id="6" name="図 5"/>
          <p:cNvPicPr>
            <a:picLocks noChangeAspect="1"/>
          </p:cNvPicPr>
          <p:nvPr/>
        </p:nvPicPr>
        <p:blipFill rotWithShape="1">
          <a:blip r:embed="rId4" cstate="print">
            <a:extLst>
              <a:ext uri="{28A0092B-C50C-407E-A947-70E740481C1C}">
                <a14:useLocalDpi xmlns:a14="http://schemas.microsoft.com/office/drawing/2010/main" val="0"/>
              </a:ext>
            </a:extLst>
          </a:blip>
          <a:srcRect l="50000" t="7160"/>
          <a:stretch/>
        </p:blipFill>
        <p:spPr>
          <a:xfrm>
            <a:off x="323867" y="4339093"/>
            <a:ext cx="888598" cy="824969"/>
          </a:xfrm>
          <a:prstGeom prst="rect">
            <a:avLst/>
          </a:prstGeom>
        </p:spPr>
      </p:pic>
      <p:pic>
        <p:nvPicPr>
          <p:cNvPr id="7" name="図 6"/>
          <p:cNvPicPr>
            <a:picLocks noChangeAspect="1"/>
          </p:cNvPicPr>
          <p:nvPr/>
        </p:nvPicPr>
        <p:blipFill rotWithShape="1">
          <a:blip r:embed="rId5">
            <a:extLst>
              <a:ext uri="{28A0092B-C50C-407E-A947-70E740481C1C}">
                <a14:useLocalDpi xmlns:a14="http://schemas.microsoft.com/office/drawing/2010/main" val="0"/>
              </a:ext>
            </a:extLst>
          </a:blip>
          <a:srcRect l="22806" t="15441" r="31871" b="11121"/>
          <a:stretch/>
        </p:blipFill>
        <p:spPr>
          <a:xfrm>
            <a:off x="1303937" y="4321792"/>
            <a:ext cx="1057738" cy="719262"/>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6906" y="3250958"/>
            <a:ext cx="2331253" cy="1311330"/>
          </a:xfrm>
          <a:prstGeom prst="rect">
            <a:avLst/>
          </a:prstGeom>
        </p:spPr>
      </p:pic>
      <p:pic>
        <p:nvPicPr>
          <p:cNvPr id="11" name="図 10"/>
          <p:cNvPicPr>
            <a:picLocks noChangeAspect="1"/>
          </p:cNvPicPr>
          <p:nvPr/>
        </p:nvPicPr>
        <p:blipFill>
          <a:blip r:embed="rId7"/>
          <a:stretch>
            <a:fillRect/>
          </a:stretch>
        </p:blipFill>
        <p:spPr>
          <a:xfrm>
            <a:off x="4835275" y="5001046"/>
            <a:ext cx="2194514" cy="1643767"/>
          </a:xfrm>
          <a:prstGeom prst="rect">
            <a:avLst/>
          </a:prstGeom>
        </p:spPr>
      </p:pic>
      <p:pic>
        <p:nvPicPr>
          <p:cNvPr id="12" name="図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1741" y="1578159"/>
            <a:ext cx="1661448" cy="1551792"/>
          </a:xfrm>
          <a:prstGeom prst="rect">
            <a:avLst/>
          </a:prstGeom>
        </p:spPr>
      </p:pic>
      <p:pic>
        <p:nvPicPr>
          <p:cNvPr id="13" name="図 12"/>
          <p:cNvPicPr>
            <a:picLocks noChangeAspect="1"/>
          </p:cNvPicPr>
          <p:nvPr/>
        </p:nvPicPr>
        <p:blipFill rotWithShape="1">
          <a:blip r:embed="rId9" cstate="print">
            <a:extLst>
              <a:ext uri="{28A0092B-C50C-407E-A947-70E740481C1C}">
                <a14:useLocalDpi xmlns:a14="http://schemas.microsoft.com/office/drawing/2010/main" val="0"/>
              </a:ext>
            </a:extLst>
          </a:blip>
          <a:srcRect l="27226" t="45257" r="26798" b="31755"/>
          <a:stretch/>
        </p:blipFill>
        <p:spPr>
          <a:xfrm>
            <a:off x="263485" y="5695833"/>
            <a:ext cx="1897960" cy="948980"/>
          </a:xfrm>
          <a:prstGeom prst="rect">
            <a:avLst/>
          </a:prstGeom>
        </p:spPr>
      </p:pic>
      <p:sp>
        <p:nvSpPr>
          <p:cNvPr id="16" name="テキスト ボックス 15"/>
          <p:cNvSpPr txBox="1"/>
          <p:nvPr/>
        </p:nvSpPr>
        <p:spPr>
          <a:xfrm>
            <a:off x="2361675" y="1632401"/>
            <a:ext cx="2138316" cy="1754326"/>
          </a:xfrm>
          <a:prstGeom prst="rect">
            <a:avLst/>
          </a:prstGeom>
          <a:solidFill>
            <a:schemeClr val="tx2">
              <a:lumMod val="20000"/>
              <a:lumOff val="80000"/>
            </a:schemeClr>
          </a:solidFill>
          <a:ln>
            <a:solidFill>
              <a:schemeClr val="tx1"/>
            </a:solidFill>
          </a:ln>
        </p:spPr>
        <p:txBody>
          <a:bodyPr wrap="square" rtlCol="0">
            <a:spAutoFit/>
          </a:bodyPr>
          <a:lstStyle/>
          <a:p>
            <a:r>
              <a:rPr kumimoji="1" lang="ja-JP" altLang="en-US" dirty="0" smtClean="0"/>
              <a:t>マンガン乾電池</a:t>
            </a:r>
            <a:endParaRPr kumimoji="1" lang="en-US" altLang="ja-JP" dirty="0" smtClean="0"/>
          </a:p>
          <a:p>
            <a:endParaRPr lang="en-US" altLang="ja-JP" dirty="0" smtClean="0"/>
          </a:p>
          <a:p>
            <a:r>
              <a:rPr lang="ja-JP" altLang="en-US" b="1" dirty="0" smtClean="0">
                <a:solidFill>
                  <a:srgbClr val="FF0000"/>
                </a:solidFill>
              </a:rPr>
              <a:t>小さい電流を使う機器全般</a:t>
            </a:r>
            <a:endParaRPr lang="en-US" altLang="ja-JP" b="1" dirty="0">
              <a:solidFill>
                <a:srgbClr val="FF0000"/>
              </a:solidFill>
            </a:endParaRPr>
          </a:p>
          <a:p>
            <a:endParaRPr lang="en-US" altLang="ja-JP" dirty="0"/>
          </a:p>
          <a:p>
            <a:endParaRPr kumimoji="1" lang="ja-JP" altLang="en-US" dirty="0"/>
          </a:p>
        </p:txBody>
      </p:sp>
      <p:sp>
        <p:nvSpPr>
          <p:cNvPr id="17" name="テキスト ボックス 16"/>
          <p:cNvSpPr txBox="1"/>
          <p:nvPr/>
        </p:nvSpPr>
        <p:spPr>
          <a:xfrm>
            <a:off x="2361675" y="3580556"/>
            <a:ext cx="2496196" cy="1477328"/>
          </a:xfrm>
          <a:prstGeom prst="rect">
            <a:avLst/>
          </a:prstGeom>
          <a:solidFill>
            <a:schemeClr val="tx2">
              <a:lumMod val="20000"/>
              <a:lumOff val="80000"/>
            </a:schemeClr>
          </a:solidFill>
          <a:ln>
            <a:solidFill>
              <a:schemeClr val="tx1"/>
            </a:solidFill>
          </a:ln>
        </p:spPr>
        <p:txBody>
          <a:bodyPr wrap="none" rtlCol="0">
            <a:spAutoFit/>
          </a:bodyPr>
          <a:lstStyle/>
          <a:p>
            <a:r>
              <a:rPr kumimoji="1" lang="ja-JP" altLang="en-US" dirty="0" smtClean="0"/>
              <a:t>アルカリマンガン乾電池</a:t>
            </a:r>
            <a:endParaRPr kumimoji="1" lang="en-US" altLang="ja-JP" dirty="0" smtClean="0"/>
          </a:p>
          <a:p>
            <a:endParaRPr lang="en-US" altLang="ja-JP" dirty="0" smtClean="0"/>
          </a:p>
          <a:p>
            <a:r>
              <a:rPr kumimoji="1" lang="ja-JP" altLang="en-US" b="1" dirty="0" smtClean="0">
                <a:solidFill>
                  <a:srgbClr val="FF0000"/>
                </a:solidFill>
              </a:rPr>
              <a:t>大きな電流を使う機器</a:t>
            </a:r>
            <a:endParaRPr kumimoji="1" lang="en-US" altLang="ja-JP" b="1" dirty="0" smtClean="0">
              <a:solidFill>
                <a:srgbClr val="FF0000"/>
              </a:solidFill>
            </a:endParaRPr>
          </a:p>
          <a:p>
            <a:r>
              <a:rPr kumimoji="1" lang="ja-JP" altLang="en-US" b="1" dirty="0" smtClean="0">
                <a:solidFill>
                  <a:srgbClr val="FF0000"/>
                </a:solidFill>
              </a:rPr>
              <a:t>全般</a:t>
            </a:r>
            <a:endParaRPr kumimoji="1" lang="en-US" altLang="ja-JP" b="1" dirty="0" smtClean="0">
              <a:solidFill>
                <a:srgbClr val="FF0000"/>
              </a:solidFill>
            </a:endParaRPr>
          </a:p>
          <a:p>
            <a:endParaRPr kumimoji="1" lang="ja-JP" altLang="en-US" dirty="0"/>
          </a:p>
        </p:txBody>
      </p:sp>
      <p:sp>
        <p:nvSpPr>
          <p:cNvPr id="18" name="テキスト ボックス 17"/>
          <p:cNvSpPr txBox="1"/>
          <p:nvPr/>
        </p:nvSpPr>
        <p:spPr>
          <a:xfrm>
            <a:off x="2340758" y="5277263"/>
            <a:ext cx="2159233" cy="1477328"/>
          </a:xfrm>
          <a:prstGeom prst="rect">
            <a:avLst/>
          </a:prstGeom>
          <a:solidFill>
            <a:schemeClr val="tx2">
              <a:lumMod val="20000"/>
              <a:lumOff val="80000"/>
            </a:schemeClr>
          </a:solidFill>
          <a:ln>
            <a:solidFill>
              <a:schemeClr val="tx1"/>
            </a:solidFill>
          </a:ln>
        </p:spPr>
        <p:txBody>
          <a:bodyPr wrap="square" rtlCol="0">
            <a:spAutoFit/>
          </a:bodyPr>
          <a:lstStyle/>
          <a:p>
            <a:r>
              <a:rPr kumimoji="1" lang="ja-JP" altLang="en-US" dirty="0" smtClean="0"/>
              <a:t>リチウム乾電池</a:t>
            </a:r>
            <a:endParaRPr kumimoji="1" lang="en-US" altLang="ja-JP" dirty="0" smtClean="0"/>
          </a:p>
          <a:p>
            <a:endParaRPr lang="en-US" altLang="ja-JP" dirty="0"/>
          </a:p>
          <a:p>
            <a:r>
              <a:rPr kumimoji="1" lang="ja-JP" altLang="en-US" b="1" dirty="0" smtClean="0">
                <a:solidFill>
                  <a:srgbClr val="FF0000"/>
                </a:solidFill>
              </a:rPr>
              <a:t>パソコンのバックアップ用電源など</a:t>
            </a:r>
            <a:endParaRPr kumimoji="1" lang="en-US" altLang="ja-JP" b="1" dirty="0" smtClean="0">
              <a:solidFill>
                <a:srgbClr val="FF0000"/>
              </a:solidFill>
            </a:endParaRPr>
          </a:p>
          <a:p>
            <a:endParaRPr kumimoji="1" lang="ja-JP" altLang="en-US" dirty="0"/>
          </a:p>
        </p:txBody>
      </p:sp>
      <p:sp>
        <p:nvSpPr>
          <p:cNvPr id="19" name="テキスト ボックス 18"/>
          <p:cNvSpPr txBox="1"/>
          <p:nvPr/>
        </p:nvSpPr>
        <p:spPr>
          <a:xfrm>
            <a:off x="6854426" y="1578159"/>
            <a:ext cx="2138316" cy="1477328"/>
          </a:xfrm>
          <a:prstGeom prst="rect">
            <a:avLst/>
          </a:prstGeom>
          <a:solidFill>
            <a:schemeClr val="tx2">
              <a:lumMod val="20000"/>
              <a:lumOff val="80000"/>
            </a:schemeClr>
          </a:solidFill>
          <a:ln>
            <a:solidFill>
              <a:schemeClr val="tx1"/>
            </a:solidFill>
          </a:ln>
        </p:spPr>
        <p:txBody>
          <a:bodyPr wrap="square" rtlCol="0">
            <a:spAutoFit/>
          </a:bodyPr>
          <a:lstStyle/>
          <a:p>
            <a:r>
              <a:rPr kumimoji="1" lang="ja-JP" altLang="en-US" dirty="0" smtClean="0"/>
              <a:t>ニッケル水素電池</a:t>
            </a:r>
            <a:endParaRPr kumimoji="1" lang="en-US" altLang="ja-JP" dirty="0" smtClean="0"/>
          </a:p>
          <a:p>
            <a:endParaRPr lang="en-US" altLang="ja-JP" dirty="0"/>
          </a:p>
          <a:p>
            <a:r>
              <a:rPr kumimoji="1" lang="ja-JP" altLang="en-US" b="1" dirty="0" smtClean="0">
                <a:solidFill>
                  <a:srgbClr val="FF0000"/>
                </a:solidFill>
              </a:rPr>
              <a:t>デジタルカメラなど</a:t>
            </a:r>
            <a:endParaRPr kumimoji="1" lang="en-US" altLang="ja-JP" b="1" dirty="0" smtClean="0">
              <a:solidFill>
                <a:srgbClr val="FF0000"/>
              </a:solidFill>
            </a:endParaRPr>
          </a:p>
          <a:p>
            <a:endParaRPr lang="en-US" altLang="ja-JP" dirty="0"/>
          </a:p>
          <a:p>
            <a:endParaRPr kumimoji="1" lang="ja-JP" altLang="en-US" dirty="0"/>
          </a:p>
        </p:txBody>
      </p:sp>
      <p:sp>
        <p:nvSpPr>
          <p:cNvPr id="20" name="テキスト ボックス 19"/>
          <p:cNvSpPr txBox="1"/>
          <p:nvPr/>
        </p:nvSpPr>
        <p:spPr>
          <a:xfrm>
            <a:off x="6886180" y="3332758"/>
            <a:ext cx="2138316" cy="1477328"/>
          </a:xfrm>
          <a:prstGeom prst="rect">
            <a:avLst/>
          </a:prstGeom>
          <a:solidFill>
            <a:schemeClr val="tx2">
              <a:lumMod val="20000"/>
              <a:lumOff val="80000"/>
            </a:schemeClr>
          </a:solidFill>
          <a:ln>
            <a:solidFill>
              <a:schemeClr val="tx1"/>
            </a:solidFill>
          </a:ln>
        </p:spPr>
        <p:txBody>
          <a:bodyPr wrap="square" rtlCol="0">
            <a:spAutoFit/>
          </a:bodyPr>
          <a:lstStyle/>
          <a:p>
            <a:r>
              <a:rPr kumimoji="1" lang="ja-JP" altLang="en-US" dirty="0" smtClean="0"/>
              <a:t>リチウムイオン電池</a:t>
            </a:r>
            <a:endParaRPr kumimoji="1" lang="en-US" altLang="ja-JP" dirty="0" smtClean="0"/>
          </a:p>
          <a:p>
            <a:endParaRPr lang="en-US" altLang="ja-JP" dirty="0"/>
          </a:p>
          <a:p>
            <a:r>
              <a:rPr kumimoji="1" lang="ja-JP" altLang="en-US" b="1" dirty="0" smtClean="0">
                <a:solidFill>
                  <a:srgbClr val="FF0000"/>
                </a:solidFill>
              </a:rPr>
              <a:t>パソコン、ビデオカメラ、携帯電話など</a:t>
            </a:r>
            <a:endParaRPr kumimoji="1" lang="en-US" altLang="ja-JP" b="1" dirty="0" smtClean="0">
              <a:solidFill>
                <a:srgbClr val="FF0000"/>
              </a:solidFill>
            </a:endParaRPr>
          </a:p>
          <a:p>
            <a:endParaRPr kumimoji="1" lang="ja-JP" altLang="en-US" dirty="0"/>
          </a:p>
        </p:txBody>
      </p:sp>
      <p:sp>
        <p:nvSpPr>
          <p:cNvPr id="21" name="テキスト ボックス 20"/>
          <p:cNvSpPr txBox="1"/>
          <p:nvPr/>
        </p:nvSpPr>
        <p:spPr>
          <a:xfrm>
            <a:off x="6854426" y="5235821"/>
            <a:ext cx="2138316" cy="1477328"/>
          </a:xfrm>
          <a:prstGeom prst="rect">
            <a:avLst/>
          </a:prstGeom>
          <a:solidFill>
            <a:schemeClr val="tx2">
              <a:lumMod val="20000"/>
              <a:lumOff val="80000"/>
            </a:schemeClr>
          </a:solidFill>
          <a:ln>
            <a:solidFill>
              <a:schemeClr val="tx1"/>
            </a:solidFill>
          </a:ln>
        </p:spPr>
        <p:txBody>
          <a:bodyPr wrap="square" rtlCol="0">
            <a:spAutoFit/>
          </a:bodyPr>
          <a:lstStyle/>
          <a:p>
            <a:r>
              <a:rPr kumimoji="1" lang="ja-JP" altLang="en-US" dirty="0" smtClean="0"/>
              <a:t>鉛蓄電池</a:t>
            </a:r>
            <a:endParaRPr kumimoji="1" lang="en-US" altLang="ja-JP" dirty="0" smtClean="0"/>
          </a:p>
          <a:p>
            <a:endParaRPr lang="en-US" altLang="ja-JP" dirty="0"/>
          </a:p>
          <a:p>
            <a:r>
              <a:rPr kumimoji="1" lang="ja-JP" altLang="en-US" b="1" dirty="0" smtClean="0">
                <a:solidFill>
                  <a:srgbClr val="FF0000"/>
                </a:solidFill>
              </a:rPr>
              <a:t>自動車の始動用電源</a:t>
            </a:r>
            <a:endParaRPr lang="en-US" altLang="ja-JP" b="1" dirty="0">
              <a:solidFill>
                <a:srgbClr val="FF0000"/>
              </a:solidFill>
            </a:endParaRPr>
          </a:p>
          <a:p>
            <a:endParaRPr kumimoji="1" lang="ja-JP" altLang="en-US" dirty="0"/>
          </a:p>
        </p:txBody>
      </p:sp>
      <p:pic>
        <p:nvPicPr>
          <p:cNvPr id="22" name="図 21"/>
          <p:cNvPicPr>
            <a:picLocks noChangeAspect="1"/>
          </p:cNvPicPr>
          <p:nvPr/>
        </p:nvPicPr>
        <p:blipFill rotWithShape="1">
          <a:blip r:embed="rId10">
            <a:extLst>
              <a:ext uri="{28A0092B-C50C-407E-A947-70E740481C1C}">
                <a14:useLocalDpi xmlns:a14="http://schemas.microsoft.com/office/drawing/2010/main" val="0"/>
              </a:ext>
            </a:extLst>
          </a:blip>
          <a:srcRect l="51515" r="34850" b="13420"/>
          <a:stretch/>
        </p:blipFill>
        <p:spPr>
          <a:xfrm rot="16200000">
            <a:off x="5367970" y="1295063"/>
            <a:ext cx="648070" cy="2045198"/>
          </a:xfrm>
          <a:prstGeom prst="rect">
            <a:avLst/>
          </a:prstGeom>
        </p:spPr>
      </p:pic>
      <p:sp>
        <p:nvSpPr>
          <p:cNvPr id="23" name="テキスト ボックス 22"/>
          <p:cNvSpPr txBox="1"/>
          <p:nvPr/>
        </p:nvSpPr>
        <p:spPr>
          <a:xfrm>
            <a:off x="1166017" y="1038692"/>
            <a:ext cx="2860078" cy="461665"/>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2400" dirty="0" smtClean="0"/>
              <a:t>一次電池（使い切り）</a:t>
            </a:r>
            <a:endParaRPr kumimoji="1" lang="ja-JP" altLang="en-US" sz="2400" dirty="0"/>
          </a:p>
        </p:txBody>
      </p:sp>
      <p:sp>
        <p:nvSpPr>
          <p:cNvPr id="24" name="テキスト ボックス 23"/>
          <p:cNvSpPr txBox="1"/>
          <p:nvPr/>
        </p:nvSpPr>
        <p:spPr>
          <a:xfrm>
            <a:off x="5530987" y="1038692"/>
            <a:ext cx="2646878" cy="461665"/>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sz="2400" dirty="0"/>
              <a:t>二</a:t>
            </a:r>
            <a:r>
              <a:rPr kumimoji="1" lang="ja-JP" altLang="en-US" sz="2400" dirty="0" smtClean="0"/>
              <a:t>次電池（充電可）</a:t>
            </a:r>
            <a:endParaRPr kumimoji="1" lang="ja-JP" altLang="en-US" sz="2400" dirty="0"/>
          </a:p>
        </p:txBody>
      </p:sp>
    </p:spTree>
    <p:extLst>
      <p:ext uri="{BB962C8B-B14F-4D97-AF65-F5344CB8AC3E}">
        <p14:creationId xmlns:p14="http://schemas.microsoft.com/office/powerpoint/2010/main" val="80400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500"/>
                                        <p:tgtEl>
                                          <p:spTgt spid="1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500"/>
                                        <p:tgtEl>
                                          <p:spTgt spid="1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animEffect transition="in" filter="fade">
                                      <p:cBhvr>
                                        <p:cTn id="15" dur="500"/>
                                        <p:tgtEl>
                                          <p:spTgt spid="1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8">
                                            <p:txEl>
                                              <p:pRg st="2" end="2"/>
                                            </p:txEl>
                                          </p:spTgt>
                                        </p:tgtEl>
                                        <p:attrNameLst>
                                          <p:attrName>style.visibility</p:attrName>
                                        </p:attrNameLst>
                                      </p:cBhvr>
                                      <p:to>
                                        <p:strVal val="visible"/>
                                      </p:to>
                                    </p:set>
                                    <p:animEffect transition="in" filter="fade">
                                      <p:cBhvr>
                                        <p:cTn id="20" dur="500"/>
                                        <p:tgtEl>
                                          <p:spTgt spid="1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
                                            <p:txEl>
                                              <p:pRg st="2" end="2"/>
                                            </p:txEl>
                                          </p:spTgt>
                                        </p:tgtEl>
                                        <p:attrNameLst>
                                          <p:attrName>style.visibility</p:attrName>
                                        </p:attrNameLst>
                                      </p:cBhvr>
                                      <p:to>
                                        <p:strVal val="visible"/>
                                      </p:to>
                                    </p:set>
                                    <p:animEffect transition="in" filter="fade">
                                      <p:cBhvr>
                                        <p:cTn id="25" dur="500"/>
                                        <p:tgtEl>
                                          <p:spTgt spid="1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
                                            <p:txEl>
                                              <p:pRg st="2" end="2"/>
                                            </p:txEl>
                                          </p:spTgt>
                                        </p:tgtEl>
                                        <p:attrNameLst>
                                          <p:attrName>style.visibility</p:attrName>
                                        </p:attrNameLst>
                                      </p:cBhvr>
                                      <p:to>
                                        <p:strVal val="visible"/>
                                      </p:to>
                                    </p:set>
                                    <p:animEffect transition="in" filter="fade">
                                      <p:cBhvr>
                                        <p:cTn id="30" dur="500"/>
                                        <p:tgtEl>
                                          <p:spTgt spid="20">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1">
                                            <p:txEl>
                                              <p:pRg st="2" end="2"/>
                                            </p:txEl>
                                          </p:spTgt>
                                        </p:tgtEl>
                                        <p:attrNameLst>
                                          <p:attrName>style.visibility</p:attrName>
                                        </p:attrNameLst>
                                      </p:cBhvr>
                                      <p:to>
                                        <p:strVal val="visible"/>
                                      </p:to>
                                    </p:set>
                                    <p:animEffect transition="in" filter="fade">
                                      <p:cBhvr>
                                        <p:cTn id="35" dur="500"/>
                                        <p:tgtEl>
                                          <p:spTgt spid="21">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86684"/>
            <a:ext cx="8229600" cy="59202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電気</a:t>
            </a:r>
            <a:r>
              <a:rPr lang="ja-JP" altLang="en-US" dirty="0" smtClean="0"/>
              <a:t>が</a:t>
            </a:r>
            <a:r>
              <a:rPr kumimoji="1" lang="ja-JP" altLang="en-US" dirty="0" smtClean="0"/>
              <a:t>コンセントに届くまで</a:t>
            </a:r>
            <a:endParaRPr kumimoji="1" lang="ja-JP" altLang="en-US" dirty="0"/>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3645024"/>
            <a:ext cx="2462093" cy="2902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テキスト ボックス 14"/>
          <p:cNvSpPr txBox="1"/>
          <p:nvPr/>
        </p:nvSpPr>
        <p:spPr>
          <a:xfrm>
            <a:off x="994766" y="3709878"/>
            <a:ext cx="1651414"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ja-JP" altLang="en-US" sz="2800" dirty="0" smtClean="0"/>
              <a:t>コンセント</a:t>
            </a:r>
            <a:endParaRPr lang="ja-JP" altLang="en-US" sz="2800" dirty="0"/>
          </a:p>
        </p:txBody>
      </p:sp>
      <p:sp>
        <p:nvSpPr>
          <p:cNvPr id="5" name="右矢印 4"/>
          <p:cNvSpPr/>
          <p:nvPr/>
        </p:nvSpPr>
        <p:spPr>
          <a:xfrm>
            <a:off x="2356663" y="959907"/>
            <a:ext cx="1884068" cy="2185054"/>
          </a:xfrm>
          <a:prstGeom prst="rightArrow">
            <a:avLst>
              <a:gd name="adj1" fmla="val 69314"/>
              <a:gd name="adj2" fmla="val 29123"/>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sz="2400" b="1" dirty="0">
              <a:solidFill>
                <a:schemeClr val="tx1"/>
              </a:solidFill>
              <a:ea typeface="ＤＨＰ特太ゴシック体" panose="02010601000101010101" pitchFamily="2" charset="-128"/>
            </a:endParaRPr>
          </a:p>
        </p:txBody>
      </p:sp>
      <p:sp>
        <p:nvSpPr>
          <p:cNvPr id="17" name="右矢印 16"/>
          <p:cNvSpPr/>
          <p:nvPr/>
        </p:nvSpPr>
        <p:spPr>
          <a:xfrm>
            <a:off x="6213803" y="1250430"/>
            <a:ext cx="660994" cy="809518"/>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8" name="右矢印 17"/>
          <p:cNvSpPr/>
          <p:nvPr/>
        </p:nvSpPr>
        <p:spPr>
          <a:xfrm rot="5400000">
            <a:off x="7801319" y="3355404"/>
            <a:ext cx="883516" cy="505387"/>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9" name="右矢印 18"/>
          <p:cNvSpPr/>
          <p:nvPr/>
        </p:nvSpPr>
        <p:spPr>
          <a:xfrm rot="10800000">
            <a:off x="2790426" y="5065684"/>
            <a:ext cx="760398" cy="384695"/>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20" name="右矢印 19"/>
          <p:cNvSpPr/>
          <p:nvPr/>
        </p:nvSpPr>
        <p:spPr>
          <a:xfrm rot="10800000">
            <a:off x="5527536" y="5013174"/>
            <a:ext cx="1380739" cy="489715"/>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6" name="正方形/長方形 5"/>
          <p:cNvSpPr/>
          <p:nvPr/>
        </p:nvSpPr>
        <p:spPr>
          <a:xfrm>
            <a:off x="395536" y="1049445"/>
            <a:ext cx="1823678" cy="21168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4" name="正方形/長方形 23"/>
          <p:cNvSpPr/>
          <p:nvPr/>
        </p:nvSpPr>
        <p:spPr>
          <a:xfrm>
            <a:off x="4340135" y="1015366"/>
            <a:ext cx="1840189" cy="21168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6908276" y="1049444"/>
            <a:ext cx="1840189" cy="21168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908276" y="4132387"/>
            <a:ext cx="1840189" cy="21168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627636" y="4132387"/>
            <a:ext cx="1840189" cy="21168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93532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1483</TotalTime>
  <Words>264</Words>
  <Application>Microsoft Office PowerPoint</Application>
  <PresentationFormat>画面に合わせる (4:3)</PresentationFormat>
  <Paragraphs>67</Paragraphs>
  <Slides>8</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ＤＨＰ特太ゴシック体</vt:lpstr>
      <vt:lpstr>ＭＳ Ｐゴシック</vt:lpstr>
      <vt:lpstr>游ゴシック</vt:lpstr>
      <vt:lpstr>Arial</vt:lpstr>
      <vt:lpstr>Calibri</vt:lpstr>
      <vt:lpstr>Office ​​テーマ</vt:lpstr>
      <vt:lpstr>電気エネルギー</vt:lpstr>
      <vt:lpstr>電気がコンセントに届くまで</vt:lpstr>
      <vt:lpstr>交流電源（ＡＣ）の特徴</vt:lpstr>
      <vt:lpstr>日本の周波数の分布</vt:lpstr>
      <vt:lpstr>周波数の違いで生じる不具合</vt:lpstr>
      <vt:lpstr>直流電源（ＤＣ）の特徴</vt:lpstr>
      <vt:lpstr>次の電池はどのような製品に使われているでしょうか</vt:lpstr>
      <vt:lpstr>電気がコンセントに届くまで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材料と環境とのかかわり</dc:title>
  <dc:creator>iwachu-20</dc:creator>
  <cp:lastModifiedBy>teacher</cp:lastModifiedBy>
  <cp:revision>80</cp:revision>
  <cp:lastPrinted>2017-10-11T06:08:11Z</cp:lastPrinted>
  <dcterms:created xsi:type="dcterms:W3CDTF">2013-06-18T23:37:34Z</dcterms:created>
  <dcterms:modified xsi:type="dcterms:W3CDTF">2017-10-17T02:33:40Z</dcterms:modified>
</cp:coreProperties>
</file>