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B76BC-0ED4-49F5-82EF-202D5CFA22D7}" type="doc">
      <dgm:prSet loTypeId="urn:microsoft.com/office/officeart/2005/8/layout/cycle6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435F88F3-AA2A-447F-BBEE-CB418CE1259C}">
      <dgm:prSet phldrT="[テキスト]"/>
      <dgm:spPr/>
      <dgm:t>
        <a:bodyPr/>
        <a:lstStyle/>
        <a:p>
          <a:r>
            <a:rPr kumimoji="1" lang="ja-JP" altLang="en-US" dirty="0" smtClean="0"/>
            <a:t>スイッチ</a:t>
          </a:r>
          <a:endParaRPr kumimoji="1" lang="ja-JP" altLang="en-US" dirty="0"/>
        </a:p>
      </dgm:t>
    </dgm:pt>
    <dgm:pt modelId="{4B359290-F2DF-4EE2-875B-28D6DD91DEE0}" type="parTrans" cxnId="{F262FBEB-614F-4B90-A035-9D2FF290005D}">
      <dgm:prSet/>
      <dgm:spPr/>
      <dgm:t>
        <a:bodyPr/>
        <a:lstStyle/>
        <a:p>
          <a:endParaRPr kumimoji="1" lang="ja-JP" altLang="en-US"/>
        </a:p>
      </dgm:t>
    </dgm:pt>
    <dgm:pt modelId="{C7D2A47D-7BA6-4CBD-ACDF-6D30EAD45105}" type="sibTrans" cxnId="{F262FBEB-614F-4B90-A035-9D2FF290005D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kumimoji="1" lang="ja-JP" altLang="en-US"/>
        </a:p>
      </dgm:t>
    </dgm:pt>
    <dgm:pt modelId="{8D4F0216-197A-4471-956D-BA66A1BB1E08}">
      <dgm:prSet phldrT="[テキスト]"/>
      <dgm:spPr/>
      <dgm:t>
        <a:bodyPr/>
        <a:lstStyle/>
        <a:p>
          <a:r>
            <a:rPr kumimoji="1" lang="ja-JP" altLang="en-US" dirty="0" smtClean="0"/>
            <a:t>負　荷</a:t>
          </a:r>
          <a:endParaRPr kumimoji="1" lang="ja-JP" altLang="en-US" dirty="0"/>
        </a:p>
      </dgm:t>
    </dgm:pt>
    <dgm:pt modelId="{14067577-B9B4-4727-A782-CCBB77349CEA}" type="parTrans" cxnId="{2ED0FEC3-8097-4926-A391-FDE8F4B349D2}">
      <dgm:prSet/>
      <dgm:spPr/>
      <dgm:t>
        <a:bodyPr/>
        <a:lstStyle/>
        <a:p>
          <a:endParaRPr kumimoji="1" lang="ja-JP" altLang="en-US"/>
        </a:p>
      </dgm:t>
    </dgm:pt>
    <dgm:pt modelId="{4C5BEA43-CC78-46D6-BBAF-5EBA188269E7}" type="sibTrans" cxnId="{2ED0FEC3-8097-4926-A391-FDE8F4B349D2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kumimoji="1" lang="ja-JP" altLang="en-US"/>
        </a:p>
      </dgm:t>
    </dgm:pt>
    <dgm:pt modelId="{AAC54B60-CBC4-4558-9C0A-B3DE6D98E319}">
      <dgm:prSet phldrT="[テキスト]"/>
      <dgm:spPr/>
      <dgm:t>
        <a:bodyPr/>
        <a:lstStyle/>
        <a:p>
          <a:r>
            <a:rPr kumimoji="1" lang="ja-JP" altLang="en-US" dirty="0" smtClean="0"/>
            <a:t>電　源</a:t>
          </a:r>
          <a:endParaRPr kumimoji="1" lang="ja-JP" altLang="en-US" dirty="0"/>
        </a:p>
      </dgm:t>
    </dgm:pt>
    <dgm:pt modelId="{AD9805F2-C7DA-43FD-AC0E-4F026C6C1178}" type="parTrans" cxnId="{967D3EF0-8A3E-4B0D-936A-C83EB51FE9F7}">
      <dgm:prSet/>
      <dgm:spPr/>
      <dgm:t>
        <a:bodyPr/>
        <a:lstStyle/>
        <a:p>
          <a:endParaRPr kumimoji="1" lang="ja-JP" altLang="en-US"/>
        </a:p>
      </dgm:t>
    </dgm:pt>
    <dgm:pt modelId="{B138FDE7-A934-48D1-A1EA-8872B9ED8DBB}" type="sibTrans" cxnId="{967D3EF0-8A3E-4B0D-936A-C83EB51FE9F7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kumimoji="1" lang="ja-JP" altLang="en-US"/>
        </a:p>
      </dgm:t>
    </dgm:pt>
    <dgm:pt modelId="{73567E88-1982-4286-8090-BDADD319FB2C}" type="pres">
      <dgm:prSet presAssocID="{DD5B76BC-0ED4-49F5-82EF-202D5CFA22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A8B569E-7D78-41D5-AD22-111308D0136B}" type="pres">
      <dgm:prSet presAssocID="{435F88F3-AA2A-447F-BBEE-CB418CE1259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958577-ABCE-4439-8C57-9AFD8EEEC673}" type="pres">
      <dgm:prSet presAssocID="{435F88F3-AA2A-447F-BBEE-CB418CE1259C}" presName="spNode" presStyleCnt="0"/>
      <dgm:spPr/>
    </dgm:pt>
    <dgm:pt modelId="{2FB48C82-1ACC-4AD7-ACDF-AB04BDA20032}" type="pres">
      <dgm:prSet presAssocID="{C7D2A47D-7BA6-4CBD-ACDF-6D30EAD45105}" presName="sibTrans" presStyleLbl="sibTrans1D1" presStyleIdx="0" presStyleCnt="3"/>
      <dgm:spPr/>
      <dgm:t>
        <a:bodyPr/>
        <a:lstStyle/>
        <a:p>
          <a:endParaRPr kumimoji="1" lang="ja-JP" altLang="en-US"/>
        </a:p>
      </dgm:t>
    </dgm:pt>
    <dgm:pt modelId="{A04F86EE-2D19-4EBA-9E79-DF0955744717}" type="pres">
      <dgm:prSet presAssocID="{8D4F0216-197A-4471-956D-BA66A1BB1E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F2B682-341C-4FF3-A0F6-A674A251ED11}" type="pres">
      <dgm:prSet presAssocID="{8D4F0216-197A-4471-956D-BA66A1BB1E08}" presName="spNode" presStyleCnt="0"/>
      <dgm:spPr/>
    </dgm:pt>
    <dgm:pt modelId="{50235E21-D64C-469C-9641-DCB42FD9BBD9}" type="pres">
      <dgm:prSet presAssocID="{4C5BEA43-CC78-46D6-BBAF-5EBA188269E7}" presName="sibTrans" presStyleLbl="sibTrans1D1" presStyleIdx="1" presStyleCnt="3"/>
      <dgm:spPr/>
      <dgm:t>
        <a:bodyPr/>
        <a:lstStyle/>
        <a:p>
          <a:endParaRPr kumimoji="1" lang="ja-JP" altLang="en-US"/>
        </a:p>
      </dgm:t>
    </dgm:pt>
    <dgm:pt modelId="{605BF68C-158D-498A-A7BF-809FCDED4A94}" type="pres">
      <dgm:prSet presAssocID="{AAC54B60-CBC4-4558-9C0A-B3DE6D98E31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23A1015-BECA-4937-AD9F-36528C3ECB45}" type="pres">
      <dgm:prSet presAssocID="{AAC54B60-CBC4-4558-9C0A-B3DE6D98E319}" presName="spNode" presStyleCnt="0"/>
      <dgm:spPr/>
    </dgm:pt>
    <dgm:pt modelId="{A16EDA19-4F16-4B73-9E2B-DDAE06B7E5AB}" type="pres">
      <dgm:prSet presAssocID="{B138FDE7-A934-48D1-A1EA-8872B9ED8DBB}" presName="sibTrans" presStyleLbl="sibTrans1D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56D00254-ACAD-46EE-85BB-D953C030D515}" type="presOf" srcId="{8D4F0216-197A-4471-956D-BA66A1BB1E08}" destId="{A04F86EE-2D19-4EBA-9E79-DF0955744717}" srcOrd="0" destOrd="0" presId="urn:microsoft.com/office/officeart/2005/8/layout/cycle6"/>
    <dgm:cxn modelId="{4B739ACF-7BF7-457E-9C6B-4EE2CD226531}" type="presOf" srcId="{AAC54B60-CBC4-4558-9C0A-B3DE6D98E319}" destId="{605BF68C-158D-498A-A7BF-809FCDED4A94}" srcOrd="0" destOrd="0" presId="urn:microsoft.com/office/officeart/2005/8/layout/cycle6"/>
    <dgm:cxn modelId="{58E27839-19A5-4711-B305-D9B22962AEE5}" type="presOf" srcId="{DD5B76BC-0ED4-49F5-82EF-202D5CFA22D7}" destId="{73567E88-1982-4286-8090-BDADD319FB2C}" srcOrd="0" destOrd="0" presId="urn:microsoft.com/office/officeart/2005/8/layout/cycle6"/>
    <dgm:cxn modelId="{967D3EF0-8A3E-4B0D-936A-C83EB51FE9F7}" srcId="{DD5B76BC-0ED4-49F5-82EF-202D5CFA22D7}" destId="{AAC54B60-CBC4-4558-9C0A-B3DE6D98E319}" srcOrd="2" destOrd="0" parTransId="{AD9805F2-C7DA-43FD-AC0E-4F026C6C1178}" sibTransId="{B138FDE7-A934-48D1-A1EA-8872B9ED8DBB}"/>
    <dgm:cxn modelId="{2ED0FEC3-8097-4926-A391-FDE8F4B349D2}" srcId="{DD5B76BC-0ED4-49F5-82EF-202D5CFA22D7}" destId="{8D4F0216-197A-4471-956D-BA66A1BB1E08}" srcOrd="1" destOrd="0" parTransId="{14067577-B9B4-4727-A782-CCBB77349CEA}" sibTransId="{4C5BEA43-CC78-46D6-BBAF-5EBA188269E7}"/>
    <dgm:cxn modelId="{3FBC2FD7-DBE9-40BA-890F-6BBF0DA50C4A}" type="presOf" srcId="{435F88F3-AA2A-447F-BBEE-CB418CE1259C}" destId="{FA8B569E-7D78-41D5-AD22-111308D0136B}" srcOrd="0" destOrd="0" presId="urn:microsoft.com/office/officeart/2005/8/layout/cycle6"/>
    <dgm:cxn modelId="{279E978B-E610-47D1-A4D5-FC965493E74A}" type="presOf" srcId="{C7D2A47D-7BA6-4CBD-ACDF-6D30EAD45105}" destId="{2FB48C82-1ACC-4AD7-ACDF-AB04BDA20032}" srcOrd="0" destOrd="0" presId="urn:microsoft.com/office/officeart/2005/8/layout/cycle6"/>
    <dgm:cxn modelId="{3BD7B93A-59A0-483A-B869-1F6D543758EC}" type="presOf" srcId="{4C5BEA43-CC78-46D6-BBAF-5EBA188269E7}" destId="{50235E21-D64C-469C-9641-DCB42FD9BBD9}" srcOrd="0" destOrd="0" presId="urn:microsoft.com/office/officeart/2005/8/layout/cycle6"/>
    <dgm:cxn modelId="{83415F6D-530E-48C6-8090-EB2D6F39DD69}" type="presOf" srcId="{B138FDE7-A934-48D1-A1EA-8872B9ED8DBB}" destId="{A16EDA19-4F16-4B73-9E2B-DDAE06B7E5AB}" srcOrd="0" destOrd="0" presId="urn:microsoft.com/office/officeart/2005/8/layout/cycle6"/>
    <dgm:cxn modelId="{F262FBEB-614F-4B90-A035-9D2FF290005D}" srcId="{DD5B76BC-0ED4-49F5-82EF-202D5CFA22D7}" destId="{435F88F3-AA2A-447F-BBEE-CB418CE1259C}" srcOrd="0" destOrd="0" parTransId="{4B359290-F2DF-4EE2-875B-28D6DD91DEE0}" sibTransId="{C7D2A47D-7BA6-4CBD-ACDF-6D30EAD45105}"/>
    <dgm:cxn modelId="{3E322D7E-2F78-4E9B-8554-C3F94FEB4D87}" type="presParOf" srcId="{73567E88-1982-4286-8090-BDADD319FB2C}" destId="{FA8B569E-7D78-41D5-AD22-111308D0136B}" srcOrd="0" destOrd="0" presId="urn:microsoft.com/office/officeart/2005/8/layout/cycle6"/>
    <dgm:cxn modelId="{0D078D3A-A967-4FFE-97D2-620229C9C2AA}" type="presParOf" srcId="{73567E88-1982-4286-8090-BDADD319FB2C}" destId="{1A958577-ABCE-4439-8C57-9AFD8EEEC673}" srcOrd="1" destOrd="0" presId="urn:microsoft.com/office/officeart/2005/8/layout/cycle6"/>
    <dgm:cxn modelId="{E2423BB9-BE1C-4D2E-BA8F-A924F58732BA}" type="presParOf" srcId="{73567E88-1982-4286-8090-BDADD319FB2C}" destId="{2FB48C82-1ACC-4AD7-ACDF-AB04BDA20032}" srcOrd="2" destOrd="0" presId="urn:microsoft.com/office/officeart/2005/8/layout/cycle6"/>
    <dgm:cxn modelId="{93204545-D99E-4F5D-9094-19A3608E554B}" type="presParOf" srcId="{73567E88-1982-4286-8090-BDADD319FB2C}" destId="{A04F86EE-2D19-4EBA-9E79-DF0955744717}" srcOrd="3" destOrd="0" presId="urn:microsoft.com/office/officeart/2005/8/layout/cycle6"/>
    <dgm:cxn modelId="{C3FECEBB-30AE-40B7-A2FE-CF8E1C888A21}" type="presParOf" srcId="{73567E88-1982-4286-8090-BDADD319FB2C}" destId="{77F2B682-341C-4FF3-A0F6-A674A251ED11}" srcOrd="4" destOrd="0" presId="urn:microsoft.com/office/officeart/2005/8/layout/cycle6"/>
    <dgm:cxn modelId="{622581C5-5097-45C2-A5A2-9CEF0A6EB9F4}" type="presParOf" srcId="{73567E88-1982-4286-8090-BDADD319FB2C}" destId="{50235E21-D64C-469C-9641-DCB42FD9BBD9}" srcOrd="5" destOrd="0" presId="urn:microsoft.com/office/officeart/2005/8/layout/cycle6"/>
    <dgm:cxn modelId="{43DE32D0-2C79-4079-B2EC-3C9941A7115A}" type="presParOf" srcId="{73567E88-1982-4286-8090-BDADD319FB2C}" destId="{605BF68C-158D-498A-A7BF-809FCDED4A94}" srcOrd="6" destOrd="0" presId="urn:microsoft.com/office/officeart/2005/8/layout/cycle6"/>
    <dgm:cxn modelId="{0F4891E9-985A-40EB-8B67-3DE5BFAB08FE}" type="presParOf" srcId="{73567E88-1982-4286-8090-BDADD319FB2C}" destId="{B23A1015-BECA-4937-AD9F-36528C3ECB45}" srcOrd="7" destOrd="0" presId="urn:microsoft.com/office/officeart/2005/8/layout/cycle6"/>
    <dgm:cxn modelId="{945DFC81-3E44-4180-9F6F-876C1B3B9343}" type="presParOf" srcId="{73567E88-1982-4286-8090-BDADD319FB2C}" destId="{A16EDA19-4F16-4B73-9E2B-DDAE06B7E5A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B569E-7D78-41D5-AD22-111308D0136B}">
      <dsp:nvSpPr>
        <dsp:cNvPr id="0" name=""/>
        <dsp:cNvSpPr/>
      </dsp:nvSpPr>
      <dsp:spPr>
        <a:xfrm>
          <a:off x="3408017" y="1046"/>
          <a:ext cx="2295739" cy="14922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200" kern="1200" dirty="0" smtClean="0"/>
            <a:t>スイッチ</a:t>
          </a:r>
          <a:endParaRPr kumimoji="1" lang="ja-JP" altLang="en-US" sz="4200" kern="1200" dirty="0"/>
        </a:p>
      </dsp:txBody>
      <dsp:txXfrm>
        <a:off x="3480862" y="73891"/>
        <a:ext cx="2150049" cy="1346540"/>
      </dsp:txXfrm>
    </dsp:sp>
    <dsp:sp modelId="{2FB48C82-1ACC-4AD7-ACDF-AB04BDA20032}">
      <dsp:nvSpPr>
        <dsp:cNvPr id="0" name=""/>
        <dsp:cNvSpPr/>
      </dsp:nvSpPr>
      <dsp:spPr>
        <a:xfrm>
          <a:off x="2567026" y="747162"/>
          <a:ext cx="3977721" cy="3977721"/>
        </a:xfrm>
        <a:custGeom>
          <a:avLst/>
          <a:gdLst/>
          <a:ahLst/>
          <a:cxnLst/>
          <a:rect l="0" t="0" r="0" b="0"/>
          <a:pathLst>
            <a:path>
              <a:moveTo>
                <a:pt x="3153381" y="376576"/>
              </a:moveTo>
              <a:arcTo wR="1988860" hR="1988860" stAng="18350389" swAng="3644575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F86EE-2D19-4EBA-9E79-DF0955744717}">
      <dsp:nvSpPr>
        <dsp:cNvPr id="0" name=""/>
        <dsp:cNvSpPr/>
      </dsp:nvSpPr>
      <dsp:spPr>
        <a:xfrm>
          <a:off x="5130420" y="2984337"/>
          <a:ext cx="2295739" cy="149223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200" kern="1200" dirty="0" smtClean="0"/>
            <a:t>負　荷</a:t>
          </a:r>
          <a:endParaRPr kumimoji="1" lang="ja-JP" altLang="en-US" sz="4200" kern="1200" dirty="0"/>
        </a:p>
      </dsp:txBody>
      <dsp:txXfrm>
        <a:off x="5203265" y="3057182"/>
        <a:ext cx="2150049" cy="1346540"/>
      </dsp:txXfrm>
    </dsp:sp>
    <dsp:sp modelId="{50235E21-D64C-469C-9641-DCB42FD9BBD9}">
      <dsp:nvSpPr>
        <dsp:cNvPr id="0" name=""/>
        <dsp:cNvSpPr/>
      </dsp:nvSpPr>
      <dsp:spPr>
        <a:xfrm>
          <a:off x="2567026" y="747162"/>
          <a:ext cx="3977721" cy="3977721"/>
        </a:xfrm>
        <a:custGeom>
          <a:avLst/>
          <a:gdLst/>
          <a:ahLst/>
          <a:cxnLst/>
          <a:rect l="0" t="0" r="0" b="0"/>
          <a:pathLst>
            <a:path>
              <a:moveTo>
                <a:pt x="2934296" y="3738637"/>
              </a:moveTo>
              <a:arcTo wR="1988860" hR="1988860" stAng="3697011" swAng="3405977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BF68C-158D-498A-A7BF-809FCDED4A94}">
      <dsp:nvSpPr>
        <dsp:cNvPr id="0" name=""/>
        <dsp:cNvSpPr/>
      </dsp:nvSpPr>
      <dsp:spPr>
        <a:xfrm>
          <a:off x="1685613" y="2984337"/>
          <a:ext cx="2295739" cy="149223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200" kern="1200" dirty="0" smtClean="0"/>
            <a:t>電　源</a:t>
          </a:r>
          <a:endParaRPr kumimoji="1" lang="ja-JP" altLang="en-US" sz="4200" kern="1200" dirty="0"/>
        </a:p>
      </dsp:txBody>
      <dsp:txXfrm>
        <a:off x="1758458" y="3057182"/>
        <a:ext cx="2150049" cy="1346540"/>
      </dsp:txXfrm>
    </dsp:sp>
    <dsp:sp modelId="{A16EDA19-4F16-4B73-9E2B-DDAE06B7E5AB}">
      <dsp:nvSpPr>
        <dsp:cNvPr id="0" name=""/>
        <dsp:cNvSpPr/>
      </dsp:nvSpPr>
      <dsp:spPr>
        <a:xfrm>
          <a:off x="2567026" y="747162"/>
          <a:ext cx="3977721" cy="3977721"/>
        </a:xfrm>
        <a:custGeom>
          <a:avLst/>
          <a:gdLst/>
          <a:ahLst/>
          <a:cxnLst/>
          <a:rect l="0" t="0" r="0" b="0"/>
          <a:pathLst>
            <a:path>
              <a:moveTo>
                <a:pt x="13111" y="2216859"/>
              </a:moveTo>
              <a:arcTo wR="1988860" hR="1988860" stAng="10405036" swAng="3644575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6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5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1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23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2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02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34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99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74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97E64-7A67-4F6F-A359-BDC3C5B447A6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2480B-AA5F-40A5-A167-A891E8CC5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8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jp/url?sa=i&amp;rct=j&amp;q=&amp;esrc=s&amp;source=images&amp;cd=&amp;cad=rja&amp;uact=8&amp;ved=0ahUKEwj3r8LP0LDQAhVOObwKHXC5AVgQjRwIBw&amp;url=http://www.zea.jp/audio/dayt/dayt_02.htm&amp;psig=AFQjCNH9WC1rfAPTRHqOrikecgUs80eFOg&amp;ust=147950071067721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.jp/url?sa=i&amp;rct=j&amp;q=&amp;esrc=s&amp;source=images&amp;cd=&amp;cad=rja&amp;uact=8&amp;ved=0ahUKEwjEkuvm0LDQAhUBVrwKHZW4BOYQjRwIBw&amp;url=http://www.marutsu.co.jp/GoodsListNavi.jsp?path%3D%E9%9B%BB%E6%B0%97%E9%83%A8%E5%93%81%E3%83%BB%E3%82%B3%E3%83%8D%E3%82%AF%E3%82%BF%3A%E3%83%92%E3%83%A5%E3%83%BC%E3%82%BA%E3%83%BB%E5%9B%9E%E8%B7%AF%E4%BF%9D%E8%AD%B7%3A%E6%B8%A9%E5%BA%A6%E3%83%92%E3%83%A5%E3%83%BC%E3%82%BA&amp;bvm=bv.139250283,d.dGc&amp;psig=AFQjCNGwHQo8J7_REbfmE_36MZx2i9Ys_A&amp;ust=14795009761712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1470025"/>
          </a:xfrm>
        </p:spPr>
        <p:txBody>
          <a:bodyPr>
            <a:noAutofit/>
          </a:bodyPr>
          <a:lstStyle/>
          <a:p>
            <a:r>
              <a:rPr kumimoji="1" lang="ja-JP" altLang="en-US" sz="6000" dirty="0" smtClean="0"/>
              <a:t>電気機器の構造</a:t>
            </a:r>
            <a:r>
              <a:rPr kumimoji="1" lang="en-US" altLang="ja-JP" sz="6000" dirty="0" smtClean="0"/>
              <a:t/>
            </a:r>
            <a:br>
              <a:rPr kumimoji="1" lang="en-US" altLang="ja-JP" sz="6000" dirty="0" smtClean="0"/>
            </a:br>
            <a:r>
              <a:rPr lang="ja-JP" altLang="en-US" sz="6000" dirty="0" smtClean="0"/>
              <a:t>電気</a:t>
            </a:r>
            <a:r>
              <a:rPr lang="ja-JP" altLang="en-US" sz="6000" dirty="0"/>
              <a:t>機器</a:t>
            </a:r>
            <a:r>
              <a:rPr lang="ja-JP" altLang="en-US" sz="6000" dirty="0" smtClean="0"/>
              <a:t>の</a:t>
            </a:r>
            <a:r>
              <a:rPr lang="ja-JP" altLang="en-US" sz="6000" dirty="0"/>
              <a:t>安全</a:t>
            </a:r>
            <a:r>
              <a:rPr lang="ja-JP" altLang="en-US" sz="6000" dirty="0" smtClean="0"/>
              <a:t>な</a:t>
            </a:r>
            <a:r>
              <a:rPr lang="ja-JP" altLang="en-US" sz="6000" dirty="0"/>
              <a:t>利用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6864" cy="25202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電気機器の構造と回路図を用いた表し方を理解する。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3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79987"/>
            <a:ext cx="822960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こんなことがあると事故のもとです。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35232" y="1380151"/>
            <a:ext cx="41328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トラッキング現象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r>
              <a:rPr lang="ja-JP" altLang="en-US" sz="3600" dirty="0"/>
              <a:t>に</a:t>
            </a:r>
            <a:r>
              <a:rPr lang="ja-JP" altLang="en-US" sz="3600" dirty="0" smtClean="0"/>
              <a:t>より火災の可能性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380151"/>
            <a:ext cx="4536504" cy="46411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コンセントにホコリがたまったっている。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 smtClean="0"/>
              <a:t>機器や家具の下にコードをしいている。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 smtClean="0"/>
              <a:t>コードをほどかずに機器を使用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86055" y="3068960"/>
            <a:ext cx="4050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ショートし、発火することがある。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1399" y="4797152"/>
            <a:ext cx="4050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過熱し、発火することがある。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5949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電気機器の構造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56020"/>
              </p:ext>
            </p:extLst>
          </p:nvPr>
        </p:nvGraphicFramePr>
        <p:xfrm>
          <a:off x="0" y="1124744"/>
          <a:ext cx="9111774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792759" y="1412776"/>
            <a:ext cx="3198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電気を制御する。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5350" y="5709340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電気エネルギーを光や熱、動力に変える。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5649109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電気エネルギーを発生、供給する。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55190" y="331843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回　路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44208" y="328269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導線</a:t>
            </a:r>
            <a:endParaRPr kumimoji="1" lang="ja-JP" altLang="en-US" sz="28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3039609" y="2592264"/>
            <a:ext cx="2964450" cy="190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356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懐中電灯の構造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94982" y="1619510"/>
            <a:ext cx="2178896" cy="2448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/>
              <a:t>電源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スイッチ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電球</a:t>
            </a:r>
            <a:endParaRPr kumimoji="1" lang="ja-JP" altLang="en-US" sz="4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79512" y="1196752"/>
            <a:ext cx="3744416" cy="233366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0" t="18883" r="7144" b="47207"/>
          <a:stretch/>
        </p:blipFill>
        <p:spPr>
          <a:xfrm>
            <a:off x="5970240" y="1386347"/>
            <a:ext cx="3108176" cy="2753403"/>
          </a:xfrm>
          <a:prstGeom prst="rect">
            <a:avLst/>
          </a:prstGeom>
        </p:spPr>
      </p:pic>
      <p:sp>
        <p:nvSpPr>
          <p:cNvPr id="8" name="フリーフォーム 7"/>
          <p:cNvSpPr/>
          <p:nvPr/>
        </p:nvSpPr>
        <p:spPr>
          <a:xfrm>
            <a:off x="805168" y="4557331"/>
            <a:ext cx="2189018" cy="817418"/>
          </a:xfrm>
          <a:custGeom>
            <a:avLst/>
            <a:gdLst>
              <a:gd name="connsiteX0" fmla="*/ 0 w 2216728"/>
              <a:gd name="connsiteY0" fmla="*/ 789709 h 789709"/>
              <a:gd name="connsiteX1" fmla="*/ 13855 w 2216728"/>
              <a:gd name="connsiteY1" fmla="*/ 0 h 789709"/>
              <a:gd name="connsiteX2" fmla="*/ 2216728 w 2216728"/>
              <a:gd name="connsiteY2" fmla="*/ 0 h 789709"/>
              <a:gd name="connsiteX3" fmla="*/ 2216728 w 2216728"/>
              <a:gd name="connsiteY3" fmla="*/ 0 h 789709"/>
              <a:gd name="connsiteX4" fmla="*/ 2216728 w 2216728"/>
              <a:gd name="connsiteY4" fmla="*/ 0 h 78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8" h="789709">
                <a:moveTo>
                  <a:pt x="0" y="789709"/>
                </a:moveTo>
                <a:lnTo>
                  <a:pt x="13855" y="0"/>
                </a:lnTo>
                <a:lnTo>
                  <a:pt x="2216728" y="0"/>
                </a:lnTo>
                <a:lnTo>
                  <a:pt x="2216728" y="0"/>
                </a:lnTo>
                <a:lnTo>
                  <a:pt x="221672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9531" y="5374749"/>
            <a:ext cx="734291" cy="13854"/>
          </a:xfrm>
          <a:custGeom>
            <a:avLst/>
            <a:gdLst>
              <a:gd name="connsiteX0" fmla="*/ 0 w 734291"/>
              <a:gd name="connsiteY0" fmla="*/ 13854 h 13854"/>
              <a:gd name="connsiteX1" fmla="*/ 734291 w 734291"/>
              <a:gd name="connsiteY1" fmla="*/ 0 h 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4291" h="13854">
                <a:moveTo>
                  <a:pt x="0" y="13854"/>
                </a:moveTo>
                <a:lnTo>
                  <a:pt x="734291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666622" y="5527149"/>
            <a:ext cx="249382" cy="0"/>
          </a:xfrm>
          <a:custGeom>
            <a:avLst/>
            <a:gdLst>
              <a:gd name="connsiteX0" fmla="*/ 0 w 249382"/>
              <a:gd name="connsiteY0" fmla="*/ 0 h 0"/>
              <a:gd name="connsiteX1" fmla="*/ 249382 w 24938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9382">
                <a:moveTo>
                  <a:pt x="0" y="0"/>
                </a:moveTo>
                <a:lnTo>
                  <a:pt x="249382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118877" y="4294094"/>
            <a:ext cx="1925781" cy="886691"/>
          </a:xfrm>
          <a:custGeom>
            <a:avLst/>
            <a:gdLst>
              <a:gd name="connsiteX0" fmla="*/ 0 w 1925781"/>
              <a:gd name="connsiteY0" fmla="*/ 0 h 886691"/>
              <a:gd name="connsiteX1" fmla="*/ 429491 w 1925781"/>
              <a:gd name="connsiteY1" fmla="*/ 277091 h 886691"/>
              <a:gd name="connsiteX2" fmla="*/ 1925781 w 1925781"/>
              <a:gd name="connsiteY2" fmla="*/ 263237 h 886691"/>
              <a:gd name="connsiteX3" fmla="*/ 1925781 w 1925781"/>
              <a:gd name="connsiteY3" fmla="*/ 886691 h 886691"/>
              <a:gd name="connsiteX4" fmla="*/ 1925781 w 1925781"/>
              <a:gd name="connsiteY4" fmla="*/ 886691 h 886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781" h="886691">
                <a:moveTo>
                  <a:pt x="0" y="0"/>
                </a:moveTo>
                <a:lnTo>
                  <a:pt x="429491" y="277091"/>
                </a:lnTo>
                <a:lnTo>
                  <a:pt x="1925781" y="263237"/>
                </a:lnTo>
                <a:lnTo>
                  <a:pt x="1925781" y="886691"/>
                </a:lnTo>
                <a:lnTo>
                  <a:pt x="1925781" y="88669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805168" y="5513294"/>
            <a:ext cx="4225636" cy="1011382"/>
          </a:xfrm>
          <a:custGeom>
            <a:avLst/>
            <a:gdLst>
              <a:gd name="connsiteX0" fmla="*/ 4225636 w 4225636"/>
              <a:gd name="connsiteY0" fmla="*/ 304800 h 1011382"/>
              <a:gd name="connsiteX1" fmla="*/ 4211781 w 4225636"/>
              <a:gd name="connsiteY1" fmla="*/ 1011382 h 1011382"/>
              <a:gd name="connsiteX2" fmla="*/ 0 w 4225636"/>
              <a:gd name="connsiteY2" fmla="*/ 1011382 h 1011382"/>
              <a:gd name="connsiteX3" fmla="*/ 0 w 4225636"/>
              <a:gd name="connsiteY3" fmla="*/ 0 h 1011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5636" h="1011382">
                <a:moveTo>
                  <a:pt x="4225636" y="304800"/>
                </a:moveTo>
                <a:lnTo>
                  <a:pt x="4211781" y="1011382"/>
                </a:lnTo>
                <a:lnTo>
                  <a:pt x="0" y="1011382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4684618" y="5180785"/>
            <a:ext cx="720080" cy="6502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7"/>
            <a:endCxn id="13" idx="3"/>
          </p:cNvCxnSpPr>
          <p:nvPr/>
        </p:nvCxnSpPr>
        <p:spPr>
          <a:xfrm flipH="1">
            <a:off x="4790071" y="5276006"/>
            <a:ext cx="509174" cy="4597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3" idx="1"/>
            <a:endCxn id="13" idx="5"/>
          </p:cNvCxnSpPr>
          <p:nvPr/>
        </p:nvCxnSpPr>
        <p:spPr>
          <a:xfrm>
            <a:off x="4790071" y="5276006"/>
            <a:ext cx="509174" cy="4597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535545" y="5603269"/>
            <a:ext cx="2031325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回路図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51207" y="4135043"/>
            <a:ext cx="2031325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図記号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8484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電池式扇風機の回路図をかこう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3" t="5815" r="33168"/>
          <a:stretch/>
        </p:blipFill>
        <p:spPr bwMode="auto">
          <a:xfrm>
            <a:off x="559759" y="1509462"/>
            <a:ext cx="259810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グループ化 13"/>
          <p:cNvGrpSpPr/>
          <p:nvPr/>
        </p:nvGrpSpPr>
        <p:grpSpPr>
          <a:xfrm>
            <a:off x="4429418" y="1547222"/>
            <a:ext cx="2230582" cy="5015167"/>
            <a:chOff x="4429418" y="1547222"/>
            <a:chExt cx="2230582" cy="5015167"/>
          </a:xfrm>
        </p:grpSpPr>
        <p:grpSp>
          <p:nvGrpSpPr>
            <p:cNvPr id="4" name="グループ化 3"/>
            <p:cNvGrpSpPr/>
            <p:nvPr/>
          </p:nvGrpSpPr>
          <p:grpSpPr>
            <a:xfrm rot="16200000">
              <a:off x="3037125" y="2939515"/>
              <a:ext cx="5015167" cy="2230582"/>
              <a:chOff x="389531" y="4294094"/>
              <a:chExt cx="5015167" cy="2230582"/>
            </a:xfrm>
          </p:grpSpPr>
          <p:sp>
            <p:nvSpPr>
              <p:cNvPr id="5" name="フリーフォーム 4"/>
              <p:cNvSpPr/>
              <p:nvPr/>
            </p:nvSpPr>
            <p:spPr>
              <a:xfrm>
                <a:off x="805168" y="4557331"/>
                <a:ext cx="2189018" cy="817418"/>
              </a:xfrm>
              <a:custGeom>
                <a:avLst/>
                <a:gdLst>
                  <a:gd name="connsiteX0" fmla="*/ 0 w 2216728"/>
                  <a:gd name="connsiteY0" fmla="*/ 789709 h 789709"/>
                  <a:gd name="connsiteX1" fmla="*/ 13855 w 2216728"/>
                  <a:gd name="connsiteY1" fmla="*/ 0 h 789709"/>
                  <a:gd name="connsiteX2" fmla="*/ 2216728 w 2216728"/>
                  <a:gd name="connsiteY2" fmla="*/ 0 h 789709"/>
                  <a:gd name="connsiteX3" fmla="*/ 2216728 w 2216728"/>
                  <a:gd name="connsiteY3" fmla="*/ 0 h 789709"/>
                  <a:gd name="connsiteX4" fmla="*/ 2216728 w 2216728"/>
                  <a:gd name="connsiteY4" fmla="*/ 0 h 789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16728" h="789709">
                    <a:moveTo>
                      <a:pt x="0" y="789709"/>
                    </a:moveTo>
                    <a:lnTo>
                      <a:pt x="13855" y="0"/>
                    </a:lnTo>
                    <a:lnTo>
                      <a:pt x="2216728" y="0"/>
                    </a:lnTo>
                    <a:lnTo>
                      <a:pt x="2216728" y="0"/>
                    </a:lnTo>
                    <a:lnTo>
                      <a:pt x="2216728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フリーフォーム 5"/>
              <p:cNvSpPr/>
              <p:nvPr/>
            </p:nvSpPr>
            <p:spPr>
              <a:xfrm>
                <a:off x="389531" y="5374749"/>
                <a:ext cx="734291" cy="13854"/>
              </a:xfrm>
              <a:custGeom>
                <a:avLst/>
                <a:gdLst>
                  <a:gd name="connsiteX0" fmla="*/ 0 w 734291"/>
                  <a:gd name="connsiteY0" fmla="*/ 13854 h 13854"/>
                  <a:gd name="connsiteX1" fmla="*/ 734291 w 734291"/>
                  <a:gd name="connsiteY1" fmla="*/ 0 h 13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4291" h="13854">
                    <a:moveTo>
                      <a:pt x="0" y="13854"/>
                    </a:moveTo>
                    <a:lnTo>
                      <a:pt x="734291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フリーフォーム 6"/>
              <p:cNvSpPr/>
              <p:nvPr/>
            </p:nvSpPr>
            <p:spPr>
              <a:xfrm>
                <a:off x="666622" y="5527149"/>
                <a:ext cx="249382" cy="0"/>
              </a:xfrm>
              <a:custGeom>
                <a:avLst/>
                <a:gdLst>
                  <a:gd name="connsiteX0" fmla="*/ 0 w 249382"/>
                  <a:gd name="connsiteY0" fmla="*/ 0 h 0"/>
                  <a:gd name="connsiteX1" fmla="*/ 249382 w 249382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9382">
                    <a:moveTo>
                      <a:pt x="0" y="0"/>
                    </a:moveTo>
                    <a:lnTo>
                      <a:pt x="249382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フリーフォーム 7"/>
              <p:cNvSpPr/>
              <p:nvPr/>
            </p:nvSpPr>
            <p:spPr>
              <a:xfrm>
                <a:off x="3118877" y="4294094"/>
                <a:ext cx="1925781" cy="886691"/>
              </a:xfrm>
              <a:custGeom>
                <a:avLst/>
                <a:gdLst>
                  <a:gd name="connsiteX0" fmla="*/ 0 w 1925781"/>
                  <a:gd name="connsiteY0" fmla="*/ 0 h 886691"/>
                  <a:gd name="connsiteX1" fmla="*/ 429491 w 1925781"/>
                  <a:gd name="connsiteY1" fmla="*/ 277091 h 886691"/>
                  <a:gd name="connsiteX2" fmla="*/ 1925781 w 1925781"/>
                  <a:gd name="connsiteY2" fmla="*/ 263237 h 886691"/>
                  <a:gd name="connsiteX3" fmla="*/ 1925781 w 1925781"/>
                  <a:gd name="connsiteY3" fmla="*/ 886691 h 886691"/>
                  <a:gd name="connsiteX4" fmla="*/ 1925781 w 1925781"/>
                  <a:gd name="connsiteY4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25781" h="886691">
                    <a:moveTo>
                      <a:pt x="0" y="0"/>
                    </a:moveTo>
                    <a:lnTo>
                      <a:pt x="429491" y="277091"/>
                    </a:lnTo>
                    <a:lnTo>
                      <a:pt x="1925781" y="263237"/>
                    </a:lnTo>
                    <a:lnTo>
                      <a:pt x="1925781" y="886691"/>
                    </a:lnTo>
                    <a:lnTo>
                      <a:pt x="1925781" y="886691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フリーフォーム 8"/>
              <p:cNvSpPr/>
              <p:nvPr/>
            </p:nvSpPr>
            <p:spPr>
              <a:xfrm>
                <a:off x="805168" y="5513294"/>
                <a:ext cx="4225636" cy="1011382"/>
              </a:xfrm>
              <a:custGeom>
                <a:avLst/>
                <a:gdLst>
                  <a:gd name="connsiteX0" fmla="*/ 4225636 w 4225636"/>
                  <a:gd name="connsiteY0" fmla="*/ 304800 h 1011382"/>
                  <a:gd name="connsiteX1" fmla="*/ 4211781 w 4225636"/>
                  <a:gd name="connsiteY1" fmla="*/ 1011382 h 1011382"/>
                  <a:gd name="connsiteX2" fmla="*/ 0 w 4225636"/>
                  <a:gd name="connsiteY2" fmla="*/ 1011382 h 1011382"/>
                  <a:gd name="connsiteX3" fmla="*/ 0 w 4225636"/>
                  <a:gd name="connsiteY3" fmla="*/ 0 h 1011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25636" h="1011382">
                    <a:moveTo>
                      <a:pt x="4225636" y="304800"/>
                    </a:moveTo>
                    <a:lnTo>
                      <a:pt x="4211781" y="1011382"/>
                    </a:lnTo>
                    <a:lnTo>
                      <a:pt x="0" y="101138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楕円 12"/>
              <p:cNvSpPr/>
              <p:nvPr/>
            </p:nvSpPr>
            <p:spPr>
              <a:xfrm>
                <a:off x="4684618" y="5180785"/>
                <a:ext cx="720080" cy="65021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5394611" y="1591830"/>
              <a:ext cx="5357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M</a:t>
              </a:r>
              <a:endParaRPr kumimoji="1" lang="ja-JP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154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電気機器を安全に利用するための規格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3" r="23942" b="37957"/>
          <a:stretch/>
        </p:blipFill>
        <p:spPr bwMode="auto">
          <a:xfrm>
            <a:off x="2123728" y="930582"/>
            <a:ext cx="7833708" cy="5792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6024" y="1124744"/>
            <a:ext cx="4896544" cy="504055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特定電気用品以外のマーク</a:t>
            </a:r>
            <a:endParaRPr kumimoji="1"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0" y="3475822"/>
            <a:ext cx="2664296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電圧の限界値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3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28002" y="4221088"/>
            <a:ext cx="205576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" y="14568"/>
            <a:ext cx="8663983" cy="686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6632" y="1426410"/>
            <a:ext cx="4248472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特定電気用品のマーク</a:t>
            </a:r>
            <a:endParaRPr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724128" y="2456892"/>
            <a:ext cx="3051028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認定検査機関名</a:t>
            </a:r>
            <a:endParaRPr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0" y="4617895"/>
            <a:ext cx="2808312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電流の定格値</a:t>
            </a:r>
            <a:endParaRPr lang="ja-JP" altLang="en-US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089593" y="4617894"/>
            <a:ext cx="2802887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電圧の定格値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532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867" y="116632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電気事故を防ぐ仕組み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 descr="C:\Users\kajukun\Desktop\IMG_06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34" y="801635"/>
            <a:ext cx="8275377" cy="620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55576" y="4104651"/>
            <a:ext cx="2592288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err="1"/>
              <a:t>ろう</a:t>
            </a:r>
            <a:r>
              <a:rPr lang="ja-JP" altLang="en-US" dirty="0" smtClean="0"/>
              <a:t>電遮断器</a:t>
            </a:r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339752" y="2495980"/>
            <a:ext cx="2296226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電流制限器</a:t>
            </a:r>
            <a:endParaRPr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436096" y="3284984"/>
            <a:ext cx="2736304" cy="50405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配線用遮断器</a:t>
            </a:r>
            <a:endParaRPr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92057" y="908720"/>
            <a:ext cx="194421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4400" dirty="0" smtClean="0"/>
              <a:t>分電盤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0134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0684" y="194412"/>
            <a:ext cx="5346336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接地線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9952" y="1988840"/>
            <a:ext cx="4906888" cy="177829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アース線ともいわれる。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err="1"/>
              <a:t>ろう</a:t>
            </a:r>
            <a:r>
              <a:rPr lang="ja-JP" altLang="en-US" sz="3600" dirty="0"/>
              <a:t>電した電流</a:t>
            </a:r>
            <a:r>
              <a:rPr lang="ja-JP" altLang="en-US" sz="3600" dirty="0" smtClean="0"/>
              <a:t>を地面に流し感電事故を防ぐ。</a:t>
            </a:r>
            <a:endParaRPr kumimoji="1" lang="ja-JP" altLang="en-US" sz="3600" dirty="0"/>
          </a:p>
        </p:txBody>
      </p:sp>
      <p:pic>
        <p:nvPicPr>
          <p:cNvPr id="4098" name="Picture 2" descr="C:\Users\kajukun\Desktop\IMG_065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7" t="11461" r="30075" b="19323"/>
          <a:stretch/>
        </p:blipFill>
        <p:spPr bwMode="auto">
          <a:xfrm>
            <a:off x="282492" y="1124744"/>
            <a:ext cx="3456384" cy="503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左矢印 3"/>
          <p:cNvSpPr/>
          <p:nvPr/>
        </p:nvSpPr>
        <p:spPr>
          <a:xfrm rot="20406373">
            <a:off x="2217781" y="3759005"/>
            <a:ext cx="2024612" cy="48463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AutoShape 4" descr="「電流ヒューズ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524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ヒューズ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9952" y="1312168"/>
            <a:ext cx="4546848" cy="226084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電流ヒューズ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決められた電流の大きさよりも</a:t>
            </a:r>
            <a:r>
              <a:rPr lang="ja-JP" altLang="en-US" dirty="0" smtClean="0"/>
              <a:t>大きな電流が</a:t>
            </a:r>
            <a:r>
              <a:rPr lang="ja-JP" altLang="en-US" dirty="0"/>
              <a:t>流れると</a:t>
            </a:r>
            <a:r>
              <a:rPr lang="ja-JP" altLang="en-US" dirty="0" smtClean="0"/>
              <a:t>、回路を遮断する。</a:t>
            </a:r>
            <a:endParaRPr kumimoji="1" lang="ja-JP" altLang="en-US" dirty="0"/>
          </a:p>
        </p:txBody>
      </p:sp>
      <p:sp>
        <p:nvSpPr>
          <p:cNvPr id="4" name="AutoShape 2" descr="「電流ヒューズ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5125" name="Picture 5" descr="「電流ヒューズ」の画像検索結果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96752"/>
            <a:ext cx="355239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「温度ヒューズ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6" t="25080" r="16561" b="25350"/>
          <a:stretch/>
        </p:blipFill>
        <p:spPr bwMode="auto">
          <a:xfrm>
            <a:off x="265081" y="4149080"/>
            <a:ext cx="3631829" cy="247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211960" y="4256780"/>
            <a:ext cx="4546848" cy="2260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温度ヒューズ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周囲の温度が決められて温度よりも高くなると、回路を遮断する。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74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236</Words>
  <Application>Microsoft Office PowerPoint</Application>
  <PresentationFormat>画面に合わせる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​​テーマ</vt:lpstr>
      <vt:lpstr>電気機器の構造 電気機器の安全な利用</vt:lpstr>
      <vt:lpstr>電気機器の構造</vt:lpstr>
      <vt:lpstr>懐中電灯の構造</vt:lpstr>
      <vt:lpstr>電池式扇風機の回路図をかこう</vt:lpstr>
      <vt:lpstr>電気機器を安全に利用するための規格</vt:lpstr>
      <vt:lpstr>PowerPoint プレゼンテーション</vt:lpstr>
      <vt:lpstr>電気事故を防ぐ仕組み</vt:lpstr>
      <vt:lpstr>接地線</vt:lpstr>
      <vt:lpstr>ヒューズ</vt:lpstr>
      <vt:lpstr>こんなことがあると事故のもとです。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kajukun</dc:creator>
  <cp:lastModifiedBy>teacher</cp:lastModifiedBy>
  <cp:revision>4</cp:revision>
  <dcterms:created xsi:type="dcterms:W3CDTF">2016-11-17T21:11:14Z</dcterms:created>
  <dcterms:modified xsi:type="dcterms:W3CDTF">2017-10-13T04:49:13Z</dcterms:modified>
</cp:coreProperties>
</file>