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51"/>
  </p:handoutMasterIdLst>
  <p:sldIdLst>
    <p:sldId id="256" r:id="rId2"/>
    <p:sldId id="275" r:id="rId3"/>
    <p:sldId id="276" r:id="rId4"/>
    <p:sldId id="267" r:id="rId5"/>
    <p:sldId id="270" r:id="rId6"/>
    <p:sldId id="322" r:id="rId7"/>
    <p:sldId id="272" r:id="rId8"/>
    <p:sldId id="278" r:id="rId9"/>
    <p:sldId id="279" r:id="rId10"/>
    <p:sldId id="277" r:id="rId11"/>
    <p:sldId id="280" r:id="rId12"/>
    <p:sldId id="290" r:id="rId13"/>
    <p:sldId id="284" r:id="rId14"/>
    <p:sldId id="306" r:id="rId15"/>
    <p:sldId id="305" r:id="rId16"/>
    <p:sldId id="285" r:id="rId17"/>
    <p:sldId id="286" r:id="rId18"/>
    <p:sldId id="287" r:id="rId19"/>
    <p:sldId id="288" r:id="rId20"/>
    <p:sldId id="289" r:id="rId21"/>
    <p:sldId id="294" r:id="rId22"/>
    <p:sldId id="295" r:id="rId23"/>
    <p:sldId id="296" r:id="rId24"/>
    <p:sldId id="297" r:id="rId25"/>
    <p:sldId id="299" r:id="rId26"/>
    <p:sldId id="302" r:id="rId27"/>
    <p:sldId id="303" r:id="rId28"/>
    <p:sldId id="304" r:id="rId29"/>
    <p:sldId id="291" r:id="rId30"/>
    <p:sldId id="283" r:id="rId31"/>
    <p:sldId id="273" r:id="rId32"/>
    <p:sldId id="307" r:id="rId33"/>
    <p:sldId id="320" r:id="rId34"/>
    <p:sldId id="323" r:id="rId35"/>
    <p:sldId id="324" r:id="rId36"/>
    <p:sldId id="321" r:id="rId37"/>
    <p:sldId id="325" r:id="rId38"/>
    <p:sldId id="326" r:id="rId39"/>
    <p:sldId id="308" r:id="rId40"/>
    <p:sldId id="309" r:id="rId41"/>
    <p:sldId id="310" r:id="rId42"/>
    <p:sldId id="311" r:id="rId43"/>
    <p:sldId id="313" r:id="rId44"/>
    <p:sldId id="314" r:id="rId45"/>
    <p:sldId id="315" r:id="rId46"/>
    <p:sldId id="316" r:id="rId47"/>
    <p:sldId id="317" r:id="rId48"/>
    <p:sldId id="312" r:id="rId49"/>
    <p:sldId id="318" r:id="rId50"/>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25" autoAdjust="0"/>
  </p:normalViewPr>
  <p:slideViewPr>
    <p:cSldViewPr>
      <p:cViewPr varScale="1">
        <p:scale>
          <a:sx n="68" d="100"/>
          <a:sy n="68" d="100"/>
        </p:scale>
        <p:origin x="-142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80C2F22A-191E-42D0-83AD-67D16788331B}" type="datetimeFigureOut">
              <a:rPr kumimoji="1" lang="ja-JP" altLang="en-US" smtClean="0"/>
              <a:t>2016/9/26</a:t>
            </a:fld>
            <a:endParaRPr kumimoji="1" lang="ja-JP" altLang="en-US"/>
          </a:p>
        </p:txBody>
      </p:sp>
      <p:sp>
        <p:nvSpPr>
          <p:cNvPr id="4" name="フッター プレースホルダー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D8EF7A7A-21DF-46BB-8E4F-8A39FBACF2FB}" type="slidenum">
              <a:rPr kumimoji="1" lang="ja-JP" altLang="en-US" smtClean="0"/>
              <a:t>‹#›</a:t>
            </a:fld>
            <a:endParaRPr kumimoji="1" lang="ja-JP" altLang="en-US"/>
          </a:p>
        </p:txBody>
      </p:sp>
    </p:spTree>
    <p:extLst>
      <p:ext uri="{BB962C8B-B14F-4D97-AF65-F5344CB8AC3E}">
        <p14:creationId xmlns:p14="http://schemas.microsoft.com/office/powerpoint/2010/main" val="42944982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918BAE40-4154-42AA-A9FB-14EC5167859A}" type="datetimeFigureOut">
              <a:rPr kumimoji="1" lang="ja-JP" altLang="en-US" smtClean="0"/>
              <a:t>2016/9/26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E000CDD-F0C0-415A-BB11-2C29F5286A46}" type="slidenum">
              <a:rPr kumimoji="1" lang="ja-JP" altLang="en-US" smtClean="0"/>
              <a:t>‹#›</a:t>
            </a:fld>
            <a:endParaRPr kumimoji="1" lang="ja-JP" altLang="en-US" dirty="0"/>
          </a:p>
        </p:txBody>
      </p:sp>
    </p:spTree>
    <p:extLst>
      <p:ext uri="{BB962C8B-B14F-4D97-AF65-F5344CB8AC3E}">
        <p14:creationId xmlns:p14="http://schemas.microsoft.com/office/powerpoint/2010/main" val="1885191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18BAE40-4154-42AA-A9FB-14EC5167859A}" type="datetimeFigureOut">
              <a:rPr kumimoji="1" lang="ja-JP" altLang="en-US" smtClean="0"/>
              <a:t>2016/9/26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E000CDD-F0C0-415A-BB11-2C29F5286A46}" type="slidenum">
              <a:rPr kumimoji="1" lang="ja-JP" altLang="en-US" smtClean="0"/>
              <a:t>‹#›</a:t>
            </a:fld>
            <a:endParaRPr kumimoji="1" lang="ja-JP" altLang="en-US" dirty="0"/>
          </a:p>
        </p:txBody>
      </p:sp>
    </p:spTree>
    <p:extLst>
      <p:ext uri="{BB962C8B-B14F-4D97-AF65-F5344CB8AC3E}">
        <p14:creationId xmlns:p14="http://schemas.microsoft.com/office/powerpoint/2010/main" val="341277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18BAE40-4154-42AA-A9FB-14EC5167859A}" type="datetimeFigureOut">
              <a:rPr kumimoji="1" lang="ja-JP" altLang="en-US" smtClean="0"/>
              <a:t>2016/9/26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E000CDD-F0C0-415A-BB11-2C29F5286A46}" type="slidenum">
              <a:rPr kumimoji="1" lang="ja-JP" altLang="en-US" smtClean="0"/>
              <a:t>‹#›</a:t>
            </a:fld>
            <a:endParaRPr kumimoji="1" lang="ja-JP" altLang="en-US" dirty="0"/>
          </a:p>
        </p:txBody>
      </p:sp>
    </p:spTree>
    <p:extLst>
      <p:ext uri="{BB962C8B-B14F-4D97-AF65-F5344CB8AC3E}">
        <p14:creationId xmlns:p14="http://schemas.microsoft.com/office/powerpoint/2010/main" val="3971029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18BAE40-4154-42AA-A9FB-14EC5167859A}" type="datetimeFigureOut">
              <a:rPr kumimoji="1" lang="ja-JP" altLang="en-US" smtClean="0"/>
              <a:t>2016/9/26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E000CDD-F0C0-415A-BB11-2C29F5286A46}" type="slidenum">
              <a:rPr kumimoji="1" lang="ja-JP" altLang="en-US" smtClean="0"/>
              <a:t>‹#›</a:t>
            </a:fld>
            <a:endParaRPr kumimoji="1" lang="ja-JP" altLang="en-US" dirty="0"/>
          </a:p>
        </p:txBody>
      </p:sp>
    </p:spTree>
    <p:extLst>
      <p:ext uri="{BB962C8B-B14F-4D97-AF65-F5344CB8AC3E}">
        <p14:creationId xmlns:p14="http://schemas.microsoft.com/office/powerpoint/2010/main" val="1441831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18BAE40-4154-42AA-A9FB-14EC5167859A}" type="datetimeFigureOut">
              <a:rPr kumimoji="1" lang="ja-JP" altLang="en-US" smtClean="0"/>
              <a:t>2016/9/26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E000CDD-F0C0-415A-BB11-2C29F5286A46}" type="slidenum">
              <a:rPr kumimoji="1" lang="ja-JP" altLang="en-US" smtClean="0"/>
              <a:t>‹#›</a:t>
            </a:fld>
            <a:endParaRPr kumimoji="1" lang="ja-JP" altLang="en-US" dirty="0"/>
          </a:p>
        </p:txBody>
      </p:sp>
    </p:spTree>
    <p:extLst>
      <p:ext uri="{BB962C8B-B14F-4D97-AF65-F5344CB8AC3E}">
        <p14:creationId xmlns:p14="http://schemas.microsoft.com/office/powerpoint/2010/main" val="1936518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918BAE40-4154-42AA-A9FB-14EC5167859A}" type="datetimeFigureOut">
              <a:rPr kumimoji="1" lang="ja-JP" altLang="en-US" smtClean="0"/>
              <a:t>2016/9/26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BE000CDD-F0C0-415A-BB11-2C29F5286A46}" type="slidenum">
              <a:rPr kumimoji="1" lang="ja-JP" altLang="en-US" smtClean="0"/>
              <a:t>‹#›</a:t>
            </a:fld>
            <a:endParaRPr kumimoji="1" lang="ja-JP" altLang="en-US" dirty="0"/>
          </a:p>
        </p:txBody>
      </p:sp>
    </p:spTree>
    <p:extLst>
      <p:ext uri="{BB962C8B-B14F-4D97-AF65-F5344CB8AC3E}">
        <p14:creationId xmlns:p14="http://schemas.microsoft.com/office/powerpoint/2010/main" val="3586053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918BAE40-4154-42AA-A9FB-14EC5167859A}" type="datetimeFigureOut">
              <a:rPr kumimoji="1" lang="ja-JP" altLang="en-US" smtClean="0"/>
              <a:t>2016/9/26</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BE000CDD-F0C0-415A-BB11-2C29F5286A46}" type="slidenum">
              <a:rPr kumimoji="1" lang="ja-JP" altLang="en-US" smtClean="0"/>
              <a:t>‹#›</a:t>
            </a:fld>
            <a:endParaRPr kumimoji="1" lang="ja-JP" altLang="en-US" dirty="0"/>
          </a:p>
        </p:txBody>
      </p:sp>
    </p:spTree>
    <p:extLst>
      <p:ext uri="{BB962C8B-B14F-4D97-AF65-F5344CB8AC3E}">
        <p14:creationId xmlns:p14="http://schemas.microsoft.com/office/powerpoint/2010/main" val="2355062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918BAE40-4154-42AA-A9FB-14EC5167859A}" type="datetimeFigureOut">
              <a:rPr kumimoji="1" lang="ja-JP" altLang="en-US" smtClean="0"/>
              <a:t>2016/9/26</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BE000CDD-F0C0-415A-BB11-2C29F5286A46}" type="slidenum">
              <a:rPr kumimoji="1" lang="ja-JP" altLang="en-US" smtClean="0"/>
              <a:t>‹#›</a:t>
            </a:fld>
            <a:endParaRPr kumimoji="1" lang="ja-JP" altLang="en-US" dirty="0"/>
          </a:p>
        </p:txBody>
      </p:sp>
    </p:spTree>
    <p:extLst>
      <p:ext uri="{BB962C8B-B14F-4D97-AF65-F5344CB8AC3E}">
        <p14:creationId xmlns:p14="http://schemas.microsoft.com/office/powerpoint/2010/main" val="1944645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18BAE40-4154-42AA-A9FB-14EC5167859A}" type="datetimeFigureOut">
              <a:rPr kumimoji="1" lang="ja-JP" altLang="en-US" smtClean="0"/>
              <a:t>2016/9/26</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BE000CDD-F0C0-415A-BB11-2C29F5286A46}" type="slidenum">
              <a:rPr kumimoji="1" lang="ja-JP" altLang="en-US" smtClean="0"/>
              <a:t>‹#›</a:t>
            </a:fld>
            <a:endParaRPr kumimoji="1" lang="ja-JP" altLang="en-US" dirty="0"/>
          </a:p>
        </p:txBody>
      </p:sp>
    </p:spTree>
    <p:extLst>
      <p:ext uri="{BB962C8B-B14F-4D97-AF65-F5344CB8AC3E}">
        <p14:creationId xmlns:p14="http://schemas.microsoft.com/office/powerpoint/2010/main" val="962639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18BAE40-4154-42AA-A9FB-14EC5167859A}" type="datetimeFigureOut">
              <a:rPr kumimoji="1" lang="ja-JP" altLang="en-US" smtClean="0"/>
              <a:t>2016/9/26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BE000CDD-F0C0-415A-BB11-2C29F5286A46}" type="slidenum">
              <a:rPr kumimoji="1" lang="ja-JP" altLang="en-US" smtClean="0"/>
              <a:t>‹#›</a:t>
            </a:fld>
            <a:endParaRPr kumimoji="1" lang="ja-JP" altLang="en-US" dirty="0"/>
          </a:p>
        </p:txBody>
      </p:sp>
    </p:spTree>
    <p:extLst>
      <p:ext uri="{BB962C8B-B14F-4D97-AF65-F5344CB8AC3E}">
        <p14:creationId xmlns:p14="http://schemas.microsoft.com/office/powerpoint/2010/main" val="554403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18BAE40-4154-42AA-A9FB-14EC5167859A}" type="datetimeFigureOut">
              <a:rPr kumimoji="1" lang="ja-JP" altLang="en-US" smtClean="0"/>
              <a:t>2016/9/26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BE000CDD-F0C0-415A-BB11-2C29F5286A46}" type="slidenum">
              <a:rPr kumimoji="1" lang="ja-JP" altLang="en-US" smtClean="0"/>
              <a:t>‹#›</a:t>
            </a:fld>
            <a:endParaRPr kumimoji="1" lang="ja-JP" altLang="en-US" dirty="0"/>
          </a:p>
        </p:txBody>
      </p:sp>
    </p:spTree>
    <p:extLst>
      <p:ext uri="{BB962C8B-B14F-4D97-AF65-F5344CB8AC3E}">
        <p14:creationId xmlns:p14="http://schemas.microsoft.com/office/powerpoint/2010/main" val="1809237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8BAE40-4154-42AA-A9FB-14EC5167859A}" type="datetimeFigureOut">
              <a:rPr kumimoji="1" lang="ja-JP" altLang="en-US" smtClean="0"/>
              <a:t>2016/9/26</a:t>
            </a:fld>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000CDD-F0C0-415A-BB11-2C29F5286A46}" type="slidenum">
              <a:rPr kumimoji="1" lang="ja-JP" altLang="en-US" smtClean="0"/>
              <a:t>‹#›</a:t>
            </a:fld>
            <a:endParaRPr kumimoji="1" lang="ja-JP" altLang="en-US" dirty="0"/>
          </a:p>
        </p:txBody>
      </p:sp>
    </p:spTree>
    <p:extLst>
      <p:ext uri="{BB962C8B-B14F-4D97-AF65-F5344CB8AC3E}">
        <p14:creationId xmlns:p14="http://schemas.microsoft.com/office/powerpoint/2010/main" val="189982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www.google.co.jp/url?sa=i&amp;rct=j&amp;q=&amp;esrc=s&amp;source=images&amp;cd=&amp;cad=rja&amp;uact=8&amp;docid=g9bVfel3lKsqdM&amp;tbnid=Eek6gZvLSfr4WM:&amp;ved=0CAcQjRw&amp;url=http://item.rakuten.co.jp/thats/il-001/&amp;ei=D288VJL7PI6i8AW094K4Bw&amp;bvm=bv.77161500,d.dGc&amp;psig=AFQjCNF55H97POvQuU6QO8-GAO6tAefwJA&amp;ust=141333302301661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google.co.jp/url?sa=i&amp;rct=j&amp;q=&amp;esrc=s&amp;source=images&amp;cd=&amp;cad=rja&amp;uact=8&amp;docid=XwGd_HF2B8m1QM&amp;tbnid=w-icZ4t5PSXo0M:&amp;ved=0CAcQjRw&amp;url=http://www.atmarkit.co.jp/ait/articles/1304/04/news014.html&amp;ei=tG88VILKONTl8AXX84GQDQ&amp;bvm=bv.77161500,d.dGc&amp;psig=AFQjCNGqLq_OBqmgApANnmWMjh5yECFJvg&amp;ust=1413333260110297"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www.google.co.jp/url?sa=i&amp;rct=j&amp;q=&amp;esrc=s&amp;source=images&amp;cd=&amp;cad=rja&amp;uact=8&amp;docid=wLwITZnRvBLsMM&amp;tbnid=_pW7mmxxeMhQtM:&amp;ved=0CAcQjRw&amp;url=http://blogos.com/article/72879/&amp;ei=WHE8VKyMGMmj8AX4t4G4Cw&amp;bvm=bv.77161500,d.dGc&amp;psig=AFQjCNHC9_9BAU4wa0goveUjqUGrsFIpEw&amp;ust=1413333541677348" TargetMode="External"/><Relationship Id="rId3" Type="http://schemas.openxmlformats.org/officeDocument/2006/relationships/image" Target="../media/image14.jpeg"/><Relationship Id="rId7"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www.google.co.jp/url?sa=i&amp;rct=j&amp;q=&amp;esrc=s&amp;source=images&amp;cd=&amp;cad=rja&amp;uact=8&amp;docid=AISy-H6JhVxIqM&amp;tbnid=SByX5pVYjzfElM:&amp;ved=0CAcQjRw&amp;url=http://xn--79q23f75zcj6b.net/archives/114&amp;ei=IHE8VOCTFMvl8AXQhIG4Cg&amp;bvm=bv.77161500,d.dGc&amp;psig=AFQjCNHC9_9BAU4wa0goveUjqUGrsFIpEw&amp;ust=1413333541677348" TargetMode="External"/><Relationship Id="rId5" Type="http://schemas.openxmlformats.org/officeDocument/2006/relationships/image" Target="../media/image15.jpeg"/><Relationship Id="rId4" Type="http://schemas.openxmlformats.org/officeDocument/2006/relationships/hyperlink" Target="http://www.google.co.jp/url?sa=i&amp;rct=j&amp;q=&amp;esrc=s&amp;source=images&amp;cd=&amp;cad=rja&amp;uact=8&amp;docid=3Q4KWqKsAsV2PM&amp;tbnid=H7dCi_3AEzyywM:&amp;ved=0CAcQjRw&amp;url=http://trademarks.thomsonreuters.com/jp/k01-040&amp;ei=AHE8VPOPJs6l8AXulICoAQ&amp;bvm=bv.77161500,d.dGc&amp;psig=AFQjCNHC9_9BAU4wa0goveUjqUGrsFIpEw&amp;ust=1413333541677348" TargetMode="External"/><Relationship Id="rId9"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co.jp/url?sa=i&amp;rct=j&amp;q=&amp;esrc=s&amp;source=images&amp;cd=&amp;cad=rja&amp;uact=8&amp;ved=0CAcQjRw&amp;url=http://mo2.dtiblog.com/blog-entry-858.html&amp;ei=-VySVLeXGof88QWa_oLoBw&amp;bvm=bv.82001339,d.dGc&amp;psig=AFQjCNFuBDIFVam5Uv5aFXchfy2m_ls5JQ&amp;ust=1418964545569288"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95536" y="692696"/>
            <a:ext cx="8208912" cy="1470025"/>
          </a:xfrm>
        </p:spPr>
        <p:txBody>
          <a:bodyPr>
            <a:noAutofit/>
          </a:bodyPr>
          <a:lstStyle/>
          <a:p>
            <a:r>
              <a:rPr lang="ja-JP" altLang="en-US" sz="6600" dirty="0"/>
              <a:t>情報</a:t>
            </a:r>
            <a:r>
              <a:rPr kumimoji="1" lang="ja-JP" altLang="en-US" sz="6600" dirty="0" smtClean="0"/>
              <a:t>モラルと知的財産</a:t>
            </a:r>
            <a:endParaRPr kumimoji="1" lang="ja-JP" altLang="en-US" sz="6600" dirty="0"/>
          </a:p>
        </p:txBody>
      </p:sp>
      <p:sp>
        <p:nvSpPr>
          <p:cNvPr id="3" name="サブタイトル 2"/>
          <p:cNvSpPr>
            <a:spLocks noGrp="1"/>
          </p:cNvSpPr>
          <p:nvPr>
            <p:ph type="subTitle" idx="1"/>
          </p:nvPr>
        </p:nvSpPr>
        <p:spPr>
          <a:xfrm>
            <a:off x="755576" y="2636912"/>
            <a:ext cx="7704856" cy="3816424"/>
          </a:xfrm>
          <a:solidFill>
            <a:srgbClr val="FFFF00"/>
          </a:solidFill>
        </p:spPr>
        <p:txBody>
          <a:bodyPr>
            <a:noAutofit/>
          </a:bodyPr>
          <a:lstStyle/>
          <a:p>
            <a:r>
              <a:rPr kumimoji="1" lang="ja-JP" altLang="en-US" sz="4400" dirty="0" smtClean="0">
                <a:solidFill>
                  <a:schemeClr val="tx1"/>
                </a:solidFill>
              </a:rPr>
              <a:t>ねらい</a:t>
            </a:r>
            <a:endParaRPr kumimoji="1" lang="en-US" altLang="ja-JP" sz="4400" dirty="0" smtClean="0">
              <a:solidFill>
                <a:schemeClr val="tx1"/>
              </a:solidFill>
            </a:endParaRPr>
          </a:p>
          <a:p>
            <a:pPr algn="l"/>
            <a:r>
              <a:rPr lang="ja-JP" altLang="en-US" sz="4400" dirty="0">
                <a:solidFill>
                  <a:schemeClr val="tx1"/>
                </a:solidFill>
              </a:rPr>
              <a:t>デジタル化した情報</a:t>
            </a:r>
            <a:r>
              <a:rPr lang="ja-JP" altLang="en-US" sz="4400" dirty="0" smtClean="0">
                <a:solidFill>
                  <a:schemeClr val="tx1"/>
                </a:solidFill>
              </a:rPr>
              <a:t>の長所と短所について考える。</a:t>
            </a:r>
            <a:endParaRPr kumimoji="1" lang="en-US" altLang="ja-JP" sz="4400" dirty="0" smtClean="0">
              <a:solidFill>
                <a:schemeClr val="tx1"/>
              </a:solidFill>
            </a:endParaRPr>
          </a:p>
          <a:p>
            <a:pPr algn="l"/>
            <a:r>
              <a:rPr kumimoji="1" lang="ja-JP" altLang="en-US" sz="4400" dirty="0" smtClean="0">
                <a:solidFill>
                  <a:schemeClr val="tx1"/>
                </a:solidFill>
              </a:rPr>
              <a:t>情報を扱う際のルールやマナーなどのモラルの必要性を知る。</a:t>
            </a:r>
            <a:endParaRPr kumimoji="1" lang="ja-JP" altLang="en-US" sz="4400" dirty="0">
              <a:solidFill>
                <a:schemeClr val="tx1"/>
              </a:solidFill>
            </a:endParaRPr>
          </a:p>
        </p:txBody>
      </p:sp>
    </p:spTree>
    <p:extLst>
      <p:ext uri="{BB962C8B-B14F-4D97-AF65-F5344CB8AC3E}">
        <p14:creationId xmlns:p14="http://schemas.microsoft.com/office/powerpoint/2010/main" val="21083848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179512" y="1734522"/>
            <a:ext cx="7666293" cy="5073610"/>
            <a:chOff x="722131" y="1619053"/>
            <a:chExt cx="7666293" cy="5073610"/>
          </a:xfrm>
        </p:grpSpPr>
        <p:pic>
          <p:nvPicPr>
            <p:cNvPr id="8" name="Picture 2" descr="E:\newnaruto\DCIM1991.JPG"/>
            <p:cNvPicPr>
              <a:picLocks noChangeAspect="1" noChangeArrowheads="1"/>
            </p:cNvPicPr>
            <p:nvPr/>
          </p:nvPicPr>
          <p:blipFill rotWithShape="1">
            <a:blip r:embed="rId2">
              <a:extLst>
                <a:ext uri="{28A0092B-C50C-407E-A947-70E740481C1C}">
                  <a14:useLocalDpi xmlns:a14="http://schemas.microsoft.com/office/drawing/2010/main" val="0"/>
                </a:ext>
              </a:extLst>
            </a:blip>
            <a:srcRect l="19734" t="12071" r="25340" b="23782"/>
            <a:stretch/>
          </p:blipFill>
          <p:spPr bwMode="auto">
            <a:xfrm>
              <a:off x="722131" y="1619053"/>
              <a:ext cx="7666293" cy="5073610"/>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5883002" y="4345276"/>
              <a:ext cx="11430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title"/>
          </p:nvPr>
        </p:nvSpPr>
        <p:spPr>
          <a:xfrm>
            <a:off x="99062" y="180332"/>
            <a:ext cx="8964488" cy="1405031"/>
          </a:xfrm>
        </p:spPr>
        <p:style>
          <a:lnRef idx="1">
            <a:schemeClr val="accent6"/>
          </a:lnRef>
          <a:fillRef idx="2">
            <a:schemeClr val="accent6"/>
          </a:fillRef>
          <a:effectRef idx="1">
            <a:schemeClr val="accent6"/>
          </a:effectRef>
          <a:fontRef idx="minor">
            <a:schemeClr val="dk1"/>
          </a:fontRef>
        </p:style>
        <p:txBody>
          <a:bodyPr>
            <a:noAutofit/>
          </a:bodyPr>
          <a:lstStyle/>
          <a:p>
            <a:pPr algn="l"/>
            <a:r>
              <a:rPr kumimoji="1" lang="ja-JP" altLang="en-US" sz="2800" dirty="0" smtClean="0"/>
              <a:t>ネットワークによる情報発信の特徴</a:t>
            </a:r>
            <a:r>
              <a:rPr kumimoji="1" lang="en-US" altLang="ja-JP" sz="2800" dirty="0" smtClean="0"/>
              <a:t/>
            </a:r>
            <a:br>
              <a:rPr kumimoji="1" lang="en-US" altLang="ja-JP" sz="2800" dirty="0" smtClean="0"/>
            </a:br>
            <a:r>
              <a:rPr kumimoji="1" lang="ja-JP" altLang="en-US" sz="2800" dirty="0" smtClean="0"/>
              <a:t>・発信者が誰なのかわからないように発信することができる。</a:t>
            </a:r>
            <a:r>
              <a:rPr kumimoji="1" lang="en-US" altLang="ja-JP" sz="2800" dirty="0" smtClean="0"/>
              <a:t/>
            </a:r>
            <a:br>
              <a:rPr kumimoji="1" lang="en-US" altLang="ja-JP" sz="2800" dirty="0" smtClean="0"/>
            </a:br>
            <a:r>
              <a:rPr kumimoji="1" lang="ja-JP" altLang="en-US" sz="2800" dirty="0" smtClean="0"/>
              <a:t>・</a:t>
            </a:r>
            <a:r>
              <a:rPr lang="ja-JP" altLang="en-US" sz="2800" dirty="0" smtClean="0"/>
              <a:t>お互い</a:t>
            </a:r>
            <a:r>
              <a:rPr lang="ja-JP" altLang="en-US" sz="2800" dirty="0"/>
              <a:t>の表情や雰囲気が</a:t>
            </a:r>
            <a:r>
              <a:rPr lang="ja-JP" altLang="en-US" sz="2800" dirty="0" smtClean="0"/>
              <a:t>伝わらない。</a:t>
            </a:r>
            <a:endParaRPr kumimoji="1" lang="ja-JP" altLang="en-US" sz="2800" dirty="0"/>
          </a:p>
        </p:txBody>
      </p:sp>
      <p:sp>
        <p:nvSpPr>
          <p:cNvPr id="3" name="テキスト ボックス 2"/>
          <p:cNvSpPr txBox="1"/>
          <p:nvPr/>
        </p:nvSpPr>
        <p:spPr>
          <a:xfrm>
            <a:off x="4780602" y="1701135"/>
            <a:ext cx="4195355" cy="267765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kumimoji="1" lang="ja-JP" altLang="en-US" sz="2800" dirty="0" smtClean="0"/>
              <a:t>モラル</a:t>
            </a:r>
            <a:endParaRPr kumimoji="1" lang="en-US" altLang="ja-JP" sz="2800" dirty="0" smtClean="0"/>
          </a:p>
          <a:p>
            <a:r>
              <a:rPr kumimoji="1" lang="ja-JP" altLang="en-US" sz="2800" dirty="0" smtClean="0"/>
              <a:t>相手の立場に立った内容</a:t>
            </a:r>
            <a:endParaRPr kumimoji="1" lang="en-US" altLang="ja-JP" sz="2800" dirty="0" smtClean="0"/>
          </a:p>
          <a:p>
            <a:r>
              <a:rPr lang="ja-JP" altLang="en-US" sz="2800" dirty="0"/>
              <a:t>正しい情報を発信</a:t>
            </a:r>
            <a:r>
              <a:rPr lang="ja-JP" altLang="en-US" sz="2800" dirty="0" smtClean="0"/>
              <a:t>する</a:t>
            </a:r>
            <a:endParaRPr lang="en-US" altLang="ja-JP" sz="2800" dirty="0" smtClean="0"/>
          </a:p>
          <a:p>
            <a:r>
              <a:rPr kumimoji="1" lang="ja-JP" altLang="en-US" sz="2800" dirty="0"/>
              <a:t>発信する前に</a:t>
            </a:r>
            <a:r>
              <a:rPr kumimoji="1" lang="ja-JP" altLang="en-US" sz="2800" dirty="0" smtClean="0"/>
              <a:t>もう一度</a:t>
            </a:r>
            <a:r>
              <a:rPr kumimoji="1" lang="ja-JP" altLang="en-US" sz="2800" dirty="0"/>
              <a:t>内容を確認する</a:t>
            </a:r>
            <a:r>
              <a:rPr kumimoji="1" lang="ja-JP" altLang="en-US" sz="2800" dirty="0" smtClean="0"/>
              <a:t>。</a:t>
            </a:r>
            <a:endParaRPr kumimoji="1" lang="en-US" altLang="ja-JP" sz="2800" dirty="0" smtClean="0"/>
          </a:p>
          <a:p>
            <a:r>
              <a:rPr lang="ja-JP" altLang="en-US" sz="2800" dirty="0"/>
              <a:t>相手との関係性に</a:t>
            </a:r>
            <a:r>
              <a:rPr lang="ja-JP" altLang="en-US" sz="2800" dirty="0" smtClean="0"/>
              <a:t>配慮</a:t>
            </a:r>
            <a:endParaRPr kumimoji="1" lang="ja-JP" altLang="en-US" sz="2800" dirty="0"/>
          </a:p>
        </p:txBody>
      </p:sp>
      <p:sp>
        <p:nvSpPr>
          <p:cNvPr id="6" name="テキスト ボックス 5"/>
          <p:cNvSpPr txBox="1"/>
          <p:nvPr/>
        </p:nvSpPr>
        <p:spPr>
          <a:xfrm>
            <a:off x="4778439" y="4561363"/>
            <a:ext cx="4195355" cy="224676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kumimoji="1" lang="ja-JP" altLang="en-US" sz="2800" dirty="0" smtClean="0"/>
              <a:t>ルール</a:t>
            </a:r>
            <a:endParaRPr kumimoji="1" lang="en-US" altLang="ja-JP" sz="2800" dirty="0" smtClean="0"/>
          </a:p>
          <a:p>
            <a:r>
              <a:rPr kumimoji="1" lang="ja-JP" altLang="en-US" sz="2800" dirty="0" smtClean="0"/>
              <a:t>人権・プライバシーの保護</a:t>
            </a:r>
            <a:endParaRPr kumimoji="1" lang="en-US" altLang="ja-JP" sz="2800" dirty="0" smtClean="0"/>
          </a:p>
          <a:p>
            <a:r>
              <a:rPr lang="ja-JP" altLang="en-US" sz="2800" dirty="0" smtClean="0"/>
              <a:t>肖像権の保護</a:t>
            </a:r>
            <a:endParaRPr lang="en-US" altLang="ja-JP" sz="2800" dirty="0" smtClean="0"/>
          </a:p>
          <a:p>
            <a:r>
              <a:rPr kumimoji="1" lang="ja-JP" altLang="en-US" sz="2800" dirty="0" smtClean="0"/>
              <a:t>個人情報の保護</a:t>
            </a:r>
            <a:endParaRPr kumimoji="1" lang="en-US" altLang="ja-JP" sz="2800" dirty="0" smtClean="0"/>
          </a:p>
          <a:p>
            <a:r>
              <a:rPr kumimoji="1" lang="ja-JP" altLang="en-US" sz="2800" dirty="0" smtClean="0"/>
              <a:t>著作権や知的財産の保護</a:t>
            </a:r>
            <a:endParaRPr kumimoji="1" lang="ja-JP" altLang="en-US" sz="2800" dirty="0"/>
          </a:p>
        </p:txBody>
      </p:sp>
    </p:spTree>
    <p:extLst>
      <p:ext uri="{BB962C8B-B14F-4D97-AF65-F5344CB8AC3E}">
        <p14:creationId xmlns:p14="http://schemas.microsoft.com/office/powerpoint/2010/main" val="409028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left)">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left)">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left)">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bg/>
                                          </p:spTgt>
                                        </p:tgtEl>
                                        <p:attrNameLst>
                                          <p:attrName>style.visibility</p:attrName>
                                        </p:attrNameLst>
                                      </p:cBhvr>
                                      <p:to>
                                        <p:strVal val="visible"/>
                                      </p:to>
                                    </p:set>
                                    <p:animEffect transition="in" filter="wipe(left)">
                                      <p:cBhvr>
                                        <p:cTn id="42" dur="500"/>
                                        <p:tgtEl>
                                          <p:spTgt spid="6">
                                            <p:bg/>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Effect transition="in" filter="wipe(left)">
                                      <p:cBhvr>
                                        <p:cTn id="47" dur="500"/>
                                        <p:tgtEl>
                                          <p:spTgt spid="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
                                            <p:txEl>
                                              <p:pRg st="1" end="1"/>
                                            </p:txEl>
                                          </p:spTgt>
                                        </p:tgtEl>
                                        <p:attrNameLst>
                                          <p:attrName>style.visibility</p:attrName>
                                        </p:attrNameLst>
                                      </p:cBhvr>
                                      <p:to>
                                        <p:strVal val="visible"/>
                                      </p:to>
                                    </p:set>
                                    <p:animEffect transition="in" filter="wipe(left)">
                                      <p:cBhvr>
                                        <p:cTn id="52" dur="500"/>
                                        <p:tgtEl>
                                          <p:spTgt spid="6">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wipe(left)">
                                      <p:cBhvr>
                                        <p:cTn id="57" dur="500"/>
                                        <p:tgtEl>
                                          <p:spTgt spid="6">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6">
                                            <p:txEl>
                                              <p:pRg st="3" end="3"/>
                                            </p:txEl>
                                          </p:spTgt>
                                        </p:tgtEl>
                                        <p:attrNameLst>
                                          <p:attrName>style.visibility</p:attrName>
                                        </p:attrNameLst>
                                      </p:cBhvr>
                                      <p:to>
                                        <p:strVal val="visible"/>
                                      </p:to>
                                    </p:set>
                                    <p:animEffect transition="in" filter="wipe(left)">
                                      <p:cBhvr>
                                        <p:cTn id="62" dur="500"/>
                                        <p:tgtEl>
                                          <p:spTgt spid="6">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6">
                                            <p:txEl>
                                              <p:pRg st="4" end="4"/>
                                            </p:txEl>
                                          </p:spTgt>
                                        </p:tgtEl>
                                        <p:attrNameLst>
                                          <p:attrName>style.visibility</p:attrName>
                                        </p:attrNameLst>
                                      </p:cBhvr>
                                      <p:to>
                                        <p:strVal val="visible"/>
                                      </p:to>
                                    </p:set>
                                    <p:animEffect transition="in" filter="wipe(left)">
                                      <p:cBhvr>
                                        <p:cTn id="6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6"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60338"/>
            <a:ext cx="8229600" cy="604366"/>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kumimoji="1" lang="ja-JP" altLang="en-US" dirty="0" smtClean="0">
                <a:solidFill>
                  <a:srgbClr val="FF0000"/>
                </a:solidFill>
              </a:rPr>
              <a:t>人権・プライバシーの保護</a:t>
            </a:r>
            <a:endParaRPr kumimoji="1" lang="ja-JP" altLang="en-US" dirty="0">
              <a:solidFill>
                <a:srgbClr val="FF0000"/>
              </a:solidFill>
            </a:endParaRPr>
          </a:p>
        </p:txBody>
      </p:sp>
      <p:sp>
        <p:nvSpPr>
          <p:cNvPr id="3" name="コンテンツ プレースホルダー 2"/>
          <p:cNvSpPr>
            <a:spLocks noGrp="1"/>
          </p:cNvSpPr>
          <p:nvPr>
            <p:ph idx="1"/>
          </p:nvPr>
        </p:nvSpPr>
        <p:spPr>
          <a:xfrm>
            <a:off x="395536" y="908721"/>
            <a:ext cx="8496944" cy="2448272"/>
          </a:xfrm>
        </p:spPr>
        <p:txBody>
          <a:bodyPr/>
          <a:lstStyle/>
          <a:p>
            <a:r>
              <a:rPr kumimoji="1" lang="ja-JP" altLang="en-US" dirty="0" smtClean="0"/>
              <a:t>他人への誹謗・中傷</a:t>
            </a:r>
            <a:r>
              <a:rPr kumimoji="1" lang="en-US" altLang="ja-JP" dirty="0" smtClean="0"/>
              <a:t>(</a:t>
            </a:r>
            <a:r>
              <a:rPr kumimoji="1" lang="ja-JP" altLang="en-US" dirty="0" smtClean="0"/>
              <a:t>悪口</a:t>
            </a:r>
            <a:r>
              <a:rPr kumimoji="1" lang="en-US" altLang="ja-JP" dirty="0" smtClean="0"/>
              <a:t>)</a:t>
            </a:r>
            <a:r>
              <a:rPr kumimoji="1" lang="ja-JP" altLang="en-US" dirty="0" smtClean="0"/>
              <a:t>をしない。</a:t>
            </a:r>
            <a:endParaRPr kumimoji="1" lang="en-US" altLang="ja-JP" dirty="0" smtClean="0"/>
          </a:p>
          <a:p>
            <a:r>
              <a:rPr lang="ja-JP" altLang="en-US" dirty="0"/>
              <a:t>電子掲示板など</a:t>
            </a:r>
            <a:r>
              <a:rPr lang="ja-JP" altLang="en-US" dirty="0" smtClean="0"/>
              <a:t>に友達の生活の様子などを無断で掲載しない。</a:t>
            </a:r>
            <a:endParaRPr lang="en-US" altLang="ja-JP" dirty="0" smtClean="0"/>
          </a:p>
          <a:p>
            <a:r>
              <a:rPr kumimoji="1" lang="ja-JP" altLang="en-US" dirty="0" smtClean="0"/>
              <a:t>Ｗｅｂページに無責任なうわさを掲載しない。</a:t>
            </a:r>
            <a:endParaRPr kumimoji="1" lang="ja-JP" altLang="en-US" dirty="0"/>
          </a:p>
        </p:txBody>
      </p:sp>
      <p:sp>
        <p:nvSpPr>
          <p:cNvPr id="4" name="タイトル 1"/>
          <p:cNvSpPr txBox="1">
            <a:spLocks/>
          </p:cNvSpPr>
          <p:nvPr/>
        </p:nvSpPr>
        <p:spPr>
          <a:xfrm>
            <a:off x="445346" y="3590888"/>
            <a:ext cx="8229600" cy="558193"/>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85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rgbClr val="FF0000"/>
                </a:solidFill>
              </a:rPr>
              <a:t>肖像権の保護</a:t>
            </a:r>
            <a:endParaRPr lang="ja-JP" altLang="en-US" dirty="0">
              <a:solidFill>
                <a:srgbClr val="FF0000"/>
              </a:solidFill>
            </a:endParaRPr>
          </a:p>
        </p:txBody>
      </p:sp>
      <p:sp>
        <p:nvSpPr>
          <p:cNvPr id="5" name="コンテンツ プレースホルダー 2"/>
          <p:cNvSpPr txBox="1">
            <a:spLocks/>
          </p:cNvSpPr>
          <p:nvPr/>
        </p:nvSpPr>
        <p:spPr>
          <a:xfrm>
            <a:off x="445346" y="4231027"/>
            <a:ext cx="7925424" cy="54843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dirty="0" smtClean="0"/>
              <a:t>顔や姿をカメラで撮影し無断使用しない。</a:t>
            </a:r>
            <a:endParaRPr lang="ja-JP" altLang="en-US" dirty="0"/>
          </a:p>
        </p:txBody>
      </p:sp>
      <p:sp>
        <p:nvSpPr>
          <p:cNvPr id="6" name="タイトル 1"/>
          <p:cNvSpPr txBox="1">
            <a:spLocks/>
          </p:cNvSpPr>
          <p:nvPr/>
        </p:nvSpPr>
        <p:spPr>
          <a:xfrm>
            <a:off x="461795" y="5178663"/>
            <a:ext cx="8229600" cy="590434"/>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85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rgbClr val="FF0000"/>
                </a:solidFill>
              </a:rPr>
              <a:t>個人情報の保護</a:t>
            </a:r>
            <a:endParaRPr lang="ja-JP" altLang="en-US" dirty="0">
              <a:solidFill>
                <a:srgbClr val="FF0000"/>
              </a:solidFill>
            </a:endParaRPr>
          </a:p>
        </p:txBody>
      </p:sp>
      <p:sp>
        <p:nvSpPr>
          <p:cNvPr id="7" name="コンテンツ プレースホルダー 2"/>
          <p:cNvSpPr txBox="1">
            <a:spLocks/>
          </p:cNvSpPr>
          <p:nvPr/>
        </p:nvSpPr>
        <p:spPr>
          <a:xfrm>
            <a:off x="447974" y="5769097"/>
            <a:ext cx="8435280" cy="6401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dirty="0" smtClean="0"/>
              <a:t>個人情報を安易にＷｅｂページ上に入力しない</a:t>
            </a:r>
            <a:endParaRPr lang="ja-JP" altLang="en-US" dirty="0"/>
          </a:p>
        </p:txBody>
      </p:sp>
      <p:sp>
        <p:nvSpPr>
          <p:cNvPr id="8" name="AutoShape 2" descr="data:image/jpeg;base64,/9j/4AAQSkZJRgABAQAAAQABAAD/2wCEAAkGBxQSEhUUEhQWFhQXFRcaGBgXGBoXGBgdGhcWGBofHxocHCggHB0lHBwcITEhJSkrLi4uHx8zODUtNyguLywBCgoKDg0OGxAQGywkICYsNC80ODc0LCw0NDQsLCwsNCwsNCwsLDQsLDQsLCwsLCwsLCw0NCwsLCwsLCwsLCwsLP/AABEIAO0A1AMBEQACEQEDEQH/xAAcAAEAAgMBAQEAAAAAAAAAAAAABQYDBAcCAQj/xABGEAACAQMBBAcEBwQJBAIDAAABAgMABBEhBQYSMQcTQVFhcYEiMpGhFCNCUnKxwTNigpIWJDRDorLR4fBzwtLxFVNEVGP/xAAbAQEAAgMBAQAAAAAAAAAAAAAABAUCAwYBB//EAD0RAAIBAwEEBwcDAwMDBQAAAAABAgMEESEFEjFBEyJRYXGBkQYyobHB0fAzQuEUI1IVcvFDU2IWJDSSsv/aAAwDAQACEQMRAD8A7fQCgFAKAUAoBQCgFAKAUAoBQCgFAKAUAoBQCgFAKAUAoBQCgFAKAUAoBQCgFAKAUAoBQCgFAKAUAoBQCgFAKAUAoBQCgFAKAUAoBQCgFAKAUAoBQCgFAKAUAoBQCgKr0g7zybPijeKNXLycJDZ0HCT2Hwq12TYU7ypKM21hZ08TRcVXTjlFIi6WLviHFbRBcjiIWTIGdT73dV5L2ctsPFR58vsRFeT7C4dH0UiQyuwYq3CQS/Wda4U9ZIuCcK5xhdOR0qn2tKEqkYrGV3YwuUX3rtJVBNRbf53lUPSjewf2mzAHiJIj8WBBq2/9P2lX9Gr8pfLBH/q6kfeiXncnexdoxu6xmPgYKckMCSM6EVRbS2c7Kai5ZyskqjV6RZwWOq03CgFAKAUAoBQCgFAKAUAoBQCgFAKAUAoATQHnrBpqNeWo18u+vd19h5ki7veKCMlSxLAkEKpOo89KlU7KrNZS0MHVitCOsd45pOILAXIb7OQAOzPPX1qTVsaUMNzwa41ZPkWcGqskEDv3fCHZ9y5OMxlR5v7I/Op+y6Tq3dOK7c+mpqry3abZXdmWF3HsS3jstJyA+cgEB3aU+9p9rGKsq1a2ntSpO49zh6JLl4GmMZqilHiQT7xbdtx9bbmRRzzDxjHiYiPnU5WWx6/uTw/HH/6NPS3EeKyXDo42817BJI0EcWJOH6vQOeFSSR6gdtU+2LONrVjBTctM68tSTb1OkjnGCe2xtiC1QvPIqL2ZOp8AvMnwFV9va1biW7Si2/zibZzjBZkymbC3tutoXyG2iKWUZbrC+hfKkDJ11BwQo9TV3dbNt7K1arSzVfDHLX8y35EeFadSfVXVOgk451zuCWfaAUAoBQCgFAKAUAoBQCgFAKAUAoCrbfuZTxxySRRR9g953HZpqR8qtbWnTWJwi5P0SI9Rvg3hEbsFCzKyQtI6kZZnIVB2YHl2E+lSbppJqUkk+WNWYU9eCLBvKnBEWjXhJccbKBxBTnJz54qvsnv1N2bzpou83VdFlEfu3Mi3UiRsXR1BDHmSMZ5+JNSLyMnQjKaw0zCk1vtIsO1Nox28TTTNwxoAWOCcZIA0GvMiq6hRnWqKnTWWzdKSiss5XtXa0m3bmO1gVktEbjkY8yBpxHu0yFXvOfLq6FtDZFCVeq06jWEvp92QJTdxLdjwOp3l5DaxBpXWKJeFQWOFHYoz8q5WnSq154gnKT1J7aitSjb47/RvGbawYzXE3sAoDheLQ4J5tjOMcuZ5Ve7O2POM+muluwjrr3fQi1rhNbsNWzYvN2723sLa2sJOCRWJmYMFB4gS2pBPvHsrXTvrWtd1K10sp8Fx/NDJ0pxpqMOJSE3QkfakNtcTde+BJOcseFAeLh4ic5IwOzHEKu3tKEbGdalDdXCPDV9uO76EXoG6qjJ57TtttbpCgRFVI1GgACqAK4ic51Jb0m22WaSSwigTzttm7EcTMthbOC7qSOukGoCka4HYewa9oroIwjsu335rNWa0XYu/87u0iN9PPC91Gzc9IJ62Xq4g0EcgTrcnUIpeZtByAGF7yV79NUNircjvyxNrOPF4ivq+xJmTudXhaF1sJzJGjshRmRWKE5KkgHBPaRyqlqwUJuKeUnjPb3kmLysmetZ6KAUAoBQCgFAKAUAoCO2rtmODRjl+xBz/ANqkULWdbhw7TCdRRI7bchjkhul4uHAVwc6A+HZp8wKk2yU4ToPjyNc3hqZPSP7JZcH2SR3HTI9KgJdbDN2dCr3t/wBZbpcdWgkL8BfHFwDJ1Gf+a1aU6O5WdHeeMZxwyR5SzHewaezreR5nFtO2McRfBUM3cR6mt9acI0060F2YMYpuT3WWzqpTBw8QEvDq2ARny7qqN6mqucdXJJxLd7zV2ZsoQFpJH4pCMFjoAO4Vtr3DqpQgsIxjDd1bPu1ru1kieKaaLgdSrAyKNCMHt0pQp3EJqpTi8p5WjPZODWGzU2LcbPtk6u3kt0Xtw65J7yc5J8TW25he15b9WMm/B/Axg6cViLRn23s+DaEJgaTKEqT1brxeycjvrC2rVrOqqqjr3p8z2cY1I7rZh3e3OtLI8UMft4xxueJ/HBPL0xWd3tO5ulipLTsWiPKdCFP3UTztgEnsGe+oCWXg2lC6N7Z5JLvaE6srzSFVDAhlROYwdewD+Gr7bFSMIUrSm8qKzpzb/M+ZFt025TfMjto7dn2zIbWx4o7UftpyMEjnjHMA/d5ntwM1Jo2dLZcOnucOp+2P58+XLUwlUlWe7DhzZK743KbM2eltaLiSU9VEB7xLe8/ix7+8iouz4Sv7x1q70jq+zTgvD6IzqtUqe7HmT+7WwI7SzSAhSAuZCwBDMdWJzpj9AKr728nc3Lqpvu8ORtp01CG6YNub3xW1xBbsrFpiuGGOABm4Qc9uvYKzttmVK9GdZNYj66ank60YSUXzLFVcbhQCgFAKAUAoBQCgIneKaWNFkjOiMC696/8APzqXZxpzk4T5rQ11G0sow2kFtGyzZy0zewW9rBPYO7zNZ1J15p0+UVqYpQTz2m3teeEjqZWAMmgHaO4+GtabeFVPpILgZzcfdZDpb3oT6OAvDy6zP2fPP6Zqa52jl0rzns7zVipjdN+S4trC3CzyoqgHPHjLE6nC8z5eVR1Cvd1nKlFt93LzM8xpxxJlJ2r0swxgrZwFu5n+rTzCjU+uKvKHs5Vn1riePDV+v/JFnexWkEU3afSLfzf33VjuiUJ89W+dXNHYlnS/Znx1/j4EaV3UlzILFzcn+/nb+OU/rU/+xQX7YryRq/uT7Wb8G5l8+q2kvqvD/mIqPLalnHjUXz+Rkreq+RlO4e0P/wBV/in/AJVj/rFl/wBxfH7GX9NV7DRud3ruHV7aZcdvVtgfxAYrfC9tqukakX5owdKpHkzPs3e29tz9XcSYH2XPGPg2cela62zbWsutBeWnyPY16keZd9g9LrDC3kQI+/FofVGOD6EeVUd17NRetCXk/uvsSqd9/mjpWydsQXkfFBIrqRg40YZ7COYPnXNXFtWtp7tSOH+cO0nQnGazFmfZuzoreNYoUVEXkqj/AJk+JrXWr1K03Oo8tnsYqKwjn0r/AEzbw4v2NouMn3eMY7eXEXcac/Z8K6GK/ptk6e9Ufnj7YXxIj69fuROdKGyprqzWOBWZ+uQ8KnAIwwPFrjhGc69wqDsS4pULhzqtJbr+nDvNtzCUoYifP6GpMllJeMRJawoGCsApZQpJLcyAR2Yp/qk6cq0KC0nJ+OHngvMdAnuuXItdrdJKoeNg6nOGU5BwcHB86qp05U5bs1hm9NNZRlrA9FAKAUAoBQCgK1cXUl3KYoWKRJ77jt8j+XxqzhThbQ36izJ8EaG3N4XA8Oj2kiKzmSCU8JDakE6f89a9ThcwcordnHXQ81g8PVMxf/H8Dm1k4jGx4oXAyUPb/v8AHtrPpt6PTxxvLRrtPN3D3Hw5G99AtrJTPcSDT+8lPI+A7T8TWjpq901SpR8kZ7kYdZnP96uld2ylivAvLrXALH8KnRfM5PgK6Cx9nYxxK5eX2Lh5vn5EOrevhAotpY3V/KSiyTyE+0xycfiY6KPM1fVKtvZ0+s1Fdn2XMiKNSq+0v2w+iFjhruYL+5FqfVzp8B61z917SxWlCOe9/b+SZTsf8mXnZO49jb4KW6lvvSZkb/FkD0Aqir7Wu63vTeOxafL6kuFCnHgiwRoFGFAA7gMCq9tt5ZuPVeAUAoCO2psK2uQRPCj57SPa9GGoPiDUmheV6DzTm1+dhhKnGXFHP94uiRCC1lJwn/65CSp8n5j1zXQWftJJdW4jnvX2+2CHUsk9YHOCLrZ1x9uCZfmPyZT6iukzb3tHlKL/ADyZB69KXYzsW4W/yXoEU2I7kDlyWTA1K+PaVrjtqbHna/3KesPl4/cs6Fyqmj4mXpE3WnvYlW3lCBWLGIjhWRuxiw14h46VhsjaFK1qN1Y5zpnmu7HYZXFKU1iLKzs594Yh1fAHA0DSdU2B+LiBPrmrOsti1Hv5x4by+GPlg0R/qVpgkRuZe3eu1L36oamKLAX1IAUfA+dR/wDVLS20sqXW7X+N/Iz6CpP9SReNiWcMMEcdvjqVX2CG4wQdc8WTnNUVzVq1asp1fefHkSoJKOI8DerQZCgFAKAUB8ckA4GTjQd9erjqCvQ7dMrCB4iGYssg4scIx2H/AJ61YStOji6sZaLVGhVN57rRL7PsUgj4V5DJJPM+JqHVqyrT3pG2MVFYRCGQ3s68I+oiOS33j/z5Zqduq1pPPvS+Bqz0ktOCG+e+cNguD7c5HsRg6+bH7K/M9le7O2XVvJZWkeb+3axWrxp8eJxHbO2rnaMwMhZ2Jwkag8K+CqPz5129va29lS6uEubf1ZVTqTqyL7ul0VcpL4+PUqf87j8h8aoL/wBouMLb1+y+r9CZRsuczqFjZRwoI4kWNByVQAPlXL1as6st6bbfeT4xUVhGetZ6KAUAoDXnv4k9+RF/EwH5mtkaNSfuxb8jxyS4s1P6RWmcfSYc/wDUX/Wt39Fc/wDbl6Mx6WHajdt7tJPcdW/CwP5VonTnD3k0ZJp8DNWB6RO8m70N7EY5lzz4XHvoe9T+nI1Ls72raVN+m/Fcn4mupTjUWGcC3j2FPs644GJBB4opF04gDow7iO0dhrv7O7pXtHej4NdncynqU5UpHZujvewX8GHwJ48CQfeHY48+0dh9K4za+zf6OrmPuPh3dxaW9bpI95baqCQVXpM2S1xYShM8cf1gAJ9oL7wx2+znTvxVrsW5VC7i5cHp68H6mi5g5U3ghuhnbfW2zW7H2oW9n8Daj4NkeWKm+0Vr0ddVlwlx8V/Bqs6m9DdfI6HXOkwUAoBQCgK9vLfSwuhjce0CvV4z/F51Y2VGnVi1NcOf0NNWTi9CKSxV7dXi4pJy4JYHVCT2+Hj61KdVxrOM8KGPU17qccriT2ztrNJKIgAwVB1kg5cYGuO8Z0qBWtowp77eMvRdxtjNt4IDf7fVNnp1MAU3DDOMezGD9pgO3uHbzqw2Vsqd5LpKmdxfHuRqr11SWFxOQbK2Zc7RuCqZkkY8Tux0A7WY9g/9Cuwr3FCyo5lpFcEvkithCdaR3Lc/c6CwT2RxzEe3Kw1PeF+6vh8a4XaG06t5LXSPJfftZbUaEaa04lkqtNwoD47AAkkADmToBXqTbwgVHbnSRZW+VDmZx9mIZHq59n5mre22Hd1tWt1d/wBuJGndU488lE2t0tXTkiCOOJe85kf4nCj4Gr6h7N28NasnJ+i+/wASJO+k/dRUto7zXc/7W4lYd3GVX+VcD5Vb0bC2o+5TS8s/FkaVepLiyJY5561LWhryxQHuGVkOUYqR2qSp+IrGUVJYksnqk1wL5ul0mzwMqXZM0PIsdZU8c/aHgdfGqG/2DRqpyoLdl8H9iXRu5ReJao7TbXCyIrowZGAKsORB5GuJnCUJOMlhotE01lELvtu4t/bNHoJF9qJu5h2eR5Gp2zb6VpXU+T0fh/BqrUlUjg4Xuxth7C7WUgjgYpKvaVzhxjvGM+YFd3e20by3cO3VPv5P85FVSm6U8n6RjcMAynIIBB7wdRXzVpp4ZdnojPOvAct3Z3Ru7PazvEg+i8TgszAAxv7QAHMlTjs7K6m92lb3Oz1Gb6+nqtM+f1INKhOFZtcDqVcsThQCgFAa9+0gQmIBn0wDy5jPyrZSUHJb7wjGWcaELJteeIg3FvlQfeTXh7PHHxFTVbUqmlKevYzVvyXvI+nZcdx9dbyNHxZDcIwD35GmDT+oqUf7dWOccD3cUtYvBG727ei2TahIsGd88APMnkXbwHd34FSbCzqbRr70/dXH7Iwq1FRhpxOObG2XPtG54FJaRyWd21CjOrMe7/YV2VxcUbKhvPRLRL6IrIQlWmfoDdnd+KxhEUI8Xc+87d5/QdlfPr29qXdTpKnkuwuKdONOOEetrbdjg0PtP91ezzPZXlCznW1WiE6iiQv9MWz+yGPxHP5VO/0xY941dP3GlvL0h9REGigZnPMsRwJ3Zxqfl51usti9NUxOaS+LMal1uxykck29vNdXh/rEpZc6IPZQfwjQ47zk111rYW9qv7UcPt4v1K6pXnPiyIqYaRQCgPmaHp9oeCgFAdf6E9slo5bVj+z9tPwsTxD0bB/irj/aW1UZxrrno/FcPh8i0sqmU4nTq5cnHCOl3ZIgvi6jCzoH8OIEq/6H+Ku82Bc9La7r4xePLl9vIqbyG7PPadJ6K9pGfZ8YY5aItGfJTlf8JA9K5vblBUryWOEtfXj8Sdaz3qaLdVOSBQCgFAKAUBBR7baJyl0nBknhcaqR2f8Aup7tI1I71F57VzNKqNPEjNdbX4Jo1PA0MgwGByeIkDXw/wBawhbb1KUtVJGTniSXJm1f3cVpA8jYSONSxwMeOAO8n5mtVKnUuKqgtW9DKTUI5PzttraU20LouQWeRuGNB2DPsqPLv8zX0W2oUrK3UeCSy382Us5SqzO6bkbrpYQBNDK2DK/ee4fujkPj21wm09oSvKu9+1cF+c2W1CiqcccyX2td9VC79oGnmdB86iUKfSVFE2Tluxyc2kcsSWOSTkk9prpUklhEHiea9PDzJGGBVhkEYIPaK9TcXlA5rtSz6qZ4xrhsL3kHUeuDXS0KvSU1MgzjiWCf2H0fX1zg9V1SH7Uvs/BfePwqBc7atKGm9vPsWvx4G6na1JcsF62R0RQJrczPKfuoOrX9WPxFUNx7S1ZaUoqPjq/sTIWUV7zyWqy3KsIvdtYie916w/Fs1VVNq3lTjUflp8iRGhTXI3ZdgWrDha2hI7jGn+laI3lxF5VSXqzJ04Pkjl3SfuNFbRi5tRwpxBZI85AzoGXOoGdCPEV1OxNrVK8+grPL5P6MgXVuorfic1rpivFAXzoYz9PbHLqHz/Mn61Qe0eP6Rf7l9SbZfqeR3GuGLU5p042wMFvJjVZWXPgy5/Na6b2ZqYqzh2rPo/5IN8uqmYOgy5yl1H3NG38wZf8AtrZ7Tw61Ofc16Y+55YvRo6lXKk8UAoBQCgMF3eJFw9Y3DxHA862U6U6md1ZweOSXEi9jTG5WUyhWj6whFIGgGv6j51KuIqg4qGjxqa4Pfznga+z9mWrTsED8UTAkE+xnOmPXs8K2Vbi4VJbzWJepjGEHLTkUXpo3h4nSzQ6Lh5cdpIyi+g9rHiKvfZyyxF3Elx0X1f09SLe1f2Iy9DW7QOb2QciVhz8Gf/tH8VY+0V/jFtB98vovr6HtlR/ezrFckWBFb0RFrZ8dmD6AjPyqXZSSrxya6qzFnPq6EhCgFAXXdfYkKIsxiTrnGS5ALY7ME8tO6qS+u6spOlvPdXLkS6VOKW9jUsNVxuFAKAUBSul2/WPZ7IfeldVUeR4ifQD8qu9gUZTvFJcIpt/IjXckqZweu9KYUB17oS2MVjlumH7T6tPJTlz/ADYH8Ncf7S3SlONBctX58Ph8y0sqeE5M6fXLk45/01t/UYx2/SF/ySV0Ps2v/dS/2v5oh3v6fmQnQUPbuz+7D+ctTfaj3aXjL6Guw/cdbrkSwFAKAUAoCpbUsZzc8SK0iqesAb3c6ZA7O7Twq3oVaXQYk0m9NOPiyNKMt/KNiK9MoC27CCVSeKJgAGJGvZrWuVJU25VVvxfNGSlnSOjN2xt1s7eSSRskBpJG8gT21oqzd1VjCC7EjKK6OLbPz6TJfXf/APS4m88cTfkB8hX0LqWlv3QXy+5T61anifpHZlisEMcMYwkaKo9Bj4nnXzavWlWqSqS4t5LuMVFYRs1qMj4ygjB5HnRPGoKNtrd14mLRgvH2Y1K+BH61e217CosTeGRJ0muBC8B7j8KnZRqwTexN3XkYNICsY110LeAHYPGoNzewgsQeWbYUm9WXhRgYHIVRN5JZ9oBQCgNTau0oraJpZnCIo1J+QA7SewVuoUKleap01lsxlNRWWfnzfTed9oTmQgrGukafdXx/ePM/Dsr6Fs6wjZ0txat8X2/wU1es6ks8iAqwNBP7m7ryX8wRcrGuskmNFHcP3j2D1qv2jtCFnS3nrJ8F+cjfQoupLuP0PY2iQxpHGOFEUKoHYBXzqrUlVm5zeWy6iklhGesD05b05XY4LaLtLO/oAF/7q6r2YpveqVO5L6/QgXz0SM/Qfa4guJMe9Iqj+Fc/m1a/aapmrCHYs+r/AIPbGPVbOl1zJOFAKAUAoBQGhtLZEcxBYEMCPaXRtOzNSKNzOllLgYSgpFa6W9o9Ts9lHOZ1jHkcs3+FSPWrLYFDpbxN/tTf0+bNN3LdpsonQzs0SXrSkZEMZI8GfKj5cVX/ALRV9y2UF+5/Ba/Yh2UMz3uw7fXDFqKAUAoDD16ZxxLxeYzWe5PHB4PMozVgeigFAKAru9e+VvYL9Y3HLj2YlPtHz+6PE+masbHZde7fVWI9r4fyaateNPjxOH7070T38nFMcKPcjX3E/wBT4nWu5sdn0bOG7TWvN83+dhU1a0qj1ISpxpLZubuLPfEOcxW/bIRq3gg7fPkPHlVTtHa9K0W6utPs+/2JVG2lU1eiO57G2TFaxLFAgVB8Se0k9pPfXCXFzUuKjqVHl/nAtoQUFhG9WgyFAcC6VtqCfaDgHKwqIh3ZUkt/iYj0r6BsK3dKzTfGWvrw+CKe7nvVMLkdY6ONmG32fApHtMDI3m5LD4Lgelcltiv015OS4LT00+ZZW8N2mkWWqw3CgFAKAUAoBQHK+nO49m1j8ZG+AVf1rq/ZiGtSfgiBfPRI2ug62At7iTtaVV9EXI+bGtXtNUzWhDsWfV/we2K6jZ0quZJwoBQFR3t2u3F1KEgADjI0JJ1x5Yq3sLaO70kl4EatN53UVerUjln3S2u3GIXJIPuk6kEa48sVV39tHd6SK8SRRqPO6y31TkkjttbcgtE47iVUHYDqx8lGp9KkW1pWuZbtKOfzmzCdSMFmTOV709KssuY7NTEnLrG/aHyHJfmfKursfZ6nTxK4e8+zl/JX1b1vSBzmWRmJZiWYnJLEkk+JOprpIxUVhLCILbbyyQ2JsG4vG4beJnxzPJV82Og8udR7m8o20c1ZY+fobIUpz91HV91ei2GHEl2RNJ9z+6HodX9dPCuSvvaCrVzCh1V28/4/NSxpWcY6y1Z0NFAAAAAHIDQCuebbeWTD7XgFARO9W2Vs7WWc81XCjvc6KPj8s1LsbV3NeNJc+PhzNdWe5ByOBbr7Ka+vI4myeNy0h7eHPE5z48vM19AvbiNpbSmuSwvHgiopQdWphn6SVQBgaAchXzRvPEuz7QCgFAKAUAoBQHIunQfWWv4Jf8yV1/sx7lTxX1K6/wD2k90LEfQX/wCs2f5VqB7R/wDyl/tX1N1l+mX+ufJYoBQHOd4P7TL+P9BXSWn6MfAg1PeZH1IMDJb3627CZ8lYzxNw6kgd2SNaxnRlWi6ceL0PVJRe8yJ3h6V55craoIV+82Gk/wDFfn51LtPZyjT1rvefZwX3fwMKl7J6Q0KDPNJPIWcvJI3acsx/Wr+MYUoYikkvJENuU3rqWXYvR3fXGD1fUoftTZTT8OC3yFVtztu0oab28+7X48DfC0qS7joeweiu1hw05adx2H2Y/wCUan1Nc7de0NxV0pLcXq/X7E2nZwjx1L1bwLGoVFCqOSqAAPQVQznKb3pPLJSSWiMlYnooBQCgOG9LG84uZxBGcwwEgkcnfkT4heQ9a7rYNh0FLpZrrS+C/nj6FVd1t6W6uCLf0PbuGGA3MgxJN7neI9CP5jr5Bap/aG+6WqqEXpHj4/x9yTZ0t2O8+Z0OudJgoBQCgFAKAUAoDmPTla/U20vdIyH+JeIf5TXUezFT+5Uh3J+jx9SDfR6qZj6DL3KXMPaGSQePECp+HCPjWXtPS61Op3Nemv1PLGXVaOpVypPPjHGp0FEsghNq74WVvkS3MYYfZVuNv5VyR61OobMu63uU3jt4L4muVaEeLKVd36XDtNHngkPEuRg48qu6dGVGKpz4oiSkpPKMVZmJ8bZ30n6ji4es9nixxYz24yM/GnT9B/dxnGp7u73VJjZnRPZx465pJj4nq1+C6/Oodf2juZ/ppR+Pz+xtjZU1x1LhsvYtvbDEEMcf4VAJ8zzNU9e6rV3mpJskRhGPBG/UczFAKAUAoBQFA6UN8haxm2gb6+QYYg6xKRz/ABEcu7n3V0GxNl9PPpqi6i+L+3b6ES6r7i3VxOd9Hu6pvrgcY+ojIMh7+5B4nt8M10e1toq0o9X33w+/5zIVtR6SWXwP0EigAADAAwAOwCvnrbbyy4PteAUAoBQCgFAKAUBXOkHZP0qwmQDLqOsTv4k1wPMZHrVlsm56C7hJ8Ho/M03EN+m0cd6N9ti1vo2Y4jk+rfwDY4T6Nj0zXZbYtP6i1klxWq8v4Ky1qblTU/QtfOy5NW62ZDL+1hjf8aK35itsK9Wn7kmvBtGLhF8UY7fYttH7lvCn4Y0X8hWU7qvP3pyfmzxU4LgkUbbwxcSgcuP9BV7avNGPgRKnvM0KkGBvbC/tEX4xWi6/Rl4GdP3kdIrmicKAUAoBQCgFAU3f7fhLFDHHh7lhovMID9pv0Xt8qudlbJndy356QXx7l9yNcXCprC4nHdibJuNpXPCpLO54pJG14QTqzH8h6V2Vzc0bGhvPRLRL6IrYQlWmfoPd/Y0dnAkMQ9lRqTzY9rHxNfPbu6qXNV1J8X8O5FxTgoR3USNRjMUAoBQCgFAKAUAoBQH596Sd3DZ3bcI+plJePuH3l9CfgRX0LY18rq3Wfejo/o/P5lPdUtyeVwZ0rov3tF3AIJW/rESga85EGgbxI5H49tc1tvZrt6vSwXUl8H2fYnWtdTjh8UXiqIlCgOcbf/tMv4z+QrpLT9GPgQanvM0KkGBvbC/tEX4xWi6/Rl4GdP3kdIrmicKAUAoBQAnHOgOab8dJixcUNkQ8nJpeaJ+H7zePIeNdNszYMqmKlxouzm/HsXxINe7UerDic32BsK42jOVTLEnMkr5IXPMse0+HM10l3eULKlmWnYl9CFTpyqyO+bsbuw2MIihGvN3PvOe8/oOyuBvb6rd1N+p5Lki3pUo01hEvUM2CgFAKAUAoBQCgFAKAUBEb0bAjvrdoZNO1G7UYciP1HaKmWN5O0qqpDzXauw11aaqRwz8/31nc7OusHMc0bZRxyI1AZc6FSP1Br6DSq0L6hlaxfFfR9/4inlGdGfedi3J6QYbwCOYrFccuEnCyeKE9v7vPzrjdpbFq2zc6fWh8V4/csqFzGosPRl1qkJRRtv7Jm66RxGzKzZBX2vkNavbS5pdHGLlhoiVIS3m8EI6EcwR5jFTk0+Bqwbmwj/WIvxitN1+jLwMqfvI6RXNE4UAoBQFb3j33tLMEPIHkH93GQzevYvrVlZ7JubrWMcR7Xov58jTUuIQ4s5DvZv7c3uUz1UB/u0PP8Tc28tB4V2FhsehaYl70u1/Rcitq3U6mnBG5ub0dTXeJJswwd5GHcfug8h+8fTNado7bpW2YU+tP4Lx+xlRtJT1lojtOyNlRWsQigQIg7BzJ7yeZPia4m4uKlxN1Kjyy0hBRWEbtaTIUAoBQCgFAKAUAoBQCgFAKAh95t24L6Lq5l1HuuPfQ+B/TkamWV9VtJ71N+K5M11KUaiwziG9W5FzYksVMkI5SoNP4hzQ+enjXcWO1qF2sJ4l2P6dv5oVVW2nT15G5u50kXdqArkTxj7MhPEB4Pz+Oa1Xmw7a4e9Hqvu4en/BlTu5w0ep0DZfSrZSAdbxwt28Sl1+KA/kK56v7O3UPcxJenzJkbym+OhZLXeOzm9y4hfw41z8DqKrZ2N1S96El5M3qpCXBo2lkt85Biz3gp+daXGtwal8TLqn2basCDLTRgeLqP1pG3qy0UX6MOcVzIe+392fF71yjHujzJ/kBA9am0tj3tThTa8dPma5XFNcyr7W6X4VyLaB5D96Q8C/AZJ8tKtKHs1UlrVml4a/Yjzvor3UUXbu/97dZDS9Wn3IvYHq3vH41e2uxrWhqo7z7Xr/BEndVJ6Hjd/ci8vCCkZSM85JPZX0z7TegrK72ta2yxKWX2LX+EKdtUqanVt1uji2tMPJ9fMNeJx7Kn91NQMd5yfKuTvtuV7nMY9WPdx82WFK1hDV6sudUpJFAKAUAoBQCgFAKAUAoBQCgFAKAUAIzQFQ290c2Vzlghhf70WFB81IK/AA1cWu3Lqho3vLv+/Ej1LWnPlgpG0+iK4XWCaOQdz5jb8iD8RV5Q9paEv1YteGv2IkrGX7WV656PtoJztmb8LKw+Rqwhtqyl/1MeOUaXa1VyNJt0r0f/izfyGt62laP/qR9THoKnYZYtyr9uVpL6gD8zWMtq2ceNRHqt6r5EpZ9GO0H5xpGO95B+S5PyqJU2/ZQ4Sb8F98GcbOoyy7N6Hu24uT5RLj/ABNn8qra3tN/2qfr9l9zfCxX7mXTYm5Nla4McIZx9uT22z366D0Aqkudq3VxpKeF2LRfniSoW9OHBFiquNwoBQCgFAKAUAoBQCgFAKAUAoBQCgNCbbES3CWxb651ZlUAnReeT2etSI2tSVF1kuqnj1MXNKW7zMm1tpxW0TTTMEjXmT4nAAHaSeysaFCpXqKnTWWxKSiss0d3N57a+DG3fJTHErAqwzyOD2eNb7ywr2jSqrj5mNOrGp7pg3i3ytbJ1jnc8bDPCiliB3nHIVnabLuLqLnTWnfp6HlStCDwyYsL1Jo1liYMjjKsO0fp5VDq0p0puE1ho2RkpLKIC13+sZLgW6S5Ytwq3CerZuWA3I+HYasJ7Hu4UellHTGe/HgaVcU3LdTJnbW2IrSIyzvwoNO8knkABqTUK2tqlxU6Okss2zmoLLMG728Vveoz278XCcMCCrKezIPf3+dbLuxrWklGqsZMadSM1mJqbd3zs7OQRTy4cgEhVLcIPLOBpW212Xc3MN+nHT09DydeEHhsm4blHQSKwKFeIMD7JGM5z3YqFKnKMtxrXhg2JprJXtl792VxOII5CXJIUlSEcjPut2/rVhX2RdUaXSzjpz7V4mqNxCUt1MlNvbdgs4+tuH4VJwMAkse4AamotraVbqe5SWWZzqRgsyGwNuwXkfWW78Sg4IIwynuIOopdWdW1nuVVhiFSM1mJoWu15JtoywRsBDbxL1ugJaSTVRnsCqOzvqRO2hSso1ZLrTenclx9WYKbdRpcEZd4t7LWxKrcOQzDIVVLNjlkgchz18DWFns24u03SWi8vI9qVoQ95kps++jnjWWJg0bjKsOR/wBwdMVFq0p0punNYaM4yUllEHDv1YvcfR1mHWcXCDg8BblgPjHPSp0tkXcaXTOGnHv9DX/UU97dyZN9dqy2kKXEeqRyp1y4BLRseE47QQSDpXmzbenc1HRlxae6+9antaTgt5E+jggEHIIyD3g8qr2mnhm0+14BQCgFAKAUAoARQHM7LYK2e24AskknHDKxMrcTZ1GM45V01W8lc7Mm3FLEktNCFGkoVlrklOlH2hYxHVJL2MMDyI7j8ajbE6rrTXFQeDO5/au88Kgi3hwgAEljlgNASHOuP4BXrbqbHzLlU09P5PeFfTmiH3k2kLXal06w/SjLaqGRQSYcKo19k+yQAT5/GZZ0HcWFOLl0e7PR/wCWvLVa8vI01JblWTSzlehK7ryCLYLPG4YiCZsj7LHiJX+E6VFvU6m1lGax1kvLTXzNlN7tvldhWNgbWjS3so7qw/qvWKEuCxB63J9vAAOM50zyGdcYqzuracq1adGt/cxrH/x7DTTmlGKlHTtLX0hjju9lxNqjXJZgeR4THjPxPxqp2R1be5muKjj1yb7jWcF3nrZKiPbl0iABZLaN2A0GQQM0uG57KpylxUmj2Oldpdhi30tIbKO7uOpknkuwVOgZYsIQDnGVUc+3XFZbNqVbqdKlvKKp6+OvxZ5WUYKUsZyY4z1W7p4JA/8AVmHGuce2xDAZ19niK+lZP+5tnrRx1lp4L64yeLS30edCG3d2sg/+PjubDgh9gW9wWIJkwMtgY0ZtcE9udam3ltN9POjWzLXej3dnkvxGunNdVSjpyZYt7xx7V2bGwymZXIOoJAGNPDFV2z+pYXE1x0Ruq61II87pjq9sbTiUYQiF8DkCVBOnjxGvb/r7Ot5vj1l8f4FLSrJHro0PFJtGQ+8164Pkucfma82yt2FvBcFBfEW+rk+887PhWbbl2ZFDcFsiKGGQA3CTofX4nvr2tKVPZVLdeMybEVms89g6KkzYzQ5IVJ5kUjmAe71JNNuvF1CpzcUxbe40QG99pBarabPRGQLNG/0qQDAyzE+0o1b4aYqfs+pWuHVu5NPMWt1eHY+RpqqMN2mu3iXzfmMNs+6B/wDof5DIqh2Y2rym1/kiVW/Tfge9y5i9has3MwR5/lFY7Sio3dRL/JntL3F4E1UI2CgFAKAUAoBQCgKhtK0c7ZtZAjGNbeQF8HhBOcAnkDVxRqQWzakG1lyWnMjyT6ZPuPfSPsyWWCKWBC8lvOkoQc2CnUD8/jXmx69OnVlCo8RnFxz2ZPbiLcU1yeSP3XWa82lJfyQSQRrbiGNZBhieLiJwewe18RUi+dK2so2kJqTct544cMfYwp706jm1hGltN7jZ+0budbWS4jukTgMYLFWVQMNgHAzn0xW6iqN7Z0qTqKEoN5zpo3y/O0xk5U6jeMpkzubu66bMa3nHC8wlLL9zrOQ9BjSoe0b6E75VaeqjjzwbKVNqluvmVEQXdzBa7Me1kjMEyGSYj6vgTiGQ3InB7Drjx0t9+2oVal7GonvReFzy+00YnNKm1wZbekXZ8p+i3UCGR7WcOUX3mQ8PFgdp9kfOqjZFamukoVHhTjjPfy+ZvuIvSS5Mw7mRS3F7c38sLwq6JHEkgw+BqxI8xWe0ZU6NtTtYSUmm22uB5R3pTc2sGntra99azXcTwTXMU4P0cqvEqcSkFWwNACe3urdbW1pcU6VSM4wlH3s6N45oxnOcW1jOeBIbE3XkXYxs5NJXil8lZ2Z1HoSM+tR7naEJbS/qY+6mvNJJP+DOFJ9DuviVy0W6vPoFm9pJELR0MsrDCERLwrwnkcgdnae6rKo7e26e5jUUukTwlx62uppW9Pdg1jH0LHv9aypNaXsMTTfR3YOiasUcakDmcY+dVuyqlOVOrbVJKO+lhvhlG2umnGaWcHncK0lkuLy+miaL6QyCNHGGCoMZI7M6fCvdq1KcKNK1pyUtxPLXDLFBNylNrGT1unD9H2jtCA8pWS4j8Q/EH+DYHpXl/Lp7OhVX7cwflw+ApLdqSj5mlt957DaT3cdvJPFPAEIjBJWRSMZAB0wBr4nurdaqjd2St5TUJRlnXsZ5UcqdTfSzlEluLsSaDZzI56u4l61ydMoz5C+o0OKj7Uu6VW8Uo6wjheKXEyowkqeObKjtKa/vbZNnTW0vX9aOsuGH1fCGJ4g2Mcj8BVvRjZ2tZ3lOot3GkefgaJOpOPRta9pc+ka4MezpEXV5eCFB2szkLjzxk1S7Hgp3kZPhHMn4LUk13im15E9siyEEEUQ/u41X4ACoFxV6WrKo+bbNkI7sUjbrSZCgFAKAUAoBQCgFAR+09p9S8CcOeul6vOccPsM+fH3cVIo2/SwnLPurPxS+phKe60u0i/6V5iiZIsyTXE0CIXCrmJpVLM5GgxGTgAnUVL/07E5KUtIxUm8f5JaJeZi6mi04mzd7akj6mPqeK5l4yIg44VCe8zSY0XVezOTitVO1hPfnv9SONcavPJLt48+R65tYWNWYRvMwjnLW8nXQECSJWU6FSwcOSAUIB156EYrP+gW/DE1uy4PXtxjGuv5kx6V4emqMs+3mxbiKHrHniMgUyBOFQEJ1I11cCsI2ceu5ywovHDOXr9j11OGFxPG0942iYqsDSPHB10yq6/VrroD9tjwtgaZ4edZUbGNRKTmknLdjpxf0Wqz4iVRrlyyY7/etVyYommRIEnkZWA4Y3yVwD7zFQTjTQc6ypbOcsKclFuTivFcc9izpk8dbsWdMm3Ht4NdJAI34XiaRJSV4WC8HugEkj2xqcdtaXZtUHVcllPDWuVnPH0Muk627g+tthniWS2haUMXzxHqccDFTowzkkHGnZRWsYzcK093GP/Ljry+I321mKyaY3r40hMEDyPLE0vAWCcCqQpydRxcXsgDng61u/wBO3JTVWaSi93PHLfZ3Y1Zj0ucbqyZH3mDLB9HiaZ542lVeIJwooXiLE5wcsq47zWKsHFz6WW6ovDfHV9no34HvS5S3VnJ7/pNG0EEsaO7T/s4xgNke9xEnChftE8vEkCsf6CaqzhNpKHF8u7HbnkOlTSa5mLbF51Rhna3zKqNxEI0pVSAWRZEHvHTGRg47Kzt6XSKdJT6rfalrybT5duNUJyxh4IrYG+ks8scbQABo0Y4LacbsBzGMBV9T21Lu9lU6NOUlPg2uXJLv7Wa6deUnjBt7V3taKaWMROwjaH+7YFgS5lwzEKSEUlddcHnitNDZqqU4zcks55ruxnGXxeH5Hs62G1g39hbda4llQxhVXJQ8RLECSSP2hjCn2M6E86j3VpGjCMk8t8fRPTt49xnCo5NrBK3FnHIUZ0VjG3EhIzwtjGR3HFRYVZwTUXjOj7zY0nxM9az0UAoBQCgFAKAUAoBQFe2tFJNd2yrE4jglMjytwhCOqdQF1yTlu7TBqxt5U6VvUbksyWEtc8U9fQ0zTlNacCOtdn8Fl1VxaSTBrm5bhTh4k4p5Xjf3wQSCMFTkZ7KkTrb1z0lKqo4jFa51xFJrg/ieNdXDWTFYbPu4Potw6PKyLPG8fErTLG8gaI8ROHZQAG118ca51a1tV6SjFqKbi08NJtLD8E+K09DFRlHEnqZdls1y20JeBkkkjEawspVwqI4UtkAZZieROABrWFdKgqFPKaTy2tVltZx4I9h1nJnvalgGtYYnsnmlFsqow4B1b8AGOMsChBAPEO7tryhWarznGqox3m2tdVnsxr4CccxSccvBgl2fdW5ciNrh57KKEspUASxiQZbiIwjdZnIz7p76zjWt6yS3txRqOXP3XjhjmscO8NTjyzlGN9j3FqkkMURmE1nBArAqAjxI0R48nIUhuLIzyI54rNXVG4lGpOW7uzlJrXVSaemOemDzclHKSzlJEwmy3S6syATHDayxs+mM/Uhe3OvCahO4hK3qpvWU08f/AG+5nuNSj3Ixbcur3qEjEJ6yRnErwFWEUfEcFeMrl2TGOwHJ7ADnbU7XpXNz0WMKWVl454zon6oTc93GDXW3kt3hmgtZDGLUwdVlOsjKtxR5y2CDrk5ONCfDY5wrRnTq1Fnf3s64eVry5clgxw44aXLBistkzWRtJRE0xjtJIJEjK8QZ2jkBHEQCOJSvqDWdS5pXXSwct3M1JN55Jrlnk8iMZQSeM6YNaHdp4kszNB9IEcc4liXhbhaZ+syAxAYA5X4Gtkr6NSVVU57mXHD1WkVjlw7TBUsKOVnj8dTbsdiXKwW6mNW6vrG6t5igTiY9WpCowcxqcDXAPfgGtVW6oOrUkpNZwsqOc4Wr1axl8f8AkyjTkopY/P4IbdndqcESrGgZJHjBLqpCxSuq4BtjnTPt5ywwe7Ey9vqLW45PDSfBvWUU/wDP4cEa6dKS1x+ehk3l2OZ7mcoZ5JOKNUAyqZ4ZOsBPCFAWMkA978zWNncqlRgpbqWrfN8Vh8c6viu7ge1Ib0nxJXdkEXC4LKWjfrUeKVSGMkkmOIpw4HHjPFrw+NRL3DovOuGsNOL0wlwznl2czZT94uVUxIFAKAUAoBQCgFAKAUAoBQCgFAKAUAoBQCgFAKAUAoBQCgFAKAUAoBQCgFAKAUAoBQCgFAKAUAoBQCgFAKAUAoBQCgFAKAUAoBQCgFAKAUAoBQH/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384784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kumimoji="1" lang="ja-JP" altLang="en-US" dirty="0" smtClean="0"/>
              <a:t>プライバシーマーク</a:t>
            </a:r>
            <a:endParaRPr kumimoji="1" lang="ja-JP" altLang="en-US" dirty="0"/>
          </a:p>
        </p:txBody>
      </p:sp>
      <p:sp>
        <p:nvSpPr>
          <p:cNvPr id="3" name="コンテンツ プレースホルダー 2"/>
          <p:cNvSpPr>
            <a:spLocks noGrp="1"/>
          </p:cNvSpPr>
          <p:nvPr>
            <p:ph idx="1"/>
          </p:nvPr>
        </p:nvSpPr>
        <p:spPr>
          <a:xfrm>
            <a:off x="381686" y="1484784"/>
            <a:ext cx="4478346" cy="3528392"/>
          </a:xfrm>
        </p:spPr>
        <p:txBody>
          <a:bodyPr>
            <a:normAutofit/>
          </a:bodyPr>
          <a:lstStyle/>
          <a:p>
            <a:pPr marL="0" indent="0">
              <a:buNone/>
            </a:pPr>
            <a:r>
              <a:rPr kumimoji="1" lang="ja-JP" altLang="en-US" sz="4400" dirty="0" smtClean="0"/>
              <a:t>個人情報に関して適切な取扱い体制を整備している事業所</a:t>
            </a:r>
            <a:endParaRPr kumimoji="1" lang="ja-JP" altLang="en-US" sz="44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844824"/>
            <a:ext cx="3890675" cy="4349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76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0"/>
            <a:ext cx="9131355" cy="6858000"/>
          </a:xfrm>
        </p:spPr>
        <p:style>
          <a:lnRef idx="1">
            <a:schemeClr val="accent3"/>
          </a:lnRef>
          <a:fillRef idx="2">
            <a:schemeClr val="accent3"/>
          </a:fillRef>
          <a:effectRef idx="1">
            <a:schemeClr val="accent3"/>
          </a:effectRef>
          <a:fontRef idx="minor">
            <a:schemeClr val="dk1"/>
          </a:fontRef>
        </p:style>
        <p:txBody>
          <a:bodyPr>
            <a:noAutofit/>
          </a:bodyPr>
          <a:lstStyle/>
          <a:p>
            <a:pPr marL="0" indent="0" algn="ctr">
              <a:buNone/>
            </a:pPr>
            <a:r>
              <a:rPr kumimoji="1" lang="ja-JP" altLang="en-US" sz="3600" dirty="0" smtClean="0"/>
              <a:t>著作権</a:t>
            </a:r>
            <a:endParaRPr kumimoji="1" lang="en-US" altLang="ja-JP" sz="3600" dirty="0" smtClean="0"/>
          </a:p>
          <a:p>
            <a:r>
              <a:rPr lang="ja-JP" altLang="en-US" sz="2800" dirty="0" smtClean="0"/>
              <a:t>言語</a:t>
            </a:r>
            <a:r>
              <a:rPr lang="ja-JP" altLang="en-US" sz="2800" dirty="0"/>
              <a:t>の著作物・・・論文、小説、脚本、詩歌、俳句、</a:t>
            </a:r>
            <a:r>
              <a:rPr lang="ja-JP" altLang="en-US" sz="2800" dirty="0" smtClean="0"/>
              <a:t>講演</a:t>
            </a:r>
            <a:endParaRPr lang="ja-JP" altLang="en-US" sz="2800" dirty="0"/>
          </a:p>
          <a:p>
            <a:r>
              <a:rPr lang="ja-JP" altLang="en-US" sz="2800" dirty="0" smtClean="0"/>
              <a:t>音楽</a:t>
            </a:r>
            <a:r>
              <a:rPr lang="ja-JP" altLang="en-US" sz="2800" dirty="0"/>
              <a:t>の著作物・・・楽曲及び楽曲を伴う歌詞</a:t>
            </a:r>
          </a:p>
          <a:p>
            <a:r>
              <a:rPr lang="ja-JP" altLang="en-US" sz="2800" dirty="0" smtClean="0"/>
              <a:t>舞踊</a:t>
            </a:r>
            <a:r>
              <a:rPr lang="ja-JP" altLang="en-US" sz="2800" dirty="0"/>
              <a:t>、無言劇の著作物・・・日本舞踊、バレエ、ダンスなどの舞踏やパントマイムの振り付け</a:t>
            </a:r>
          </a:p>
          <a:p>
            <a:r>
              <a:rPr lang="ja-JP" altLang="en-US" sz="2800" dirty="0" smtClean="0"/>
              <a:t>美術</a:t>
            </a:r>
            <a:r>
              <a:rPr lang="ja-JP" altLang="en-US" sz="2800" dirty="0"/>
              <a:t>の著作物・・・絵画、版画、彫刻、まんが、書、舞台装置など（美術工芸品も含む）</a:t>
            </a:r>
          </a:p>
          <a:p>
            <a:r>
              <a:rPr lang="ja-JP" altLang="en-US" sz="2800" dirty="0" smtClean="0"/>
              <a:t>建築</a:t>
            </a:r>
            <a:r>
              <a:rPr lang="ja-JP" altLang="en-US" sz="2800" dirty="0"/>
              <a:t>の著作物・・・建造物自体設計、図は図形の著作物</a:t>
            </a:r>
          </a:p>
          <a:p>
            <a:r>
              <a:rPr lang="ja-JP" altLang="en-US" sz="2800" dirty="0" smtClean="0"/>
              <a:t>地図</a:t>
            </a:r>
            <a:r>
              <a:rPr lang="ja-JP" altLang="en-US" sz="2800" dirty="0"/>
              <a:t>、図形の著作物・・・地図と学術的な図面、図表、模型など</a:t>
            </a:r>
          </a:p>
          <a:p>
            <a:r>
              <a:rPr lang="ja-JP" altLang="en-US" sz="2800" dirty="0" smtClean="0"/>
              <a:t>映画</a:t>
            </a:r>
            <a:r>
              <a:rPr lang="ja-JP" altLang="en-US" sz="2800" dirty="0"/>
              <a:t>の著作物・・・劇場映画、テレビ映画、</a:t>
            </a:r>
            <a:r>
              <a:rPr lang="ja-JP" altLang="en-US" sz="2800" dirty="0" smtClean="0"/>
              <a:t>ビデオソフト</a:t>
            </a:r>
            <a:endParaRPr lang="ja-JP" altLang="en-US" sz="2800" dirty="0"/>
          </a:p>
          <a:p>
            <a:r>
              <a:rPr lang="ja-JP" altLang="en-US" sz="2800" dirty="0" smtClean="0"/>
              <a:t>写真</a:t>
            </a:r>
            <a:r>
              <a:rPr lang="ja-JP" altLang="en-US" sz="2800" dirty="0"/>
              <a:t>の著作物・・・写真、グラビアなど</a:t>
            </a:r>
          </a:p>
          <a:p>
            <a:r>
              <a:rPr lang="ja-JP" altLang="en-US" sz="2800" dirty="0" smtClean="0"/>
              <a:t>プログラム</a:t>
            </a:r>
            <a:r>
              <a:rPr lang="ja-JP" altLang="en-US" sz="2800" dirty="0"/>
              <a:t>の著作物・・・コンピュータ・プログラム</a:t>
            </a:r>
          </a:p>
        </p:txBody>
      </p:sp>
    </p:spTree>
    <p:extLst>
      <p:ext uri="{BB962C8B-B14F-4D97-AF65-F5344CB8AC3E}">
        <p14:creationId xmlns:p14="http://schemas.microsoft.com/office/powerpoint/2010/main" val="13387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left)">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1050"/>
            <a:ext cx="5450612" cy="8190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61482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0648"/>
            <a:ext cx="9171596"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99650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62074"/>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kumimoji="1" lang="ja-JP" altLang="en-US" dirty="0" smtClean="0"/>
              <a:t>特許権</a:t>
            </a:r>
            <a:endParaRPr kumimoji="1" lang="ja-JP" altLang="en-US" dirty="0"/>
          </a:p>
        </p:txBody>
      </p:sp>
      <p:sp>
        <p:nvSpPr>
          <p:cNvPr id="3" name="コンテンツ プレースホルダー 2"/>
          <p:cNvSpPr>
            <a:spLocks noGrp="1"/>
          </p:cNvSpPr>
          <p:nvPr>
            <p:ph idx="1"/>
          </p:nvPr>
        </p:nvSpPr>
        <p:spPr>
          <a:xfrm>
            <a:off x="323528" y="1124745"/>
            <a:ext cx="8507288" cy="2448272"/>
          </a:xfrm>
        </p:spPr>
        <p:txBody>
          <a:bodyPr/>
          <a:lstStyle/>
          <a:p>
            <a:r>
              <a:rPr lang="ja-JP" altLang="en-US" dirty="0"/>
              <a:t>新規な発明を創作した者に与えられる</a:t>
            </a:r>
            <a:r>
              <a:rPr lang="ja-JP" altLang="en-US" dirty="0" smtClean="0"/>
              <a:t>独占権</a:t>
            </a:r>
            <a:endParaRPr lang="en-US" altLang="ja-JP" dirty="0" smtClean="0"/>
          </a:p>
          <a:p>
            <a:r>
              <a:rPr kumimoji="1" lang="ja-JP" altLang="en-US" dirty="0"/>
              <a:t>登録により発生し</a:t>
            </a:r>
            <a:r>
              <a:rPr kumimoji="1" lang="ja-JP" altLang="en-US" dirty="0" smtClean="0"/>
              <a:t>、登録した日から</a:t>
            </a:r>
            <a:r>
              <a:rPr kumimoji="1" lang="en-US" altLang="ja-JP" dirty="0" smtClean="0"/>
              <a:t>20</a:t>
            </a:r>
            <a:r>
              <a:rPr kumimoji="1" lang="ja-JP" altLang="en-US" dirty="0" smtClean="0"/>
              <a:t>年間有効</a:t>
            </a:r>
            <a:endParaRPr kumimoji="1" lang="en-US" altLang="ja-JP" dirty="0" smtClean="0"/>
          </a:p>
          <a:p>
            <a:r>
              <a:rPr kumimoji="1" lang="ja-JP" altLang="en-US" dirty="0" smtClean="0"/>
              <a:t>ただし、毎年特許料を支払わなければ</a:t>
            </a:r>
            <a:r>
              <a:rPr kumimoji="1" lang="en-US" altLang="ja-JP" dirty="0" smtClean="0"/>
              <a:t>20</a:t>
            </a:r>
            <a:r>
              <a:rPr kumimoji="1" lang="ja-JP" altLang="en-US" dirty="0" smtClean="0"/>
              <a:t>年より前に特許権は消滅する。</a:t>
            </a:r>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3051134302"/>
              </p:ext>
            </p:extLst>
          </p:nvPr>
        </p:nvGraphicFramePr>
        <p:xfrm>
          <a:off x="467544" y="3717032"/>
          <a:ext cx="8208912" cy="1706880"/>
        </p:xfrm>
        <a:graphic>
          <a:graphicData uri="http://schemas.openxmlformats.org/drawingml/2006/table">
            <a:tbl>
              <a:tblPr/>
              <a:tblGrid>
                <a:gridCol w="2520280">
                  <a:extLst>
                    <a:ext uri="{9D8B030D-6E8A-4147-A177-3AD203B41FA5}">
                      <a16:colId xmlns:a16="http://schemas.microsoft.com/office/drawing/2014/main" xmlns="" val="20000"/>
                    </a:ext>
                  </a:extLst>
                </a:gridCol>
                <a:gridCol w="5688632">
                  <a:extLst>
                    <a:ext uri="{9D8B030D-6E8A-4147-A177-3AD203B41FA5}">
                      <a16:colId xmlns:a16="http://schemas.microsoft.com/office/drawing/2014/main" xmlns="" val="20001"/>
                    </a:ext>
                  </a:extLst>
                </a:gridCol>
              </a:tblGrid>
              <a:tr h="299884">
                <a:tc>
                  <a:txBody>
                    <a:bodyPr/>
                    <a:lstStyle/>
                    <a:p>
                      <a:pPr algn="ctr"/>
                      <a:r>
                        <a:rPr lang="ja-JP" altLang="en-US" sz="2800" dirty="0"/>
                        <a:t>年～３年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FB3"/>
                    </a:solidFill>
                  </a:tcPr>
                </a:tc>
                <a:tc>
                  <a:txBody>
                    <a:bodyPr/>
                    <a:lstStyle/>
                    <a:p>
                      <a:pPr algn="ctr"/>
                      <a:r>
                        <a:rPr lang="zh-TW" altLang="en-US" sz="2800" dirty="0"/>
                        <a:t>毎年</a:t>
                      </a:r>
                      <a:r>
                        <a:rPr lang="en-US" altLang="zh-TW" sz="2800" dirty="0"/>
                        <a:t>2,300</a:t>
                      </a:r>
                      <a:r>
                        <a:rPr lang="zh-TW" altLang="en-US" sz="2800" dirty="0"/>
                        <a:t>円＋</a:t>
                      </a:r>
                      <a:r>
                        <a:rPr lang="en-US" altLang="zh-TW" sz="2800" dirty="0"/>
                        <a:t>200</a:t>
                      </a:r>
                      <a:r>
                        <a:rPr lang="zh-TW" altLang="en-US" sz="2800" dirty="0"/>
                        <a:t>円</a:t>
                      </a:r>
                      <a:r>
                        <a:rPr lang="en-US" altLang="zh-TW" sz="2800" dirty="0"/>
                        <a:t>×</a:t>
                      </a:r>
                      <a:r>
                        <a:rPr lang="zh-TW" altLang="en-US" sz="2800" dirty="0"/>
                        <a:t>請求</a:t>
                      </a:r>
                      <a:r>
                        <a:rPr lang="zh-TW" altLang="en-US" sz="2800" dirty="0" smtClean="0"/>
                        <a:t>項数</a:t>
                      </a:r>
                      <a:endParaRPr lang="zh-TW" altLang="en-US" sz="28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6FF"/>
                    </a:solidFill>
                  </a:tcPr>
                </a:tc>
                <a:extLst>
                  <a:ext uri="{0D108BD9-81ED-4DB2-BD59-A6C34878D82A}">
                    <a16:rowId xmlns:a16="http://schemas.microsoft.com/office/drawing/2014/main" xmlns="" val="10000"/>
                  </a:ext>
                </a:extLst>
              </a:tr>
              <a:tr h="299884">
                <a:tc>
                  <a:txBody>
                    <a:bodyPr/>
                    <a:lstStyle/>
                    <a:p>
                      <a:pPr algn="ctr"/>
                      <a:r>
                        <a:rPr lang="ja-JP" altLang="en-US" sz="2800"/>
                        <a:t>４年～６年</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FB3"/>
                    </a:solidFill>
                  </a:tcPr>
                </a:tc>
                <a:tc>
                  <a:txBody>
                    <a:bodyPr/>
                    <a:lstStyle/>
                    <a:p>
                      <a:pPr algn="ctr"/>
                      <a:r>
                        <a:rPr lang="zh-TW" altLang="en-US" sz="2800" dirty="0"/>
                        <a:t>毎年</a:t>
                      </a:r>
                      <a:r>
                        <a:rPr lang="en-US" altLang="zh-TW" sz="2800" dirty="0"/>
                        <a:t>7,100</a:t>
                      </a:r>
                      <a:r>
                        <a:rPr lang="zh-TW" altLang="en-US" sz="2800" dirty="0"/>
                        <a:t>円＋</a:t>
                      </a:r>
                      <a:r>
                        <a:rPr lang="en-US" altLang="zh-TW" sz="2800" dirty="0"/>
                        <a:t>500</a:t>
                      </a:r>
                      <a:r>
                        <a:rPr lang="zh-TW" altLang="en-US" sz="2800" dirty="0"/>
                        <a:t>円</a:t>
                      </a:r>
                      <a:r>
                        <a:rPr lang="en-US" altLang="zh-TW" sz="2800" dirty="0"/>
                        <a:t>×</a:t>
                      </a:r>
                      <a:r>
                        <a:rPr lang="zh-TW" altLang="en-US" sz="2800" dirty="0"/>
                        <a:t>請求</a:t>
                      </a:r>
                      <a:r>
                        <a:rPr lang="zh-TW" altLang="en-US" sz="2800" dirty="0" smtClean="0"/>
                        <a:t>項数</a:t>
                      </a:r>
                      <a:endParaRPr lang="zh-TW" altLang="en-US" sz="28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6FF"/>
                    </a:solidFill>
                  </a:tcPr>
                </a:tc>
                <a:extLst>
                  <a:ext uri="{0D108BD9-81ED-4DB2-BD59-A6C34878D82A}">
                    <a16:rowId xmlns:a16="http://schemas.microsoft.com/office/drawing/2014/main" xmlns="" val="10001"/>
                  </a:ext>
                </a:extLst>
              </a:tr>
              <a:tr h="342724">
                <a:tc>
                  <a:txBody>
                    <a:bodyPr/>
                    <a:lstStyle/>
                    <a:p>
                      <a:pPr algn="ctr"/>
                      <a:r>
                        <a:rPr lang="ja-JP" altLang="en-US" sz="2800"/>
                        <a:t>７年～９年</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FB3"/>
                    </a:solidFill>
                  </a:tcPr>
                </a:tc>
                <a:tc>
                  <a:txBody>
                    <a:bodyPr/>
                    <a:lstStyle/>
                    <a:p>
                      <a:pPr algn="ctr"/>
                      <a:r>
                        <a:rPr lang="zh-TW" altLang="en-US" sz="2800" dirty="0"/>
                        <a:t>毎年</a:t>
                      </a:r>
                      <a:r>
                        <a:rPr lang="en-US" altLang="zh-TW" sz="2800" dirty="0"/>
                        <a:t>21,400</a:t>
                      </a:r>
                      <a:r>
                        <a:rPr lang="zh-TW" altLang="en-US" sz="2800" dirty="0"/>
                        <a:t>円＋</a:t>
                      </a:r>
                      <a:r>
                        <a:rPr lang="en-US" altLang="zh-TW" sz="2800" dirty="0"/>
                        <a:t>1,700</a:t>
                      </a:r>
                      <a:r>
                        <a:rPr lang="zh-TW" altLang="en-US" sz="2800" dirty="0"/>
                        <a:t>円</a:t>
                      </a:r>
                      <a:r>
                        <a:rPr lang="en-US" altLang="zh-TW" sz="2800" dirty="0"/>
                        <a:t>×</a:t>
                      </a:r>
                      <a:r>
                        <a:rPr lang="zh-TW" altLang="en-US" sz="2800" dirty="0"/>
                        <a:t>請求</a:t>
                      </a:r>
                      <a:r>
                        <a:rPr lang="zh-TW" altLang="en-US" sz="2800" dirty="0" smtClean="0"/>
                        <a:t>項数</a:t>
                      </a:r>
                      <a:endParaRPr lang="zh-TW" altLang="en-US" sz="28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6FF"/>
                    </a:solidFill>
                  </a:tcPr>
                </a:tc>
                <a:extLst>
                  <a:ext uri="{0D108BD9-81ED-4DB2-BD59-A6C34878D82A}">
                    <a16:rowId xmlns:a16="http://schemas.microsoft.com/office/drawing/2014/main" xmlns="" val="10002"/>
                  </a:ext>
                </a:extLst>
              </a:tr>
              <a:tr h="299884">
                <a:tc>
                  <a:txBody>
                    <a:bodyPr/>
                    <a:lstStyle/>
                    <a:p>
                      <a:pPr algn="ctr"/>
                      <a:r>
                        <a:rPr lang="en-US" altLang="ja-JP" sz="2800" dirty="0"/>
                        <a:t>10</a:t>
                      </a:r>
                      <a:r>
                        <a:rPr lang="ja-JP" altLang="en-US" sz="2800" dirty="0"/>
                        <a:t>年～</a:t>
                      </a:r>
                      <a:r>
                        <a:rPr lang="en-US" altLang="ja-JP" sz="2800" dirty="0"/>
                        <a:t>25</a:t>
                      </a:r>
                      <a:r>
                        <a:rPr lang="ja-JP" altLang="en-US" sz="2800" dirty="0"/>
                        <a:t>年</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FB3"/>
                    </a:solidFill>
                  </a:tcPr>
                </a:tc>
                <a:tc>
                  <a:txBody>
                    <a:bodyPr/>
                    <a:lstStyle/>
                    <a:p>
                      <a:pPr algn="ctr"/>
                      <a:r>
                        <a:rPr lang="zh-TW" altLang="en-US" sz="2800" dirty="0"/>
                        <a:t>毎年</a:t>
                      </a:r>
                      <a:r>
                        <a:rPr lang="en-US" altLang="zh-TW" sz="2800" dirty="0"/>
                        <a:t>61,600</a:t>
                      </a:r>
                      <a:r>
                        <a:rPr lang="zh-TW" altLang="en-US" sz="2800" dirty="0"/>
                        <a:t>円＋</a:t>
                      </a:r>
                      <a:r>
                        <a:rPr lang="en-US" altLang="zh-TW" sz="2800" dirty="0"/>
                        <a:t>4,800</a:t>
                      </a:r>
                      <a:r>
                        <a:rPr lang="zh-TW" altLang="en-US" sz="2800" dirty="0"/>
                        <a:t>円</a:t>
                      </a:r>
                      <a:r>
                        <a:rPr lang="en-US" altLang="zh-TW" sz="2800" dirty="0"/>
                        <a:t>×</a:t>
                      </a:r>
                      <a:r>
                        <a:rPr lang="zh-TW" altLang="en-US" sz="2800" dirty="0"/>
                        <a:t>請求項数</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6FF"/>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54790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8229600" cy="634082"/>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kumimoji="1" lang="ja-JP" altLang="en-US" dirty="0" smtClean="0"/>
              <a:t>中村修二さんの事例</a:t>
            </a:r>
            <a:endParaRPr kumimoji="1" lang="ja-JP" altLang="en-US" dirty="0"/>
          </a:p>
        </p:txBody>
      </p:sp>
      <p:sp>
        <p:nvSpPr>
          <p:cNvPr id="3" name="コンテンツ プレースホルダー 2"/>
          <p:cNvSpPr>
            <a:spLocks noGrp="1"/>
          </p:cNvSpPr>
          <p:nvPr>
            <p:ph idx="1"/>
          </p:nvPr>
        </p:nvSpPr>
        <p:spPr>
          <a:xfrm>
            <a:off x="107504" y="908720"/>
            <a:ext cx="8928992" cy="5760640"/>
          </a:xfrm>
        </p:spPr>
        <p:txBody>
          <a:bodyPr>
            <a:noAutofit/>
          </a:bodyPr>
          <a:lstStyle/>
          <a:p>
            <a:pPr marL="0" indent="0">
              <a:buNone/>
            </a:pPr>
            <a:r>
              <a:rPr lang="ja-JP" altLang="en-US" sz="2400" b="1" dirty="0"/>
              <a:t>ノーベル物理学賞を受賞した中村修二さんが青色発光ダイオード（ＬＥＤ）の特許権の確認などを求め、開発時に在籍していた日亜化学工業に起こした訴訟は「発明の対価」に対する考え方に一石を投じ、サラリーマンに甘んじてきた多くの社内研究者に光を当てた</a:t>
            </a:r>
            <a:r>
              <a:rPr lang="ja-JP" altLang="en-US" sz="2400" b="1" dirty="0" smtClean="0"/>
              <a:t>。</a:t>
            </a:r>
            <a:r>
              <a:rPr lang="ja-JP" altLang="en-US" sz="2400" b="1" dirty="0"/>
              <a:t/>
            </a:r>
            <a:br>
              <a:rPr lang="ja-JP" altLang="en-US" sz="2400" b="1" dirty="0"/>
            </a:br>
            <a:r>
              <a:rPr lang="ja-JP" altLang="en-US" sz="2400" b="1" dirty="0"/>
              <a:t>　中村さんは１９９０年に青色ＬＥＤの製造装置に関する技術を開発し、日亜が特許出願。９３年に世界初の製品化に成功して日亜も業績を伸ばしたが、中村さんが手にした会社からの報奨金はわずか２万円だった</a:t>
            </a:r>
            <a:r>
              <a:rPr lang="ja-JP" altLang="en-US" sz="2400" b="1" dirty="0" smtClean="0"/>
              <a:t>。</a:t>
            </a:r>
            <a:r>
              <a:rPr lang="ja-JP" altLang="en-US" sz="2400" b="1" dirty="0"/>
              <a:t/>
            </a:r>
            <a:br>
              <a:rPr lang="ja-JP" altLang="en-US" sz="2400" b="1" dirty="0"/>
            </a:br>
            <a:r>
              <a:rPr lang="ja-JP" altLang="en-US" sz="2400" b="1" dirty="0"/>
              <a:t>　中村さんは退社後の２００１年８月に東京地裁に提訴。０４年１月の判決は、対価を約６０４億円と算定し、日亜に請求全額の２００億円の支払いを命じて大きな話題となった</a:t>
            </a:r>
            <a:r>
              <a:rPr lang="ja-JP" altLang="en-US" sz="2400" b="1" dirty="0" smtClean="0"/>
              <a:t>。</a:t>
            </a:r>
            <a:r>
              <a:rPr lang="ja-JP" altLang="en-US" sz="2400" b="1" dirty="0"/>
              <a:t/>
            </a:r>
            <a:br>
              <a:rPr lang="ja-JP" altLang="en-US" sz="2400" b="1" dirty="0"/>
            </a:br>
            <a:r>
              <a:rPr lang="ja-JP" altLang="en-US" sz="2400" b="1" dirty="0"/>
              <a:t>　その後、日亜が控訴し、高裁は０４年１２月に和解勧告。対価は一審で認められた６０４億円の１００分の１に当たる約６億円に大幅減額され、０５年１月、日亜が遅延損害金を含めて約８億４千万円を支払うことで和解が成立した。</a:t>
            </a:r>
            <a:br>
              <a:rPr lang="ja-JP" altLang="en-US" sz="2400" b="1" dirty="0"/>
            </a:br>
            <a:endParaRPr kumimoji="1" lang="ja-JP" altLang="en-US" sz="2400" b="1" dirty="0"/>
          </a:p>
        </p:txBody>
      </p:sp>
    </p:spTree>
    <p:extLst>
      <p:ext uri="{BB962C8B-B14F-4D97-AF65-F5344CB8AC3E}">
        <p14:creationId xmlns:p14="http://schemas.microsoft.com/office/powerpoint/2010/main" val="28425175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8229600" cy="72008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kumimoji="1" lang="ja-JP" altLang="en-US" dirty="0" smtClean="0"/>
              <a:t>実用新案権</a:t>
            </a:r>
            <a:endParaRPr kumimoji="1" lang="ja-JP" altLang="en-US" dirty="0"/>
          </a:p>
        </p:txBody>
      </p:sp>
      <p:sp>
        <p:nvSpPr>
          <p:cNvPr id="3" name="コンテンツ プレースホルダー 2"/>
          <p:cNvSpPr>
            <a:spLocks noGrp="1"/>
          </p:cNvSpPr>
          <p:nvPr>
            <p:ph idx="1"/>
          </p:nvPr>
        </p:nvSpPr>
        <p:spPr>
          <a:xfrm>
            <a:off x="467544" y="1229908"/>
            <a:ext cx="8229600" cy="1180728"/>
          </a:xfrm>
        </p:spPr>
        <p:txBody>
          <a:bodyPr/>
          <a:lstStyle/>
          <a:p>
            <a:r>
              <a:rPr lang="ja-JP" altLang="ja-JP" dirty="0"/>
              <a:t>物品の形状、構造、組み合わせに係る考案を</a:t>
            </a:r>
            <a:r>
              <a:rPr lang="ja-JP" altLang="ja-JP" dirty="0" smtClean="0"/>
              <a:t>独占的</a:t>
            </a:r>
            <a:r>
              <a:rPr lang="ja-JP" altLang="ja-JP" dirty="0"/>
              <a:t>に実施する</a:t>
            </a:r>
            <a:r>
              <a:rPr lang="ja-JP" altLang="ja-JP" dirty="0" smtClean="0"/>
              <a:t>権利</a:t>
            </a:r>
            <a:endParaRPr kumimoji="1" lang="ja-JP" altLang="en-US" dirty="0"/>
          </a:p>
        </p:txBody>
      </p:sp>
      <p:sp>
        <p:nvSpPr>
          <p:cNvPr id="4" name="AutoShape 2" descr="data:image/jpeg;base64,/9j/4AAQSkZJRgABAQAAAQABAAD/2wCEAAkGBxQPEBQQEBAQEBAQDxAVEBAUDxAQFRQQFBQWFhQVFBQYHCggGR0lHBQUITEhJikrLi4uFx8zODMtNygtLisBCgoKDQwNFBAPFCwcHBwsLCwsLCwsLCwsLCw3NzcwLCwsLCw3LCwuLC43ODIsLCwsKyssNzc3Kys3LCwuNysrK//AABEIAMIBAwMBIgACEQEDEQH/xAAcAAEAAQUBAQAAAAAAAAAAAAAAAQIDBAUGBwj/xAA5EAACAQIEAwUFBwQDAQEAAAABAgADEQQSITEFQVEGImFxgRMyQpHBI1JiobHR8DNyguEHU9LxFP/EABYBAQEBAAAAAAAAAAAAAAAAAAABAv/EABsRAQEBAQEBAQEAAAAAAAAAAAARATEhcVEC/9oADAMBAAIRAxEAPwD3CIiAiIgIiICIkFrbwJkTGTiNJnNNaqF195QwJHmOUygYERJiBESYgREmICIiAiIgIiICIiAiIgIiICIiAiIgIiICIiAiQzWmv4hxSnQUvVqJTQfEzBR5DqfCBsC0sV8WqAsxAA3JIAA8TOA4r/yDmJTB0mqN/wBjgqvmE94+uWcNxzimIrPauz1GvohIWmvQ5Rp62Jgek8Z/5Co0rrQvXfqvdQH+87/4gzhOK9r8RiiVNbIvOlSJXT8TXzH528JzooMxvUfu8kS6j1bc/lL6KFFgAANgBaCL+ErtScPTYo6m4Yaf/fKem9ku2Ar2pVCEr/d+F/FOh8P1nmeHwzVPdUnx5fOZlbhToocG7DUhbgi2xBge5UsSG8DL155j2W7ZXtRxTWOyVzpfwqdD+L5z0CjiPUSwZ0ShKgMrkCIiAiIgIiICIiAiIgIiICIiAiIgIiICIiBMxuIY+nh6Zq1qi06a7sx58gOp8BMmaXtb2fTiOGNByVYENScfDUAIBtzFiR6wOO7Qf8k5rpg6dh/3VBr5rT+rfKcnRxFPEFquMxFVqg9292v5W28hYTU8SwVXBVjh8SuVh7r/AAsvIg8xKYGyqcUsMtJRTHXczAeoWNyST1JvMnC8MeprbKvU/QTcYXhaJqRmPU/tCtLhsE9TYWHU6CbfC8IVdX75/L5TYQYRKgAWAsJVeWxJvA13EuGB7umjcxyb/czOzHa18IRRr5nog2G5el5dV8OXLpL15hcQ4eKuo0cbHr4GB6nhMUtRRUpsHRhdWBuCJm0q08W4Hx2tw6oVsWpk/aUSdD+JDyP5Hn1nqfCOK08VTFWi2Ycxsyt91hyM11G+DXkzDp1JkJUkirkQDEgREQEREBERAREQEREBERAREQERECZSTBMtuZRpu1XAaPEKJpVhqP6dQe8jdQfpPD+McNrcOrexrglL/Z1RsV5EH6cp79VaaXjvC6eMpGlWXMp2PNT1UyDzThXF81kqHX4X5Hzm3nH8c4NV4bVyPd6DHuVANP8AR8JsuE8YFgtQ3X4X6eBhW+iReTCEREBJkRAs4zCLVFm35NzE1GFxNbh9YPTbKefNKi9GH8Im9lFaiHGVhcH+aQO17NdpaWOXu9yso+0ok6jxU/EvjN8rTw3E4aphnFSmzLlN0qLoVPj/ACxnoPZHtmuJtRxGWniNlbZKv9vRvw/KaqbjuEeXQ0w1MvI8DIiUK0m8iqolIMmBMSIgTEiIEyIiAiIgIkXi8CbxKYgQTLbGCZQYRZqzCrCZzzFqrJFafimCSvTalVUMjDUH9R0M8l7QcCqcPe4u+HY91ungehnstZJrMbhlqKUdQyMLEHYwrzXhHF8oCsc1M7Hmv+p0atcXBuDsfCcv2j7PPgWNSld8Ox16r4H95HB+LZPxUzuOanwgdVeLy3Sqh1DKbg7GVyCbybyiLyorvF5RF4FbAEWIuDuJoOJ8Lyd5LlNyOa+Im9zTBxfFkp6Xzt0H1MDcdkO3JTLQxjXXQU8QeXRav/r59T6QjX1GoOxnz5iK2diwUKD8I2nVdh+1r4Z1w1XNUw7GyWuzUj4dU8OXltc0j19Hk55zbdsMIKy0TXGZiAGt3Mx2BblN+DKjIQy5eY6NLgaQXIlOaLwqqJTeLwJiReLwJiRIgTeREiBN4kRAoMpMqkQi0wlp1mSRKGEDAq05hV6M27LLFSlA53FUAwKsAQRYgi4Inm3abs02FY18OCaR95N8v+p67Xw81mJw+4I0O48JOK8o4RxUpquq/El/zH7zqsPiFqLmU3B+YPQzUdqeyxpE4jDDTd6Y5dSPCabhfEipuuh+JDsRCu1iYuExa1VzKfMcwfGY2L4uiaL326Db1Mg2U1+L4slPQd9ug29TNFjeJvU0Y2H3F/mvrMNczmyg3PIan/UDOxvFHfQtYHZF/lzMNMzGyg35AC5lTU0pf1W1+4hDN6tsPzmJieLGxVAKa9F3P9zc5rMSs2qFpj7Rxm+4vePqdh+cxK3GSAVpKKYO9jcnzbczTYnGBfeOvTcy1hS9Y91CF5Emwv57n0jwZdSuSdTc8+ek9q7A9uKdejSoYglKwVUWq/uViNBZ9g3gdztPIMNwkfH3vDYfL97zb0qAAtbSKR9CAy4rTyjs122qYYClic1WiLAPu6D6j+eE9J4fxCniEFSi61EPMHY9CNwfAyo2IaVAzHDSsNILt5MoBk3hVUSm8m8CYkXiAiJECYkRAiREQiLSCJVEC0VlDLLxEgiBiPTmHXw95tCstOko5zE4Wef9q+yhucRhhZhq9Mc/Ff2nrVaheavF4ORXiGGxea4PdbZhteXRqbAEk7AAkn0E6vth2R9rethxasPeT3Q/l0MwMb2Yr0MEtdat39mrYikEymza6Nzy31vbQSDSPSWmc1VrG39JSGY9Mx2X85iV+KNqqdxD8K7/AOTbn85rq1Y3I531A1PqZZRGqaKL+PIf5c/ITSJxGMC7n03Mx6S1a/8ATXIv3zp8uvpNngeBKvefvt47eg/ebzD4cXAuFHU3sBJVjS4LgSrq/fbq23ov73nRYXhZtmbLTT7zaX0v3RufSZFGslMdxAzg/wBRtbeSbA3Gh/gou1RubNt5DoOgkVZFO3j4y4omwHCyljVut+W2nn+0uNgQ/wDTOVhzBuPW8gwEw7MCQrNlF2IBNh1J5Svh2OqYZ/aYeoabcx8LDoy7GZHEcfWayVCFIGUlQEz2++R7xleI4fSSnmGIWpUsDZRZRfUgkkEH0v4SjuOzvbinXIp4gChW5En7Nz+FuXkfnOtDTwUgNuNJveA9ra+CshJr0PuMe8o/A30lzUj2APKw00vBOPUcYuai9yB3qZ0dfMfWbMNKjIvJvLIeVBpBdvF5QDJvCq5Ei8XgTEiICIiEIiICRaTECm0pKyuLQLDJLFSjeZhEpKwNJisFfacZ2sx9SjSrYdqb5KtPLSrqRlGYah+ljt1npD05rsbgVcEMAQdwReFfP2K4YoOY3KeZsDfduvnymbh6QGgFiBt4eHhO/wCNdj11al9mem6HzHL0nBcTwT4U99SANbakedNht5R0X1SVgTGwuLVxcHMLb6fn++0y6VTKwbKrgEHKw0PgeomVV01AIL3yn028Zt8MARZALb2H6mYVbF1MR3FHd000sACTqbAKBc7AeMrqYKrh0FS5sdDbQC9vX122lHYcDagq3q5TXuc7VBc76ZSdha20xeN1KVR1NFVVhmzVAMgItsTz85zC8RBFyDeWq+NaqQrvkFwADoBIMrGYhBddKnlqD4zBwmHFSpkzIl9s75QB5mXKxp0WsjCsd7gd3yN9+fzG0t4XCmsTe97XAVRa/S+yyjJ9ulFmRctQi4FRO8G8i2gHLQHzlqlhva5mFlItZADltzu52lOGxjUbrZXQE3AykG9veOU5h3fPeXP/AMl6ftBVUhgWZASFFtcvPXkAbX5XgYlJyrCpTZqdRTo6kg3HjznbcA7fEWp40eAxCjT/ADXl5icm+MBpCmoLaHVgqhSfuganzJ5S1isN7NQc1wbaEZDr+E8tvnA9sw+IWooemyujbMpBB9RLwaeI8I4vWwTZsO9lJ71JtUb05fzaejdne2NHF2Rvsa/Omx0J/A3Py/WWpHVh5UGmPeSHhGTeTeWQ8rDQLl4lN4hVUSYhCIiAiIgREmRAiQZJi0C2RLTpMi0pKwMCtRvNDxfgq1VIZQQeX1B5TqmSWKlK8DxfjnZVqJz0gSov7oAZPMfEJo6WKK6PYePwn/yZ7li8AG5TjeP9lVe7KAjnnbut/cPqJPquMVr7Gx/nzmQKr1MtNqhIuAoZiFBOg3+s1+LwNTDPlKkdFJ0PjTb6ScNiQ2h5bgixHmPrEVu6+HOFZCyqc1iDnQuEsDfICcp3tf5THd1qt9oci2Peyh2JtYBtun5/KxQrNTOZMpuLHMqsLHfcGZOGwPtw7hqaZWXuFio71/ibbbmee8BRrthnyjK66FgjC50YAZgDprqDpoJNHCe0UsjoL3zU71Aqhds5N7bXubDXfcC1hcVlDLlLA8rjLfX3ufTaVNgc1P2oYbnMpXKF6AMT3ucCjD4ohGQgsCRZc1lHXQa8oq4bKoqA6ixIZAovpYAE97S58hL7Y/26rSZKaE2UVCbIpLDvDS66ACwNt9JL4cYezOucElVzqQVI37h0Yd64INvGBBx7Viidym+e4qFiLHXRSRcA6aXI0FrS/WK4Z7MRUq3uKytmZTbTMp05zCfNX+FQAT3jp3dSFOtvHr5zD0Bt08vpAvYmsajFjpfxufUyy6A7+h5jyMqMi8K6XgHbSthbJXviKI0vf7RB58/5tPReFcWpYpPaUKgccxzXwYcp4r5an+by/gcS+Hf2lJyj9V0/Ln67y1mPcQZcRpw3Zjt4mIqphq4y13OVHUXRm6EfCfy8p3dBOcqLwESq0SC5li0rtFoFu0Wly0WgW8sWly0WgWrRaXLRaBbtGWXLRaBbyyMsu2kZYFkrKWSZGWRlgYb0pi18KDym0KyhqcqOP4vwNailWQOp5H9QeU88472Wel30zOo2I/qJ5/eE9tqUZrsZw0P4HrJPxa8FTEGno9svJx7p8x8JmYpDa8/5853HaDsmHJZQKbnc2ur/ANw+s4HG8MqYZ8uXL+Anut402+kdVsXxRqIKRVQQ/wBmwyoBmsGB01vYG5213vMvG4Z6WRsQyuWykIambKdrsi8rA7TR0MWG0O43BFiPMfWZG/O+mmt9PCRWw4rjUqhVRL5QB7QgLcdFQaBfMk+U1y93UAHwMqkQLtfFvUFjZEsBkUZRYbX5n1lgDpJ84v6D84Aj/wCQR108BvLVXEKg6frNbVxjVCVpjzP7n9/lLErYVsaqaHTTYfpMahmxOb7RMPTSm75nYjNlGiL1YmwAk8O4G9ZrWNRug90eZ/eegdn+yCU7GoPbVBbQi6g+XP8ATwk/rnhjT/8AHvZepUxFKvY06NKorGod3ym+VetzppPbVWazAYQra/LlyE2qCVE5YldpECuTESKREQIiIgIiICJMQItFpMQItFpMQKcsgrK4lqRaKS21OZMiKRr62FDCxFxOd4z2eWopBUOp3U/QzsSsttSl8048L492VZO8gZ1HMf1U/wDQ/Oc6KzUvf7y3/qAaf5LyM+hcfwtag2seonCdo+yQYlgPZ1D8YF1bwdef6x9HA06wYX/38jzh2sL2PkBc+glHEOEVMO2g9mx+G96b/wBpOx8DMCpxFvd9mwe5GoNri17fMfMRFrPFdbE3tbfNoR53mvr8QuStO7Hrb+afKXsNhBWpu1as/tQaa0KC0y2clu9mYbBQNupE3vZzspUK3rD2YubLYZyLm1+mnWZuXVmudwnC3qsM12J2Vb/rOy4R2SsAaug/61+p/b5zsOD9nrC1NAi82I1PmdzOnwXCFp62uepl91PMaDhXA7ABUCJ5WvOjwmCCDQTOWlLgSJmItJTl0LKrRFCIiRUxEQERECIiICIiBMREBERAREQEREAZEkyICIiAIlmvhwwsRcHlL0S1I5PjXZwOpAUOpvdT9JwGJ7EZqtxUIp39wg3HhvPaiJZbBoTmKgnraBwfAuya0x9nTC/jO/p09J1eD4IiakZj47TbBLSqPBbWkBKwJMRSEREikREBERAmIiBEREBERAREQJiIgIiICIiAiIgDIiICIiAiIgIiICIiAiIgIiICIiAiIgf/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67" y="3356992"/>
            <a:ext cx="4055459" cy="303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791" y="2381502"/>
            <a:ext cx="3096344" cy="441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https://encrypted-tbn0.gstatic.com/images?q=tbn:ANd9GcQbdEwZMvXsYh6-aBQVyaVQWqb2QlZunEPrH8-XCb9E_SFL8Nw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0391" y="2566246"/>
            <a:ext cx="3600400" cy="404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2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500"/>
                                        <p:tgtEl>
                                          <p:spTgt spid="20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188640"/>
            <a:ext cx="8229600" cy="648072"/>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kumimoji="1" lang="ja-JP" altLang="en-US" dirty="0" smtClean="0"/>
              <a:t>意匠権</a:t>
            </a:r>
            <a:endParaRPr kumimoji="1" lang="ja-JP" altLang="en-US" dirty="0"/>
          </a:p>
        </p:txBody>
      </p:sp>
      <p:sp>
        <p:nvSpPr>
          <p:cNvPr id="3" name="コンテンツ プレースホルダー 2"/>
          <p:cNvSpPr>
            <a:spLocks noGrp="1"/>
          </p:cNvSpPr>
          <p:nvPr>
            <p:ph idx="1"/>
          </p:nvPr>
        </p:nvSpPr>
        <p:spPr>
          <a:xfrm>
            <a:off x="251520" y="1041541"/>
            <a:ext cx="8568952" cy="1468760"/>
          </a:xfrm>
        </p:spPr>
        <p:txBody>
          <a:bodyPr>
            <a:normAutofit lnSpcReduction="10000"/>
          </a:bodyPr>
          <a:lstStyle/>
          <a:p>
            <a:r>
              <a:rPr lang="ja-JP" altLang="ja-JP" dirty="0"/>
              <a:t>新規性と創作性があり、美感を起こさせる外観を有する物品の形状・模様・色彩のデザインの創作についての権利</a:t>
            </a:r>
            <a:endParaRPr kumimoji="1" lang="ja-JP" altLang="en-US" dirty="0"/>
          </a:p>
        </p:txBody>
      </p:sp>
      <p:pic>
        <p:nvPicPr>
          <p:cNvPr id="3074" name="Picture 2" descr="https://encrypted-tbn0.gstatic.com/images?q=tbn:ANd9GcR_Q-ygSXjVZ1ciGVLD3uLnqo7ybUhM48yel2k_3GKBTSS4T0V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510301"/>
            <a:ext cx="7272808" cy="4314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28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5400" dirty="0" smtClean="0"/>
              <a:t>情報モラルとは・・・</a:t>
            </a:r>
            <a:endParaRPr kumimoji="1" lang="ja-JP" altLang="en-US" sz="5400" dirty="0"/>
          </a:p>
        </p:txBody>
      </p:sp>
      <p:sp>
        <p:nvSpPr>
          <p:cNvPr id="3" name="コンテンツ プレースホルダー 2"/>
          <p:cNvSpPr>
            <a:spLocks noGrp="1"/>
          </p:cNvSpPr>
          <p:nvPr>
            <p:ph idx="1"/>
          </p:nvPr>
        </p:nvSpPr>
        <p:spPr>
          <a:xfrm>
            <a:off x="179512" y="1484784"/>
            <a:ext cx="8784976" cy="4925144"/>
          </a:xfrm>
          <a:solidFill>
            <a:srgbClr val="FFC000"/>
          </a:solidFill>
        </p:spPr>
        <p:txBody>
          <a:bodyPr>
            <a:normAutofit/>
          </a:bodyPr>
          <a:lstStyle/>
          <a:p>
            <a:pPr marL="0" indent="0">
              <a:buNone/>
            </a:pPr>
            <a:r>
              <a:rPr kumimoji="1" lang="ja-JP" altLang="en-US" sz="4400" dirty="0" smtClean="0"/>
              <a:t>情報社会で適正な活動を行うためのもとになる考え方と態度</a:t>
            </a:r>
            <a:endParaRPr kumimoji="1" lang="en-US" altLang="ja-JP" sz="4400" dirty="0" smtClean="0"/>
          </a:p>
          <a:p>
            <a:pPr marL="0" indent="0">
              <a:buNone/>
            </a:pPr>
            <a:endParaRPr lang="en-US" altLang="ja-JP" sz="3600" dirty="0" smtClean="0"/>
          </a:p>
          <a:p>
            <a:pPr marL="0" indent="0">
              <a:buNone/>
            </a:pPr>
            <a:r>
              <a:rPr lang="ja-JP" altLang="en-US" sz="3600" dirty="0" smtClean="0"/>
              <a:t>・　ネットワーク上のルール、マナー</a:t>
            </a:r>
            <a:endParaRPr lang="en-US" altLang="ja-JP" sz="3600" dirty="0" smtClean="0"/>
          </a:p>
          <a:p>
            <a:pPr marL="0" indent="0">
              <a:buNone/>
            </a:pPr>
            <a:r>
              <a:rPr kumimoji="1" lang="ja-JP" altLang="en-US" sz="3600" dirty="0" smtClean="0"/>
              <a:t>・　危険回避、個人情報、プライバシー</a:t>
            </a:r>
            <a:endParaRPr kumimoji="1" lang="en-US" altLang="ja-JP" sz="3600" dirty="0" smtClean="0"/>
          </a:p>
          <a:p>
            <a:pPr marL="0" indent="0">
              <a:buNone/>
            </a:pPr>
            <a:r>
              <a:rPr lang="ja-JP" altLang="en-US" sz="3600" dirty="0" smtClean="0"/>
              <a:t>・　人権侵害、著作権などへの対応</a:t>
            </a:r>
            <a:endParaRPr lang="en-US" altLang="ja-JP" sz="3600" dirty="0" smtClean="0"/>
          </a:p>
          <a:p>
            <a:pPr marL="0" indent="0">
              <a:buNone/>
            </a:pPr>
            <a:r>
              <a:rPr kumimoji="1" lang="ja-JP" altLang="en-US" sz="3600" dirty="0" smtClean="0"/>
              <a:t>・　情報</a:t>
            </a:r>
            <a:r>
              <a:rPr kumimoji="1" lang="ja-JP" altLang="en-US" sz="3600" dirty="0"/>
              <a:t>機器使用による健康とのかかわり</a:t>
            </a:r>
          </a:p>
        </p:txBody>
      </p:sp>
    </p:spTree>
    <p:extLst>
      <p:ext uri="{BB962C8B-B14F-4D97-AF65-F5344CB8AC3E}">
        <p14:creationId xmlns:p14="http://schemas.microsoft.com/office/powerpoint/2010/main" val="216919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8229600" cy="648072"/>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kumimoji="1" lang="ja-JP" altLang="en-US" dirty="0" smtClean="0"/>
              <a:t>商標権</a:t>
            </a:r>
            <a:endParaRPr kumimoji="1" lang="ja-JP" altLang="en-US" dirty="0"/>
          </a:p>
        </p:txBody>
      </p:sp>
      <p:sp>
        <p:nvSpPr>
          <p:cNvPr id="3" name="コンテンツ プレースホルダー 2"/>
          <p:cNvSpPr>
            <a:spLocks noGrp="1"/>
          </p:cNvSpPr>
          <p:nvPr>
            <p:ph idx="1"/>
          </p:nvPr>
        </p:nvSpPr>
        <p:spPr>
          <a:xfrm>
            <a:off x="373393" y="1196752"/>
            <a:ext cx="8229600" cy="1152127"/>
          </a:xfrm>
        </p:spPr>
        <p:txBody>
          <a:bodyPr/>
          <a:lstStyle/>
          <a:p>
            <a:r>
              <a:rPr kumimoji="1" lang="ja-JP" altLang="en-US" dirty="0" smtClean="0"/>
              <a:t>製造メーカーなどが自社製品の信用保持のために、製品や包装に表示するマーク</a:t>
            </a:r>
            <a:endParaRPr kumimoji="1" lang="ja-JP"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8" y="2638030"/>
            <a:ext cx="2219325"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https://encrypted-tbn1.gstatic.com/images?q=tbn:ANd9GcRp9Q0Ro-SYPnCzgAQHllfIMX6AGB5QSJKOCpoTsf3vVYWm2TKa"/>
          <p:cNvPicPr>
            <a:picLocks noChangeAspect="1" noChangeArrowheads="1"/>
          </p:cNvPicPr>
          <p:nvPr/>
        </p:nvPicPr>
        <p:blipFill rotWithShape="1">
          <a:blip r:embed="rId3">
            <a:extLst>
              <a:ext uri="{28A0092B-C50C-407E-A947-70E740481C1C}">
                <a14:useLocalDpi xmlns:a14="http://schemas.microsoft.com/office/drawing/2010/main" val="0"/>
              </a:ext>
            </a:extLst>
          </a:blip>
          <a:srcRect b="25598"/>
          <a:stretch/>
        </p:blipFill>
        <p:spPr bwMode="auto">
          <a:xfrm>
            <a:off x="3131840" y="2678679"/>
            <a:ext cx="2376264" cy="18368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encrypted-tbn2.gstatic.com/images?q=tbn:ANd9GcQUvz_WzWnVqTRtO59UWXrQSjn3YrQkH9KCY4Pv6pObHPTZ0O9v">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539552" y="5123441"/>
            <a:ext cx="295275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encrypted-tbn3.gstatic.com/images?q=tbn:ANd9GcS-dRxujP6KYkfygon0bOqNvoCn5rHP8Znh57_-AbIH8SazaTgsgg">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778" t="18632" b="13767"/>
          <a:stretch/>
        </p:blipFill>
        <p:spPr bwMode="auto">
          <a:xfrm>
            <a:off x="6179426" y="2827430"/>
            <a:ext cx="2398926" cy="16881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encrypted-tbn2.gstatic.com/images?q=tbn:ANd9GcQUvz_WzWnVqTRtO59UWXrQSjn3YrQkH9KCY4Pv6pObHPTZ0O9v">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395" t="16883"/>
          <a:stretch/>
        </p:blipFill>
        <p:spPr bwMode="auto">
          <a:xfrm>
            <a:off x="3583767" y="5445224"/>
            <a:ext cx="2693231" cy="130629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encrypted-tbn3.gstatic.com/images?q=tbn:ANd9GcQKtu0l6-dCN58BUXUDxfneZJPf3Hqp1dYE6RULxxLvHAS6iJkE4Q">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000"/>
          <a:stretch/>
        </p:blipFill>
        <p:spPr bwMode="auto">
          <a:xfrm>
            <a:off x="6876256" y="4979911"/>
            <a:ext cx="1656184" cy="1692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6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5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fade">
                                      <p:cBhvr>
                                        <p:cTn id="22" dur="500"/>
                                        <p:tgtEl>
                                          <p:spTgt spid="410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02"/>
                                        </p:tgtEl>
                                        <p:attrNameLst>
                                          <p:attrName>style.visibility</p:attrName>
                                        </p:attrNameLst>
                                      </p:cBhvr>
                                      <p:to>
                                        <p:strVal val="visible"/>
                                      </p:to>
                                    </p:set>
                                    <p:animEffect transition="in" filter="fade">
                                      <p:cBhvr>
                                        <p:cTn id="32" dur="500"/>
                                        <p:tgtEl>
                                          <p:spTgt spid="410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06"/>
                                        </p:tgtEl>
                                        <p:attrNameLst>
                                          <p:attrName>style.visibility</p:attrName>
                                        </p:attrNameLst>
                                      </p:cBhvr>
                                      <p:to>
                                        <p:strVal val="visible"/>
                                      </p:to>
                                    </p:set>
                                    <p:animEffect transition="in" filter="fade">
                                      <p:cBhvr>
                                        <p:cTn id="37"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562074"/>
          </a:xfrm>
        </p:spPr>
        <p:txBody>
          <a:bodyPr>
            <a:normAutofit fontScale="90000"/>
          </a:bodyPr>
          <a:lstStyle/>
          <a:p>
            <a:r>
              <a:rPr kumimoji="1" lang="ja-JP" altLang="en-US" dirty="0" smtClean="0"/>
              <a:t>平成</a:t>
            </a:r>
            <a:r>
              <a:rPr kumimoji="1" lang="en-US" altLang="ja-JP" dirty="0" smtClean="0"/>
              <a:t>26</a:t>
            </a:r>
            <a:r>
              <a:rPr kumimoji="1" lang="ja-JP" altLang="en-US" dirty="0" smtClean="0"/>
              <a:t>年</a:t>
            </a:r>
            <a:r>
              <a:rPr kumimoji="1" lang="en-US" altLang="ja-JP" dirty="0" smtClean="0"/>
              <a:t>12</a:t>
            </a:r>
            <a:r>
              <a:rPr kumimoji="1" lang="ja-JP" altLang="en-US" dirty="0" smtClean="0"/>
              <a:t>月</a:t>
            </a:r>
            <a:r>
              <a:rPr kumimoji="1" lang="en-US" altLang="ja-JP" dirty="0" smtClean="0"/>
              <a:t>1</a:t>
            </a:r>
            <a:r>
              <a:rPr kumimoji="1" lang="ja-JP" altLang="en-US" dirty="0" smtClean="0"/>
              <a:t>日　ＮＨＫニュース</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426" r="7079"/>
          <a:stretch/>
        </p:blipFill>
        <p:spPr bwMode="auto">
          <a:xfrm>
            <a:off x="0" y="875599"/>
            <a:ext cx="9144000" cy="6013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29600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88640"/>
            <a:ext cx="8784976" cy="1728192"/>
          </a:xfrm>
        </p:spPr>
        <p:txBody>
          <a:bodyPr>
            <a:noAutofit/>
          </a:bodyPr>
          <a:lstStyle/>
          <a:p>
            <a:pPr algn="l"/>
            <a:r>
              <a:rPr lang="ja-JP" altLang="en-US" sz="2800" b="1" dirty="0"/>
              <a:t>内閣府が行った世論調査によりますと、バッグなどの偽ブランド品や、いわゆる「海賊版」のＤＶＤなどを、「どんな理由でも購入すべきでない」と答えた人はおよそ５２％で、平成１６年の調査開始以降、初めて過半数を占めました。</a:t>
            </a:r>
            <a:br>
              <a:rPr lang="ja-JP" altLang="en-US" sz="2800" b="1" dirty="0"/>
            </a:br>
            <a:endParaRPr kumimoji="1" lang="ja-JP" altLang="en-US" sz="2800" dirty="0"/>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897" b="4762"/>
          <a:stretch/>
        </p:blipFill>
        <p:spPr bwMode="auto">
          <a:xfrm>
            <a:off x="18118" y="1719500"/>
            <a:ext cx="9175954"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1972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914" b="4811"/>
          <a:stretch/>
        </p:blipFill>
        <p:spPr bwMode="auto">
          <a:xfrm>
            <a:off x="-107543" y="1628800"/>
            <a:ext cx="9251543" cy="520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タイトル 1"/>
          <p:cNvSpPr>
            <a:spLocks noGrp="1"/>
          </p:cNvSpPr>
          <p:nvPr>
            <p:ph type="title"/>
          </p:nvPr>
        </p:nvSpPr>
        <p:spPr>
          <a:xfrm>
            <a:off x="179512" y="116632"/>
            <a:ext cx="8712968" cy="1440160"/>
          </a:xfrm>
        </p:spPr>
        <p:txBody>
          <a:bodyPr>
            <a:noAutofit/>
          </a:bodyPr>
          <a:lstStyle/>
          <a:p>
            <a:pPr algn="l"/>
            <a:r>
              <a:rPr lang="ja-JP" altLang="en-US" sz="2800" b="1" dirty="0"/>
              <a:t>内閣府は、ことし１０月、知的財産に関する国民の意識を調べるため、全国の２０歳以上の３０００人を対象に世論調査を行い、６０％に当たる１８０１人から回答を得ました</a:t>
            </a:r>
            <a:r>
              <a:rPr lang="ja-JP" altLang="en-US" sz="2800" b="1" dirty="0" smtClean="0"/>
              <a:t>。</a:t>
            </a:r>
            <a:endParaRPr kumimoji="1" lang="ja-JP" altLang="en-US" sz="2800" dirty="0"/>
          </a:p>
        </p:txBody>
      </p:sp>
    </p:spTree>
    <p:extLst>
      <p:ext uri="{BB962C8B-B14F-4D97-AF65-F5344CB8AC3E}">
        <p14:creationId xmlns:p14="http://schemas.microsoft.com/office/powerpoint/2010/main" val="10776105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558" y="404664"/>
            <a:ext cx="9114442" cy="1143000"/>
          </a:xfrm>
        </p:spPr>
        <p:txBody>
          <a:bodyPr>
            <a:noAutofit/>
          </a:bodyPr>
          <a:lstStyle/>
          <a:p>
            <a:pPr algn="l"/>
            <a:r>
              <a:rPr lang="ja-JP" altLang="en-US" sz="2000" b="1" dirty="0"/>
              <a:t>バッグや時計などの偽ブランド品や、いわゆる「海賊版」のＤＶＤなどを、「どんな理由でも購入すべきでない」と答えた人はおよそ５２％で、前回・２年前の調査と比べ、７ポイント余り増え、平成１６年の調査開始以降、初めて過半数を占めました。</a:t>
            </a:r>
            <a:br>
              <a:rPr lang="ja-JP" altLang="en-US" sz="2000" b="1" dirty="0"/>
            </a:br>
            <a:r>
              <a:rPr lang="ja-JP" altLang="en-US" sz="2000" b="1" dirty="0"/>
              <a:t>一方で、「正規品よりも安いので購入するのは仕方がない」、「公然と売っているので購入するのは仕方がない」など、購入を容認する人は合わせておよそ</a:t>
            </a:r>
            <a:r>
              <a:rPr lang="ja-JP" altLang="en-US" sz="2000" b="1" dirty="0" smtClean="0"/>
              <a:t>４４％。</a:t>
            </a:r>
            <a:r>
              <a:rPr lang="ja-JP" altLang="en-US" sz="2000" b="1" dirty="0"/>
              <a:t/>
            </a:r>
            <a:br>
              <a:rPr lang="ja-JP" altLang="en-US" sz="2000" b="1" dirty="0"/>
            </a:br>
            <a:endParaRPr kumimoji="1" lang="ja-JP" altLang="en-US" sz="2000" dirty="0"/>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263" t="3610" r="4215" b="5122"/>
          <a:stretch/>
        </p:blipFill>
        <p:spPr bwMode="auto">
          <a:xfrm>
            <a:off x="0" y="1674560"/>
            <a:ext cx="9143999" cy="518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98090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558" y="404664"/>
            <a:ext cx="9114442" cy="1143000"/>
          </a:xfrm>
        </p:spPr>
        <p:txBody>
          <a:bodyPr>
            <a:noAutofit/>
          </a:bodyPr>
          <a:lstStyle/>
          <a:p>
            <a:pPr algn="l"/>
            <a:r>
              <a:rPr lang="ja-JP" altLang="en-US" sz="2000" b="1" dirty="0"/>
              <a:t>バッグや時計などの偽ブランド品や、</a:t>
            </a:r>
            <a:r>
              <a:rPr lang="ja-JP" altLang="en-US" sz="2000" b="1" dirty="0">
                <a:solidFill>
                  <a:srgbClr val="FF0000"/>
                </a:solidFill>
              </a:rPr>
              <a:t>いわゆる「海賊版」のＤＶＤなどを、「どんな理由でも購入すべきでない」と答えた人はおよそ５２％で、前回・２年前の調査と比べ、７ポイント余り増え、平成１６年の調査開始以降、初めて過半数を占めました。</a:t>
            </a:r>
            <a:br>
              <a:rPr lang="ja-JP" altLang="en-US" sz="2000" b="1" dirty="0">
                <a:solidFill>
                  <a:srgbClr val="FF0000"/>
                </a:solidFill>
              </a:rPr>
            </a:br>
            <a:r>
              <a:rPr lang="ja-JP" altLang="en-US" sz="2000" b="1" dirty="0"/>
              <a:t>一方で、「正規品よりも安いので購入するのは仕方がない」、「公然と売っているので購入するのは仕方がない」など、購入を容認する人は合わせておよそ</a:t>
            </a:r>
            <a:r>
              <a:rPr lang="ja-JP" altLang="en-US" sz="2000" b="1" dirty="0" smtClean="0"/>
              <a:t>４４％。</a:t>
            </a:r>
            <a:r>
              <a:rPr lang="ja-JP" altLang="en-US" sz="2000" b="1" dirty="0"/>
              <a:t/>
            </a:r>
            <a:br>
              <a:rPr lang="ja-JP" altLang="en-US" sz="2000" b="1" dirty="0"/>
            </a:br>
            <a:endParaRPr kumimoji="1" lang="ja-JP" altLang="en-US" sz="2000"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63" t="3807" r="4215" b="5432"/>
          <a:stretch/>
        </p:blipFill>
        <p:spPr bwMode="auto">
          <a:xfrm>
            <a:off x="-20499" y="1678028"/>
            <a:ext cx="9144000" cy="5154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00356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558" y="404664"/>
            <a:ext cx="9114442" cy="1143000"/>
          </a:xfrm>
        </p:spPr>
        <p:txBody>
          <a:bodyPr>
            <a:noAutofit/>
          </a:bodyPr>
          <a:lstStyle/>
          <a:p>
            <a:pPr algn="l"/>
            <a:r>
              <a:rPr lang="ja-JP" altLang="en-US" sz="2000" b="1" dirty="0"/>
              <a:t>バッグや時計などの偽ブランド品や、いわゆる「海賊版」のＤＶＤなどを、「どんな理由でも購入すべきでない」と答えた人はおよそ５２％で、前回・２年前の調査と比べ、７ポイント余り増え、平成１６年の調査開始以降、初めて過半数を占めました。</a:t>
            </a:r>
            <a:br>
              <a:rPr lang="ja-JP" altLang="en-US" sz="2000" b="1" dirty="0"/>
            </a:br>
            <a:r>
              <a:rPr lang="ja-JP" altLang="en-US" sz="2000" b="1" dirty="0">
                <a:solidFill>
                  <a:srgbClr val="0070C0"/>
                </a:solidFill>
              </a:rPr>
              <a:t>一方で、「正規品よりも安いので購入するのは仕方がない」、「公然と売っているので購入するのは仕方がない」など、購入を容認する人は合わせておよそ</a:t>
            </a:r>
            <a:r>
              <a:rPr lang="ja-JP" altLang="en-US" sz="2000" b="1" dirty="0" smtClean="0">
                <a:solidFill>
                  <a:srgbClr val="0070C0"/>
                </a:solidFill>
              </a:rPr>
              <a:t>４４％。</a:t>
            </a:r>
            <a:r>
              <a:rPr lang="ja-JP" altLang="en-US" sz="2000" b="1" dirty="0">
                <a:solidFill>
                  <a:srgbClr val="0070C0"/>
                </a:solidFill>
              </a:rPr>
              <a:t/>
            </a:r>
            <a:br>
              <a:rPr lang="ja-JP" altLang="en-US" sz="2000" b="1" dirty="0">
                <a:solidFill>
                  <a:srgbClr val="0070C0"/>
                </a:solidFill>
              </a:rPr>
            </a:br>
            <a:endParaRPr kumimoji="1" lang="ja-JP" altLang="en-US" sz="2000" dirty="0">
              <a:solidFill>
                <a:srgbClr val="0070C0"/>
              </a:solidFill>
            </a:endParaRPr>
          </a:p>
        </p:txBody>
      </p:sp>
      <p:pic>
        <p:nvPicPr>
          <p:cNvPr id="5"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437" t="3807" r="4216" b="4811"/>
          <a:stretch/>
        </p:blipFill>
        <p:spPr bwMode="auto">
          <a:xfrm>
            <a:off x="0" y="1666792"/>
            <a:ext cx="9128756" cy="519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1727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1152128"/>
          </a:xfrm>
        </p:spPr>
        <p:txBody>
          <a:bodyPr>
            <a:normAutofit/>
          </a:bodyPr>
          <a:lstStyle/>
          <a:p>
            <a:pPr algn="l"/>
            <a:r>
              <a:rPr lang="ja-JP" altLang="en-US" sz="2800" b="1" dirty="0">
                <a:solidFill>
                  <a:prstClr val="black"/>
                </a:solidFill>
                <a:cs typeface="+mn-cs"/>
              </a:rPr>
              <a:t>知的財産に対する意識は高くなってきているが、偽ブランド品などの購入を容認する人も依然として多い。</a:t>
            </a:r>
            <a:endParaRPr kumimoji="1" lang="ja-JP" altLang="en-US" sz="5400" dirty="0"/>
          </a:p>
        </p:txBody>
      </p:sp>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486" r="4137" b="4500"/>
          <a:stretch/>
        </p:blipFill>
        <p:spPr bwMode="auto">
          <a:xfrm>
            <a:off x="-39979" y="1311990"/>
            <a:ext cx="9183979" cy="551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4413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116632"/>
            <a:ext cx="8856984" cy="1143000"/>
          </a:xfrm>
        </p:spPr>
        <p:txBody>
          <a:bodyPr>
            <a:noAutofit/>
          </a:bodyPr>
          <a:lstStyle/>
          <a:p>
            <a:pPr algn="l"/>
            <a:r>
              <a:rPr lang="ja-JP" altLang="en-US" sz="2800" b="1" dirty="0">
                <a:solidFill>
                  <a:prstClr val="black"/>
                </a:solidFill>
                <a:cs typeface="+mn-cs"/>
              </a:rPr>
              <a:t>ブランド品への関心の高い２０代の女性に重点を置いて啓発活動を行うなど、さらなる理解の向上を図って</a:t>
            </a:r>
            <a:r>
              <a:rPr lang="ja-JP" altLang="en-US" sz="2800" b="1" dirty="0" smtClean="0">
                <a:solidFill>
                  <a:prstClr val="black"/>
                </a:solidFill>
                <a:cs typeface="+mn-cs"/>
              </a:rPr>
              <a:t>いきたい。</a:t>
            </a:r>
            <a:endParaRPr kumimoji="1" lang="ja-JP" altLang="en-US" sz="5400" dirty="0"/>
          </a:p>
        </p:txBody>
      </p:sp>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410" r="4214" b="4811"/>
          <a:stretch/>
        </p:blipFill>
        <p:spPr bwMode="auto">
          <a:xfrm>
            <a:off x="0" y="1257299"/>
            <a:ext cx="9144000" cy="5600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19527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07504" y="260648"/>
            <a:ext cx="8965504" cy="6186309"/>
          </a:xfrm>
          <a:prstGeom prst="rect">
            <a:avLst/>
          </a:prstGeom>
        </p:spPr>
        <p:txBody>
          <a:bodyPr wrap="square">
            <a:spAutoFit/>
          </a:bodyPr>
          <a:lstStyle/>
          <a:p>
            <a:r>
              <a:rPr lang="ja-JP" altLang="en-US" sz="2800" b="1" dirty="0"/>
              <a:t>“偽ブランド品など購入すべきでない”過半数</a:t>
            </a:r>
            <a:r>
              <a:rPr lang="ja-JP" altLang="en-US" sz="2800" b="1" dirty="0" smtClean="0"/>
              <a:t>に</a:t>
            </a:r>
            <a:endParaRPr lang="en-US" altLang="ja-JP" sz="2800" b="1" dirty="0" smtClean="0"/>
          </a:p>
          <a:p>
            <a:pPr algn="r"/>
            <a:r>
              <a:rPr lang="en-US" altLang="ja-JP" sz="2800" b="1" dirty="0" smtClean="0"/>
              <a:t>12</a:t>
            </a:r>
            <a:r>
              <a:rPr lang="ja-JP" altLang="en-US" sz="2800" b="1" dirty="0"/>
              <a:t>月</a:t>
            </a:r>
            <a:r>
              <a:rPr lang="en-US" altLang="ja-JP" sz="2800" b="1" dirty="0"/>
              <a:t>1</a:t>
            </a:r>
            <a:r>
              <a:rPr lang="ja-JP" altLang="en-US" sz="2800" b="1" dirty="0"/>
              <a:t>日 </a:t>
            </a:r>
            <a:r>
              <a:rPr lang="en-US" altLang="ja-JP" sz="2800" b="1" dirty="0"/>
              <a:t>4</a:t>
            </a:r>
            <a:r>
              <a:rPr lang="ja-JP" altLang="en-US" sz="2800" b="1" dirty="0"/>
              <a:t>時</a:t>
            </a:r>
            <a:r>
              <a:rPr lang="en-US" altLang="ja-JP" sz="2800" b="1" dirty="0"/>
              <a:t>12</a:t>
            </a:r>
            <a:r>
              <a:rPr lang="ja-JP" altLang="en-US" sz="2800" b="1" dirty="0" smtClean="0"/>
              <a:t>分</a:t>
            </a:r>
            <a:endParaRPr lang="en-US" altLang="ja-JP" sz="2800" b="1" dirty="0" smtClean="0"/>
          </a:p>
          <a:p>
            <a:endParaRPr lang="ja-JP" altLang="en-US" sz="2000" b="1" dirty="0"/>
          </a:p>
          <a:p>
            <a:r>
              <a:rPr lang="ja-JP" altLang="en-US" sz="2000" b="1" dirty="0" smtClean="0"/>
              <a:t>内閣府</a:t>
            </a:r>
            <a:r>
              <a:rPr lang="ja-JP" altLang="en-US" sz="2000" b="1" dirty="0"/>
              <a:t>が行った世論調査によりますと、バッグなどの偽ブランド品や、いわゆる「海賊版」のＤＶＤなどを、</a:t>
            </a:r>
            <a:r>
              <a:rPr lang="ja-JP" altLang="en-US" sz="2000" b="1" dirty="0">
                <a:solidFill>
                  <a:srgbClr val="FF0000"/>
                </a:solidFill>
              </a:rPr>
              <a:t>「どんな理由でも購入すべきでない」と答えた人はおよそ５２％で、平成１６年の調査開始以降、初めて過半数を占めました。</a:t>
            </a:r>
          </a:p>
          <a:p>
            <a:r>
              <a:rPr lang="ja-JP" altLang="en-US" sz="2000" b="1" dirty="0"/>
              <a:t>内閣府は、ことし１０月、知的財産に関する国民の意識を調べるため、全国の２０歳以上の３０００人を対象に世論調査を行い、６０％に当たる１８０１人から回答を得ました。</a:t>
            </a:r>
            <a:br>
              <a:rPr lang="ja-JP" altLang="en-US" sz="2000" b="1" dirty="0"/>
            </a:br>
            <a:r>
              <a:rPr lang="ja-JP" altLang="en-US" sz="2000" b="1" dirty="0"/>
              <a:t>それによりますと、バッグや時計などの偽ブランド品や、いわゆる「海賊版」のＤＶＤなどを、「どんな理由でも購入すべきでない」と答えた人はおよそ５２％で、前回・２年前の調査と比べ、７ポイント余り増え、平成１６年の調査開始以降、初めて過半数を占めました。</a:t>
            </a:r>
            <a:br>
              <a:rPr lang="ja-JP" altLang="en-US" sz="2000" b="1" dirty="0"/>
            </a:br>
            <a:r>
              <a:rPr lang="ja-JP" altLang="en-US" sz="2000" b="1" dirty="0"/>
              <a:t>一方で、</a:t>
            </a:r>
            <a:r>
              <a:rPr lang="ja-JP" altLang="en-US" sz="2000" b="1" dirty="0">
                <a:solidFill>
                  <a:srgbClr val="0070C0"/>
                </a:solidFill>
              </a:rPr>
              <a:t>「正規品よりも安いので購入するのは仕方がない」、「公然と売っているので購入するのは仕方がない」など、購入を容認する人は合わせておよそ４４％でした。</a:t>
            </a:r>
            <a:br>
              <a:rPr lang="ja-JP" altLang="en-US" sz="2000" b="1" dirty="0">
                <a:solidFill>
                  <a:srgbClr val="0070C0"/>
                </a:solidFill>
              </a:rPr>
            </a:br>
            <a:r>
              <a:rPr lang="ja-JP" altLang="en-US" sz="2000" b="1" dirty="0"/>
              <a:t>内閣府は「知的財産に対する意識は高くなってきているが、偽ブランド品などの購入を容認する人も依然として多い。ブランド品への関心の高い２０代の女性に重点を置いて啓発活動を行うなど、さらなる理解の向上を図っていきたい」としています。</a:t>
            </a:r>
            <a:endParaRPr lang="ja-JP" altLang="en-US" sz="2000" b="1" dirty="0">
              <a:effectLst/>
            </a:endParaRPr>
          </a:p>
        </p:txBody>
      </p:sp>
    </p:spTree>
    <p:extLst>
      <p:ext uri="{BB962C8B-B14F-4D97-AF65-F5344CB8AC3E}">
        <p14:creationId xmlns:p14="http://schemas.microsoft.com/office/powerpoint/2010/main" val="14017622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6856" y="404664"/>
            <a:ext cx="8229600" cy="1143000"/>
          </a:xfrm>
        </p:spPr>
        <p:style>
          <a:lnRef idx="1">
            <a:schemeClr val="accent6"/>
          </a:lnRef>
          <a:fillRef idx="2">
            <a:schemeClr val="accent6"/>
          </a:fillRef>
          <a:effectRef idx="1">
            <a:schemeClr val="accent6"/>
          </a:effectRef>
          <a:fontRef idx="minor">
            <a:schemeClr val="dk1"/>
          </a:fontRef>
        </p:style>
        <p:txBody>
          <a:bodyPr>
            <a:normAutofit/>
          </a:bodyPr>
          <a:lstStyle/>
          <a:p>
            <a:r>
              <a:rPr kumimoji="1" lang="ja-JP" altLang="en-US" sz="5400" dirty="0" smtClean="0"/>
              <a:t>利用するときのモラル</a:t>
            </a:r>
            <a:endParaRPr kumimoji="1" lang="ja-JP" altLang="en-US" sz="5400" dirty="0"/>
          </a:p>
        </p:txBody>
      </p:sp>
      <p:pic>
        <p:nvPicPr>
          <p:cNvPr id="2050" name="Picture 2" descr="E:\newnaruto\DCIM19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63216"/>
            <a:ext cx="8280920" cy="4692520"/>
          </a:xfrm>
          <a:prstGeom prst="rect">
            <a:avLst/>
          </a:prstGeom>
          <a:noFill/>
          <a:extLst>
            <a:ext uri="{909E8E84-426E-40DD-AFC4-6F175D3DCCD1}">
              <a14:hiddenFill xmlns:a14="http://schemas.microsoft.com/office/drawing/2010/main">
                <a:solidFill>
                  <a:srgbClr val="FFFFFF"/>
                </a:solidFill>
              </a14:hiddenFill>
            </a:ext>
          </a:extLst>
        </p:spPr>
      </p:pic>
      <p:sp>
        <p:nvSpPr>
          <p:cNvPr id="5" name="角丸四角形吹き出し 4"/>
          <p:cNvSpPr/>
          <p:nvPr/>
        </p:nvSpPr>
        <p:spPr>
          <a:xfrm>
            <a:off x="6876256" y="1982061"/>
            <a:ext cx="2073946" cy="1692768"/>
          </a:xfrm>
          <a:prstGeom prst="wedgeRoundRectCallout">
            <a:avLst>
              <a:gd name="adj1" fmla="val -53544"/>
              <a:gd name="adj2" fmla="val 8270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ysClr val="windowText" lastClr="000000"/>
                </a:solidFill>
              </a:rPr>
              <a:t>ちゃんと許可とってよ</a:t>
            </a:r>
            <a:r>
              <a:rPr kumimoji="1" lang="en-US" altLang="ja-JP" sz="3200" dirty="0" smtClean="0">
                <a:solidFill>
                  <a:sysClr val="windowText" lastClr="000000"/>
                </a:solidFill>
              </a:rPr>
              <a:t>!</a:t>
            </a:r>
            <a:endParaRPr kumimoji="1" lang="ja-JP" altLang="en-US" sz="3200" dirty="0">
              <a:solidFill>
                <a:sysClr val="windowText" lastClr="000000"/>
              </a:solidFill>
            </a:endParaRPr>
          </a:p>
        </p:txBody>
      </p:sp>
    </p:spTree>
    <p:extLst>
      <p:ext uri="{BB962C8B-B14F-4D97-AF65-F5344CB8AC3E}">
        <p14:creationId xmlns:p14="http://schemas.microsoft.com/office/powerpoint/2010/main" val="232969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188640"/>
            <a:ext cx="8229600" cy="576064"/>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kumimoji="1" lang="ja-JP" altLang="en-US" dirty="0" smtClean="0"/>
              <a:t>知的財産権とその利用</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20070790"/>
              </p:ext>
            </p:extLst>
          </p:nvPr>
        </p:nvGraphicFramePr>
        <p:xfrm>
          <a:off x="107504" y="980728"/>
          <a:ext cx="8928992" cy="5701407"/>
        </p:xfrm>
        <a:graphic>
          <a:graphicData uri="http://schemas.openxmlformats.org/drawingml/2006/table">
            <a:tbl>
              <a:tblPr firstRow="1" bandRow="1">
                <a:tableStyleId>{5940675A-B579-460E-94D1-54222C63F5DA}</a:tableStyleId>
              </a:tblPr>
              <a:tblGrid>
                <a:gridCol w="2376264">
                  <a:extLst>
                    <a:ext uri="{9D8B030D-6E8A-4147-A177-3AD203B41FA5}">
                      <a16:colId xmlns:a16="http://schemas.microsoft.com/office/drawing/2014/main" xmlns="" val="20000"/>
                    </a:ext>
                  </a:extLst>
                </a:gridCol>
                <a:gridCol w="1440160">
                  <a:extLst>
                    <a:ext uri="{9D8B030D-6E8A-4147-A177-3AD203B41FA5}">
                      <a16:colId xmlns:a16="http://schemas.microsoft.com/office/drawing/2014/main" xmlns="" val="20001"/>
                    </a:ext>
                  </a:extLst>
                </a:gridCol>
                <a:gridCol w="2592288">
                  <a:extLst>
                    <a:ext uri="{9D8B030D-6E8A-4147-A177-3AD203B41FA5}">
                      <a16:colId xmlns:a16="http://schemas.microsoft.com/office/drawing/2014/main" xmlns="" val="20002"/>
                    </a:ext>
                  </a:extLst>
                </a:gridCol>
                <a:gridCol w="1068907">
                  <a:extLst>
                    <a:ext uri="{9D8B030D-6E8A-4147-A177-3AD203B41FA5}">
                      <a16:colId xmlns:a16="http://schemas.microsoft.com/office/drawing/2014/main" xmlns="" val="20003"/>
                    </a:ext>
                  </a:extLst>
                </a:gridCol>
                <a:gridCol w="1451373">
                  <a:extLst>
                    <a:ext uri="{9D8B030D-6E8A-4147-A177-3AD203B41FA5}">
                      <a16:colId xmlns:a16="http://schemas.microsoft.com/office/drawing/2014/main" xmlns="" val="20004"/>
                    </a:ext>
                  </a:extLst>
                </a:gridCol>
              </a:tblGrid>
              <a:tr h="515111">
                <a:tc>
                  <a:txBody>
                    <a:bodyPr/>
                    <a:lstStyle/>
                    <a:p>
                      <a:pPr algn="ctr"/>
                      <a:r>
                        <a:rPr kumimoji="1" lang="ja-JP" altLang="en-US" sz="2400" b="1" dirty="0" smtClean="0"/>
                        <a:t>事　例</a:t>
                      </a:r>
                      <a:endParaRPr kumimoji="1" lang="ja-JP" altLang="en-US" sz="2400" b="1" dirty="0"/>
                    </a:p>
                  </a:txBody>
                  <a:tcPr/>
                </a:tc>
                <a:tc>
                  <a:txBody>
                    <a:bodyPr/>
                    <a:lstStyle/>
                    <a:p>
                      <a:pPr algn="ctr"/>
                      <a:r>
                        <a:rPr kumimoji="1" lang="ja-JP" altLang="en-US" sz="2400" b="1" dirty="0" smtClean="0"/>
                        <a:t>知的財産</a:t>
                      </a:r>
                      <a:endParaRPr kumimoji="1" lang="ja-JP" altLang="en-US" sz="2400" b="1" dirty="0"/>
                    </a:p>
                  </a:txBody>
                  <a:tcPr/>
                </a:tc>
                <a:tc>
                  <a:txBody>
                    <a:bodyPr/>
                    <a:lstStyle/>
                    <a:p>
                      <a:pPr algn="ctr"/>
                      <a:r>
                        <a:rPr kumimoji="1" lang="ja-JP" altLang="en-US" sz="2400" b="1" dirty="0" smtClean="0"/>
                        <a:t>利用の仕方</a:t>
                      </a:r>
                      <a:r>
                        <a:rPr kumimoji="1" lang="en-US" altLang="ja-JP" sz="2400" b="1" dirty="0" smtClean="0"/>
                        <a:t>(</a:t>
                      </a:r>
                      <a:r>
                        <a:rPr kumimoji="1" lang="ja-JP" altLang="en-US" sz="2400" b="1" dirty="0" smtClean="0"/>
                        <a:t>範囲</a:t>
                      </a:r>
                      <a:r>
                        <a:rPr kumimoji="1" lang="en-US" altLang="ja-JP" sz="2400" b="1" dirty="0" smtClean="0"/>
                        <a:t>)</a:t>
                      </a:r>
                      <a:endParaRPr kumimoji="1" lang="ja-JP" altLang="en-US" sz="2400" b="1" dirty="0"/>
                    </a:p>
                  </a:txBody>
                  <a:tcPr/>
                </a:tc>
                <a:tc>
                  <a:txBody>
                    <a:bodyPr/>
                    <a:lstStyle/>
                    <a:p>
                      <a:pPr algn="ctr"/>
                      <a:r>
                        <a:rPr kumimoji="1" lang="ja-JP" altLang="en-US" sz="2400" b="1" dirty="0" smtClean="0"/>
                        <a:t>許　諾</a:t>
                      </a:r>
                      <a:endParaRPr kumimoji="1" lang="ja-JP" altLang="en-US" sz="2400" b="1" dirty="0"/>
                    </a:p>
                  </a:txBody>
                  <a:tcPr/>
                </a:tc>
                <a:tc>
                  <a:txBody>
                    <a:bodyPr/>
                    <a:lstStyle/>
                    <a:p>
                      <a:pPr algn="ctr"/>
                      <a:r>
                        <a:rPr kumimoji="1" lang="ja-JP" altLang="en-US" sz="2400" b="1" dirty="0" smtClean="0"/>
                        <a:t>法律違反</a:t>
                      </a:r>
                      <a:endParaRPr kumimoji="1" lang="ja-JP" altLang="en-US" sz="2400" b="1" dirty="0"/>
                    </a:p>
                  </a:txBody>
                  <a:tcPr/>
                </a:tc>
                <a:extLst>
                  <a:ext uri="{0D108BD9-81ED-4DB2-BD59-A6C34878D82A}">
                    <a16:rowId xmlns:a16="http://schemas.microsoft.com/office/drawing/2014/main" xmlns="" val="10000"/>
                  </a:ext>
                </a:extLst>
              </a:tr>
              <a:tr h="648287">
                <a:tc>
                  <a:txBody>
                    <a:bodyPr/>
                    <a:lstStyle/>
                    <a:p>
                      <a:r>
                        <a:rPr kumimoji="1" lang="ja-JP" altLang="en-US" b="1" dirty="0" smtClean="0"/>
                        <a:t>①　自分の絵を掲載</a:t>
                      </a:r>
                      <a:endParaRPr kumimoji="1" lang="ja-JP" altLang="en-US" b="1" dirty="0"/>
                    </a:p>
                  </a:txBody>
                  <a:tcPr/>
                </a:tc>
                <a:tc>
                  <a:txBody>
                    <a:bodyPr/>
                    <a:lstStyle/>
                    <a:p>
                      <a:endParaRPr kumimoji="1" lang="ja-JP" altLang="en-US" b="1" dirty="0"/>
                    </a:p>
                  </a:txBody>
                  <a:tcPr/>
                </a:tc>
                <a:tc>
                  <a:txBody>
                    <a:bodyPr/>
                    <a:lstStyle/>
                    <a:p>
                      <a:endParaRPr kumimoji="1" lang="ja-JP" altLang="en-US" b="1" dirty="0"/>
                    </a:p>
                  </a:txBody>
                  <a:tcPr/>
                </a:tc>
                <a:tc>
                  <a:txBody>
                    <a:bodyPr/>
                    <a:lstStyle/>
                    <a:p>
                      <a:endParaRPr kumimoji="1" lang="ja-JP" altLang="en-US" sz="2800" b="1" dirty="0"/>
                    </a:p>
                  </a:txBody>
                  <a:tcPr/>
                </a:tc>
                <a:tc>
                  <a:txBody>
                    <a:bodyPr/>
                    <a:lstStyle/>
                    <a:p>
                      <a:endParaRPr kumimoji="1" lang="ja-JP" altLang="en-US" b="1" dirty="0"/>
                    </a:p>
                  </a:txBody>
                  <a:tcPr/>
                </a:tc>
                <a:extLst>
                  <a:ext uri="{0D108BD9-81ED-4DB2-BD59-A6C34878D82A}">
                    <a16:rowId xmlns:a16="http://schemas.microsoft.com/office/drawing/2014/main" xmlns="" val="10001"/>
                  </a:ext>
                </a:extLst>
              </a:tr>
              <a:tr h="648287">
                <a:tc>
                  <a:txBody>
                    <a:bodyPr/>
                    <a:lstStyle/>
                    <a:p>
                      <a:r>
                        <a:rPr kumimoji="1" lang="ja-JP" altLang="en-US" b="1" dirty="0" smtClean="0"/>
                        <a:t>②　友達の作文を掲載</a:t>
                      </a:r>
                      <a:endParaRPr kumimoji="1" lang="ja-JP" altLang="en-US" b="1" dirty="0"/>
                    </a:p>
                  </a:txBody>
                  <a:tcPr/>
                </a:tc>
                <a:tc>
                  <a:txBody>
                    <a:bodyPr/>
                    <a:lstStyle/>
                    <a:p>
                      <a:endParaRPr kumimoji="1" lang="ja-JP" altLang="en-US" b="1" dirty="0"/>
                    </a:p>
                  </a:txBody>
                  <a:tcPr/>
                </a:tc>
                <a:tc>
                  <a:txBody>
                    <a:bodyPr/>
                    <a:lstStyle/>
                    <a:p>
                      <a:endParaRPr kumimoji="1" lang="ja-JP" altLang="en-US" b="1" dirty="0"/>
                    </a:p>
                  </a:txBody>
                  <a:tcPr/>
                </a:tc>
                <a:tc>
                  <a:txBody>
                    <a:bodyPr/>
                    <a:lstStyle/>
                    <a:p>
                      <a:endParaRPr kumimoji="1" lang="ja-JP" altLang="en-US" sz="3600" b="1" dirty="0"/>
                    </a:p>
                  </a:txBody>
                  <a:tcPr/>
                </a:tc>
                <a:tc>
                  <a:txBody>
                    <a:bodyPr/>
                    <a:lstStyle/>
                    <a:p>
                      <a:endParaRPr kumimoji="1" lang="ja-JP" altLang="en-US" b="1"/>
                    </a:p>
                  </a:txBody>
                  <a:tcPr/>
                </a:tc>
                <a:extLst>
                  <a:ext uri="{0D108BD9-81ED-4DB2-BD59-A6C34878D82A}">
                    <a16:rowId xmlns:a16="http://schemas.microsoft.com/office/drawing/2014/main" xmlns="" val="10002"/>
                  </a:ext>
                </a:extLst>
              </a:tr>
              <a:tr h="648287">
                <a:tc>
                  <a:txBody>
                    <a:bodyPr/>
                    <a:lstStyle/>
                    <a:p>
                      <a:r>
                        <a:rPr kumimoji="1" lang="ja-JP" altLang="en-US" b="1" dirty="0" smtClean="0"/>
                        <a:t>③　アイディアを使用</a:t>
                      </a:r>
                      <a:endParaRPr kumimoji="1" lang="ja-JP" altLang="en-US" b="1" dirty="0"/>
                    </a:p>
                  </a:txBody>
                  <a:tcPr/>
                </a:tc>
                <a:tc>
                  <a:txBody>
                    <a:bodyPr/>
                    <a:lstStyle/>
                    <a:p>
                      <a:endParaRPr kumimoji="1" lang="ja-JP" altLang="en-US" b="1" dirty="0"/>
                    </a:p>
                  </a:txBody>
                  <a:tcPr/>
                </a:tc>
                <a:tc>
                  <a:txBody>
                    <a:bodyPr/>
                    <a:lstStyle/>
                    <a:p>
                      <a:endParaRPr kumimoji="1" lang="ja-JP" altLang="en-US" b="1" dirty="0"/>
                    </a:p>
                  </a:txBody>
                  <a:tcPr/>
                </a:tc>
                <a:tc>
                  <a:txBody>
                    <a:bodyPr/>
                    <a:lstStyle/>
                    <a:p>
                      <a:endParaRPr kumimoji="1" lang="ja-JP" altLang="en-US" b="1" dirty="0"/>
                    </a:p>
                  </a:txBody>
                  <a:tcPr/>
                </a:tc>
                <a:tc>
                  <a:txBody>
                    <a:bodyPr/>
                    <a:lstStyle/>
                    <a:p>
                      <a:endParaRPr kumimoji="1" lang="ja-JP" altLang="en-US" b="1"/>
                    </a:p>
                  </a:txBody>
                  <a:tcPr/>
                </a:tc>
                <a:extLst>
                  <a:ext uri="{0D108BD9-81ED-4DB2-BD59-A6C34878D82A}">
                    <a16:rowId xmlns:a16="http://schemas.microsoft.com/office/drawing/2014/main" xmlns="" val="10003"/>
                  </a:ext>
                </a:extLst>
              </a:tr>
              <a:tr h="648287">
                <a:tc>
                  <a:txBody>
                    <a:bodyPr/>
                    <a:lstStyle/>
                    <a:p>
                      <a:r>
                        <a:rPr kumimoji="1" lang="ja-JP" altLang="en-US" b="1" dirty="0" smtClean="0"/>
                        <a:t>④　絵を掲載</a:t>
                      </a:r>
                      <a:endParaRPr kumimoji="1" lang="ja-JP" altLang="en-US" b="1" dirty="0"/>
                    </a:p>
                  </a:txBody>
                  <a:tcPr/>
                </a:tc>
                <a:tc>
                  <a:txBody>
                    <a:bodyPr/>
                    <a:lstStyle/>
                    <a:p>
                      <a:endParaRPr kumimoji="1" lang="ja-JP" altLang="en-US" b="1" dirty="0"/>
                    </a:p>
                  </a:txBody>
                  <a:tcPr/>
                </a:tc>
                <a:tc>
                  <a:txBody>
                    <a:bodyPr/>
                    <a:lstStyle/>
                    <a:p>
                      <a:endParaRPr kumimoji="1" lang="ja-JP" altLang="en-US" b="1" dirty="0"/>
                    </a:p>
                  </a:txBody>
                  <a:tcPr/>
                </a:tc>
                <a:tc>
                  <a:txBody>
                    <a:bodyPr/>
                    <a:lstStyle/>
                    <a:p>
                      <a:endParaRPr kumimoji="1" lang="ja-JP" altLang="en-US" b="1" dirty="0"/>
                    </a:p>
                  </a:txBody>
                  <a:tcPr/>
                </a:tc>
                <a:tc>
                  <a:txBody>
                    <a:bodyPr/>
                    <a:lstStyle/>
                    <a:p>
                      <a:endParaRPr kumimoji="1" lang="ja-JP" altLang="en-US" b="1" dirty="0"/>
                    </a:p>
                  </a:txBody>
                  <a:tcPr/>
                </a:tc>
                <a:extLst>
                  <a:ext uri="{0D108BD9-81ED-4DB2-BD59-A6C34878D82A}">
                    <a16:rowId xmlns:a16="http://schemas.microsoft.com/office/drawing/2014/main" xmlns="" val="10004"/>
                  </a:ext>
                </a:extLst>
              </a:tr>
              <a:tr h="648287">
                <a:tc>
                  <a:txBody>
                    <a:bodyPr/>
                    <a:lstStyle/>
                    <a:p>
                      <a:r>
                        <a:rPr kumimoji="1" lang="ja-JP" altLang="en-US" b="1" dirty="0" smtClean="0"/>
                        <a:t>⑤　フリーソフトを配布</a:t>
                      </a:r>
                      <a:endParaRPr kumimoji="1" lang="ja-JP" altLang="en-US" b="1" dirty="0"/>
                    </a:p>
                  </a:txBody>
                  <a:tcPr/>
                </a:tc>
                <a:tc>
                  <a:txBody>
                    <a:bodyPr/>
                    <a:lstStyle/>
                    <a:p>
                      <a:endParaRPr kumimoji="1" lang="ja-JP" altLang="en-US" b="1" dirty="0"/>
                    </a:p>
                  </a:txBody>
                  <a:tcPr/>
                </a:tc>
                <a:tc>
                  <a:txBody>
                    <a:bodyPr/>
                    <a:lstStyle/>
                    <a:p>
                      <a:endParaRPr kumimoji="1" lang="ja-JP" altLang="en-US" b="1" dirty="0"/>
                    </a:p>
                  </a:txBody>
                  <a:tcPr/>
                </a:tc>
                <a:tc>
                  <a:txBody>
                    <a:bodyPr/>
                    <a:lstStyle/>
                    <a:p>
                      <a:endParaRPr kumimoji="1" lang="ja-JP" altLang="en-US" b="1" dirty="0"/>
                    </a:p>
                  </a:txBody>
                  <a:tcPr/>
                </a:tc>
                <a:tc>
                  <a:txBody>
                    <a:bodyPr/>
                    <a:lstStyle/>
                    <a:p>
                      <a:endParaRPr kumimoji="1" lang="ja-JP" altLang="en-US" b="1" dirty="0"/>
                    </a:p>
                  </a:txBody>
                  <a:tcPr/>
                </a:tc>
                <a:extLst>
                  <a:ext uri="{0D108BD9-81ED-4DB2-BD59-A6C34878D82A}">
                    <a16:rowId xmlns:a16="http://schemas.microsoft.com/office/drawing/2014/main" xmlns="" val="10005"/>
                  </a:ext>
                </a:extLst>
              </a:tr>
              <a:tr h="648287">
                <a:tc>
                  <a:txBody>
                    <a:bodyPr/>
                    <a:lstStyle/>
                    <a:p>
                      <a:r>
                        <a:rPr kumimoji="1" lang="ja-JP" altLang="en-US" b="1" dirty="0" smtClean="0"/>
                        <a:t>⑥　レンタルＣＤを複製</a:t>
                      </a:r>
                      <a:endParaRPr kumimoji="1" lang="ja-JP" altLang="en-US" b="1" dirty="0"/>
                    </a:p>
                  </a:txBody>
                  <a:tcPr/>
                </a:tc>
                <a:tc>
                  <a:txBody>
                    <a:bodyPr/>
                    <a:lstStyle/>
                    <a:p>
                      <a:endParaRPr lang="ja-JP" altLang="en-US" dirty="0"/>
                    </a:p>
                  </a:txBody>
                  <a:tcPr/>
                </a:tc>
                <a:tc>
                  <a:txBody>
                    <a:bodyPr/>
                    <a:lstStyle/>
                    <a:p>
                      <a:endParaRPr kumimoji="1" lang="ja-JP" altLang="en-US" b="1" dirty="0"/>
                    </a:p>
                  </a:txBody>
                  <a:tcPr/>
                </a:tc>
                <a:tc>
                  <a:txBody>
                    <a:bodyPr/>
                    <a:lstStyle/>
                    <a:p>
                      <a:endParaRPr kumimoji="1" lang="ja-JP" altLang="en-US" b="1"/>
                    </a:p>
                  </a:txBody>
                  <a:tcPr/>
                </a:tc>
                <a:tc>
                  <a:txBody>
                    <a:bodyPr/>
                    <a:lstStyle/>
                    <a:p>
                      <a:endParaRPr kumimoji="1" lang="ja-JP" altLang="en-US" b="1" dirty="0"/>
                    </a:p>
                  </a:txBody>
                  <a:tcPr/>
                </a:tc>
                <a:extLst>
                  <a:ext uri="{0D108BD9-81ED-4DB2-BD59-A6C34878D82A}">
                    <a16:rowId xmlns:a16="http://schemas.microsoft.com/office/drawing/2014/main" xmlns="" val="10006"/>
                  </a:ext>
                </a:extLst>
              </a:tr>
              <a:tr h="648287">
                <a:tc>
                  <a:txBody>
                    <a:bodyPr/>
                    <a:lstStyle/>
                    <a:p>
                      <a:r>
                        <a:rPr kumimoji="1" lang="ja-JP" altLang="en-US" b="1" dirty="0" smtClean="0"/>
                        <a:t>⑦　雑誌の写真を利用</a:t>
                      </a:r>
                      <a:endParaRPr kumimoji="1" lang="ja-JP" altLang="en-US" b="1" dirty="0"/>
                    </a:p>
                  </a:txBody>
                  <a:tcPr/>
                </a:tc>
                <a:tc>
                  <a:txBody>
                    <a:bodyPr/>
                    <a:lstStyle/>
                    <a:p>
                      <a:endParaRPr kumimoji="1" lang="ja-JP" altLang="en-US" b="1" dirty="0"/>
                    </a:p>
                  </a:txBody>
                  <a:tcPr/>
                </a:tc>
                <a:tc>
                  <a:txBody>
                    <a:bodyPr/>
                    <a:lstStyle/>
                    <a:p>
                      <a:endParaRPr kumimoji="1" lang="ja-JP" altLang="en-US" b="1" dirty="0"/>
                    </a:p>
                  </a:txBody>
                  <a:tcPr/>
                </a:tc>
                <a:tc>
                  <a:txBody>
                    <a:bodyPr/>
                    <a:lstStyle/>
                    <a:p>
                      <a:endParaRPr kumimoji="1" lang="ja-JP" altLang="en-US" b="1" dirty="0"/>
                    </a:p>
                  </a:txBody>
                  <a:tcPr/>
                </a:tc>
                <a:tc>
                  <a:txBody>
                    <a:bodyPr/>
                    <a:lstStyle/>
                    <a:p>
                      <a:endParaRPr kumimoji="1" lang="ja-JP" altLang="en-US" b="1" dirty="0"/>
                    </a:p>
                  </a:txBody>
                  <a:tcPr/>
                </a:tc>
                <a:extLst>
                  <a:ext uri="{0D108BD9-81ED-4DB2-BD59-A6C34878D82A}">
                    <a16:rowId xmlns:a16="http://schemas.microsoft.com/office/drawing/2014/main" xmlns="" val="10007"/>
                  </a:ext>
                </a:extLst>
              </a:tr>
              <a:tr h="648287">
                <a:tc>
                  <a:txBody>
                    <a:bodyPr/>
                    <a:lstStyle/>
                    <a:p>
                      <a:r>
                        <a:rPr kumimoji="1" lang="ja-JP" altLang="en-US" b="1" dirty="0" smtClean="0"/>
                        <a:t>⑧　図鑑写真をコピー</a:t>
                      </a:r>
                      <a:endParaRPr kumimoji="1" lang="ja-JP" altLang="en-US" b="1" dirty="0"/>
                    </a:p>
                  </a:txBody>
                  <a:tcPr/>
                </a:tc>
                <a:tc>
                  <a:txBody>
                    <a:bodyPr/>
                    <a:lstStyle/>
                    <a:p>
                      <a:endParaRPr kumimoji="1" lang="ja-JP" altLang="en-US" b="1" dirty="0"/>
                    </a:p>
                  </a:txBody>
                  <a:tcPr/>
                </a:tc>
                <a:tc>
                  <a:txBody>
                    <a:bodyPr/>
                    <a:lstStyle/>
                    <a:p>
                      <a:endParaRPr kumimoji="1" lang="ja-JP" altLang="en-US" b="1" dirty="0"/>
                    </a:p>
                  </a:txBody>
                  <a:tcPr/>
                </a:tc>
                <a:tc>
                  <a:txBody>
                    <a:bodyPr/>
                    <a:lstStyle/>
                    <a:p>
                      <a:endParaRPr kumimoji="1" lang="ja-JP" altLang="en-US" b="1" dirty="0"/>
                    </a:p>
                  </a:txBody>
                  <a:tcPr/>
                </a:tc>
                <a:tc>
                  <a:txBody>
                    <a:bodyPr/>
                    <a:lstStyle/>
                    <a:p>
                      <a:endParaRPr kumimoji="1" lang="ja-JP" altLang="en-US" b="1" dirty="0"/>
                    </a:p>
                  </a:txBody>
                  <a:tcPr/>
                </a:tc>
                <a:extLst>
                  <a:ext uri="{0D108BD9-81ED-4DB2-BD59-A6C34878D82A}">
                    <a16:rowId xmlns:a16="http://schemas.microsoft.com/office/drawing/2014/main" xmlns="" val="10008"/>
                  </a:ext>
                </a:extLst>
              </a:tr>
            </a:tbl>
          </a:graphicData>
        </a:graphic>
      </p:graphicFrame>
      <p:sp>
        <p:nvSpPr>
          <p:cNvPr id="6" name="正方形/長方形 5"/>
          <p:cNvSpPr/>
          <p:nvPr/>
        </p:nvSpPr>
        <p:spPr>
          <a:xfrm>
            <a:off x="2987824" y="1628800"/>
            <a:ext cx="417102" cy="369332"/>
          </a:xfrm>
          <a:prstGeom prst="rect">
            <a:avLst/>
          </a:prstGeom>
        </p:spPr>
        <p:txBody>
          <a:bodyPr wrap="none">
            <a:spAutoFit/>
          </a:bodyPr>
          <a:lstStyle/>
          <a:p>
            <a:pPr lvl="0"/>
            <a:r>
              <a:rPr lang="ja-JP" altLang="en-US" b="1" dirty="0">
                <a:solidFill>
                  <a:prstClr val="black"/>
                </a:solidFill>
              </a:rPr>
              <a:t>絵</a:t>
            </a:r>
          </a:p>
        </p:txBody>
      </p:sp>
      <p:sp>
        <p:nvSpPr>
          <p:cNvPr id="7" name="正方形/長方形 6"/>
          <p:cNvSpPr/>
          <p:nvPr/>
        </p:nvSpPr>
        <p:spPr>
          <a:xfrm>
            <a:off x="2905210" y="2276872"/>
            <a:ext cx="649537" cy="369332"/>
          </a:xfrm>
          <a:prstGeom prst="rect">
            <a:avLst/>
          </a:prstGeom>
        </p:spPr>
        <p:txBody>
          <a:bodyPr wrap="none">
            <a:spAutoFit/>
          </a:bodyPr>
          <a:lstStyle/>
          <a:p>
            <a:pPr lvl="0"/>
            <a:r>
              <a:rPr lang="ja-JP" altLang="en-US" b="1" dirty="0">
                <a:solidFill>
                  <a:prstClr val="black"/>
                </a:solidFill>
              </a:rPr>
              <a:t>作文</a:t>
            </a:r>
          </a:p>
        </p:txBody>
      </p:sp>
      <p:sp>
        <p:nvSpPr>
          <p:cNvPr id="8" name="正方形/長方形 7"/>
          <p:cNvSpPr/>
          <p:nvPr/>
        </p:nvSpPr>
        <p:spPr>
          <a:xfrm>
            <a:off x="2646324" y="2924944"/>
            <a:ext cx="1167307" cy="369332"/>
          </a:xfrm>
          <a:prstGeom prst="rect">
            <a:avLst/>
          </a:prstGeom>
        </p:spPr>
        <p:txBody>
          <a:bodyPr wrap="none">
            <a:spAutoFit/>
          </a:bodyPr>
          <a:lstStyle/>
          <a:p>
            <a:pPr lvl="0"/>
            <a:r>
              <a:rPr lang="ja-JP" altLang="en-US" b="1" dirty="0">
                <a:solidFill>
                  <a:prstClr val="black"/>
                </a:solidFill>
              </a:rPr>
              <a:t>アイディア</a:t>
            </a:r>
          </a:p>
        </p:txBody>
      </p:sp>
      <p:sp>
        <p:nvSpPr>
          <p:cNvPr id="9" name="正方形/長方形 8"/>
          <p:cNvSpPr/>
          <p:nvPr/>
        </p:nvSpPr>
        <p:spPr>
          <a:xfrm>
            <a:off x="3021425" y="3553316"/>
            <a:ext cx="417102" cy="369332"/>
          </a:xfrm>
          <a:prstGeom prst="rect">
            <a:avLst/>
          </a:prstGeom>
        </p:spPr>
        <p:txBody>
          <a:bodyPr wrap="none">
            <a:spAutoFit/>
          </a:bodyPr>
          <a:lstStyle/>
          <a:p>
            <a:pPr lvl="0"/>
            <a:r>
              <a:rPr lang="ja-JP" altLang="en-US" b="1" dirty="0">
                <a:solidFill>
                  <a:prstClr val="black"/>
                </a:solidFill>
              </a:rPr>
              <a:t>絵</a:t>
            </a:r>
          </a:p>
        </p:txBody>
      </p:sp>
      <p:sp>
        <p:nvSpPr>
          <p:cNvPr id="10" name="正方形/長方形 9"/>
          <p:cNvSpPr/>
          <p:nvPr/>
        </p:nvSpPr>
        <p:spPr>
          <a:xfrm>
            <a:off x="2585409" y="4274106"/>
            <a:ext cx="1289135" cy="369332"/>
          </a:xfrm>
          <a:prstGeom prst="rect">
            <a:avLst/>
          </a:prstGeom>
        </p:spPr>
        <p:txBody>
          <a:bodyPr wrap="none">
            <a:spAutoFit/>
          </a:bodyPr>
          <a:lstStyle/>
          <a:p>
            <a:pPr lvl="0"/>
            <a:r>
              <a:rPr lang="ja-JP" altLang="en-US" b="1" dirty="0">
                <a:solidFill>
                  <a:prstClr val="black"/>
                </a:solidFill>
              </a:rPr>
              <a:t>フリーソフト</a:t>
            </a:r>
          </a:p>
        </p:txBody>
      </p:sp>
      <p:sp>
        <p:nvSpPr>
          <p:cNvPr id="11" name="正方形/長方形 10"/>
          <p:cNvSpPr/>
          <p:nvPr/>
        </p:nvSpPr>
        <p:spPr>
          <a:xfrm>
            <a:off x="2526159" y="4909745"/>
            <a:ext cx="1340432" cy="369332"/>
          </a:xfrm>
          <a:prstGeom prst="rect">
            <a:avLst/>
          </a:prstGeom>
        </p:spPr>
        <p:txBody>
          <a:bodyPr wrap="none">
            <a:spAutoFit/>
          </a:bodyPr>
          <a:lstStyle/>
          <a:p>
            <a:pPr lvl="0"/>
            <a:r>
              <a:rPr lang="ja-JP" altLang="en-US" b="1" dirty="0">
                <a:solidFill>
                  <a:prstClr val="black"/>
                </a:solidFill>
              </a:rPr>
              <a:t>レンタルＣＤ</a:t>
            </a:r>
          </a:p>
        </p:txBody>
      </p:sp>
      <p:sp>
        <p:nvSpPr>
          <p:cNvPr id="12" name="正方形/長方形 11"/>
          <p:cNvSpPr/>
          <p:nvPr/>
        </p:nvSpPr>
        <p:spPr>
          <a:xfrm>
            <a:off x="2871606" y="5542645"/>
            <a:ext cx="649537" cy="369332"/>
          </a:xfrm>
          <a:prstGeom prst="rect">
            <a:avLst/>
          </a:prstGeom>
        </p:spPr>
        <p:txBody>
          <a:bodyPr wrap="none">
            <a:spAutoFit/>
          </a:bodyPr>
          <a:lstStyle/>
          <a:p>
            <a:pPr lvl="0"/>
            <a:r>
              <a:rPr lang="ja-JP" altLang="en-US" b="1" dirty="0">
                <a:solidFill>
                  <a:prstClr val="black"/>
                </a:solidFill>
              </a:rPr>
              <a:t>写真</a:t>
            </a:r>
          </a:p>
        </p:txBody>
      </p:sp>
      <p:sp>
        <p:nvSpPr>
          <p:cNvPr id="13" name="正方形/長方形 12"/>
          <p:cNvSpPr/>
          <p:nvPr/>
        </p:nvSpPr>
        <p:spPr>
          <a:xfrm>
            <a:off x="2871605" y="6145340"/>
            <a:ext cx="649537" cy="369332"/>
          </a:xfrm>
          <a:prstGeom prst="rect">
            <a:avLst/>
          </a:prstGeom>
        </p:spPr>
        <p:txBody>
          <a:bodyPr wrap="none">
            <a:spAutoFit/>
          </a:bodyPr>
          <a:lstStyle/>
          <a:p>
            <a:pPr lvl="0"/>
            <a:r>
              <a:rPr lang="ja-JP" altLang="en-US" b="1" dirty="0">
                <a:solidFill>
                  <a:prstClr val="black"/>
                </a:solidFill>
              </a:rPr>
              <a:t>写真</a:t>
            </a:r>
          </a:p>
        </p:txBody>
      </p:sp>
      <p:sp>
        <p:nvSpPr>
          <p:cNvPr id="14" name="正方形/長方形 13"/>
          <p:cNvSpPr/>
          <p:nvPr/>
        </p:nvSpPr>
        <p:spPr>
          <a:xfrm>
            <a:off x="4427984" y="1660010"/>
            <a:ext cx="1542217" cy="369332"/>
          </a:xfrm>
          <a:prstGeom prst="rect">
            <a:avLst/>
          </a:prstGeom>
        </p:spPr>
        <p:txBody>
          <a:bodyPr wrap="none">
            <a:spAutoFit/>
          </a:bodyPr>
          <a:lstStyle/>
          <a:p>
            <a:pPr lvl="0"/>
            <a:r>
              <a:rPr lang="en-US" altLang="ja-JP" b="1" dirty="0">
                <a:solidFill>
                  <a:prstClr val="black"/>
                </a:solidFill>
              </a:rPr>
              <a:t>Web</a:t>
            </a:r>
            <a:r>
              <a:rPr lang="ja-JP" altLang="en-US" b="1" dirty="0">
                <a:solidFill>
                  <a:prstClr val="black"/>
                </a:solidFill>
              </a:rPr>
              <a:t>（公衆）に</a:t>
            </a:r>
          </a:p>
        </p:txBody>
      </p:sp>
      <p:sp>
        <p:nvSpPr>
          <p:cNvPr id="15" name="正方形/長方形 14"/>
          <p:cNvSpPr/>
          <p:nvPr/>
        </p:nvSpPr>
        <p:spPr>
          <a:xfrm>
            <a:off x="4427984" y="2276872"/>
            <a:ext cx="1542217" cy="369332"/>
          </a:xfrm>
          <a:prstGeom prst="rect">
            <a:avLst/>
          </a:prstGeom>
        </p:spPr>
        <p:txBody>
          <a:bodyPr wrap="none">
            <a:spAutoFit/>
          </a:bodyPr>
          <a:lstStyle/>
          <a:p>
            <a:pPr lvl="0">
              <a:defRPr/>
            </a:pPr>
            <a:r>
              <a:rPr lang="en-US" altLang="ja-JP" b="1" dirty="0">
                <a:solidFill>
                  <a:prstClr val="black"/>
                </a:solidFill>
              </a:rPr>
              <a:t>Web</a:t>
            </a:r>
            <a:r>
              <a:rPr lang="ja-JP" altLang="en-US" b="1" dirty="0">
                <a:solidFill>
                  <a:prstClr val="black"/>
                </a:solidFill>
              </a:rPr>
              <a:t>（公衆）に</a:t>
            </a:r>
          </a:p>
        </p:txBody>
      </p:sp>
      <p:sp>
        <p:nvSpPr>
          <p:cNvPr id="16" name="正方形/長方形 15"/>
          <p:cNvSpPr/>
          <p:nvPr/>
        </p:nvSpPr>
        <p:spPr>
          <a:xfrm>
            <a:off x="4427984" y="2930552"/>
            <a:ext cx="1566454" cy="369332"/>
          </a:xfrm>
          <a:prstGeom prst="rect">
            <a:avLst/>
          </a:prstGeom>
        </p:spPr>
        <p:txBody>
          <a:bodyPr wrap="none">
            <a:spAutoFit/>
          </a:bodyPr>
          <a:lstStyle/>
          <a:p>
            <a:pPr lvl="0">
              <a:defRPr/>
            </a:pPr>
            <a:r>
              <a:rPr lang="ja-JP" altLang="en-US" b="1" dirty="0">
                <a:solidFill>
                  <a:prstClr val="black"/>
                </a:solidFill>
              </a:rPr>
              <a:t>他人（公衆）に</a:t>
            </a:r>
          </a:p>
        </p:txBody>
      </p:sp>
      <p:sp>
        <p:nvSpPr>
          <p:cNvPr id="17" name="正方形/長方形 16"/>
          <p:cNvSpPr/>
          <p:nvPr/>
        </p:nvSpPr>
        <p:spPr>
          <a:xfrm>
            <a:off x="4440102" y="3507344"/>
            <a:ext cx="1542217" cy="369332"/>
          </a:xfrm>
          <a:prstGeom prst="rect">
            <a:avLst/>
          </a:prstGeom>
        </p:spPr>
        <p:txBody>
          <a:bodyPr wrap="none">
            <a:spAutoFit/>
          </a:bodyPr>
          <a:lstStyle/>
          <a:p>
            <a:pPr lvl="0"/>
            <a:r>
              <a:rPr lang="en-US" altLang="ja-JP" b="1" dirty="0">
                <a:solidFill>
                  <a:prstClr val="black"/>
                </a:solidFill>
              </a:rPr>
              <a:t>Web</a:t>
            </a:r>
            <a:r>
              <a:rPr lang="ja-JP" altLang="en-US" b="1" dirty="0">
                <a:solidFill>
                  <a:prstClr val="black"/>
                </a:solidFill>
              </a:rPr>
              <a:t>（公衆）に</a:t>
            </a:r>
          </a:p>
        </p:txBody>
      </p:sp>
      <p:sp>
        <p:nvSpPr>
          <p:cNvPr id="18" name="正方形/長方形 17"/>
          <p:cNvSpPr/>
          <p:nvPr/>
        </p:nvSpPr>
        <p:spPr>
          <a:xfrm>
            <a:off x="4452521" y="4264520"/>
            <a:ext cx="1566454" cy="369332"/>
          </a:xfrm>
          <a:prstGeom prst="rect">
            <a:avLst/>
          </a:prstGeom>
        </p:spPr>
        <p:txBody>
          <a:bodyPr wrap="none">
            <a:spAutoFit/>
          </a:bodyPr>
          <a:lstStyle/>
          <a:p>
            <a:pPr lvl="0">
              <a:defRPr/>
            </a:pPr>
            <a:r>
              <a:rPr lang="ja-JP" altLang="en-US" b="1" dirty="0">
                <a:solidFill>
                  <a:prstClr val="black"/>
                </a:solidFill>
              </a:rPr>
              <a:t>友人（公衆）に</a:t>
            </a:r>
          </a:p>
        </p:txBody>
      </p:sp>
      <p:sp>
        <p:nvSpPr>
          <p:cNvPr id="19" name="正方形/長方形 18"/>
          <p:cNvSpPr/>
          <p:nvPr/>
        </p:nvSpPr>
        <p:spPr>
          <a:xfrm>
            <a:off x="4452521" y="6145340"/>
            <a:ext cx="1566454" cy="369332"/>
          </a:xfrm>
          <a:prstGeom prst="rect">
            <a:avLst/>
          </a:prstGeom>
        </p:spPr>
        <p:txBody>
          <a:bodyPr wrap="none">
            <a:spAutoFit/>
          </a:bodyPr>
          <a:lstStyle/>
          <a:p>
            <a:pPr lvl="0">
              <a:defRPr/>
            </a:pPr>
            <a:r>
              <a:rPr lang="ja-JP" altLang="en-US" b="1" dirty="0">
                <a:solidFill>
                  <a:prstClr val="black"/>
                </a:solidFill>
              </a:rPr>
              <a:t>自分（私的）に</a:t>
            </a:r>
          </a:p>
        </p:txBody>
      </p:sp>
      <p:sp>
        <p:nvSpPr>
          <p:cNvPr id="20" name="正方形/長方形 19"/>
          <p:cNvSpPr/>
          <p:nvPr/>
        </p:nvSpPr>
        <p:spPr>
          <a:xfrm>
            <a:off x="4452521" y="5533059"/>
            <a:ext cx="1566454" cy="369332"/>
          </a:xfrm>
          <a:prstGeom prst="rect">
            <a:avLst/>
          </a:prstGeom>
        </p:spPr>
        <p:txBody>
          <a:bodyPr wrap="none">
            <a:spAutoFit/>
          </a:bodyPr>
          <a:lstStyle/>
          <a:p>
            <a:pPr lvl="0">
              <a:defRPr/>
            </a:pPr>
            <a:r>
              <a:rPr lang="ja-JP" altLang="en-US" b="1" dirty="0">
                <a:solidFill>
                  <a:prstClr val="black"/>
                </a:solidFill>
              </a:rPr>
              <a:t>街角（公衆）に</a:t>
            </a:r>
          </a:p>
        </p:txBody>
      </p:sp>
      <p:sp>
        <p:nvSpPr>
          <p:cNvPr id="21" name="正方形/長方形 20"/>
          <p:cNvSpPr/>
          <p:nvPr/>
        </p:nvSpPr>
        <p:spPr>
          <a:xfrm>
            <a:off x="4415865" y="4909745"/>
            <a:ext cx="1566454" cy="369332"/>
          </a:xfrm>
          <a:prstGeom prst="rect">
            <a:avLst/>
          </a:prstGeom>
        </p:spPr>
        <p:txBody>
          <a:bodyPr wrap="none">
            <a:spAutoFit/>
          </a:bodyPr>
          <a:lstStyle/>
          <a:p>
            <a:pPr lvl="0">
              <a:defRPr/>
            </a:pPr>
            <a:r>
              <a:rPr lang="ja-JP" altLang="en-US" b="1" dirty="0">
                <a:solidFill>
                  <a:prstClr val="black"/>
                </a:solidFill>
              </a:rPr>
              <a:t>自分（私的）に</a:t>
            </a:r>
          </a:p>
        </p:txBody>
      </p:sp>
      <p:sp>
        <p:nvSpPr>
          <p:cNvPr id="22" name="正方形/長方形 21"/>
          <p:cNvSpPr/>
          <p:nvPr/>
        </p:nvSpPr>
        <p:spPr>
          <a:xfrm>
            <a:off x="6804248" y="1551856"/>
            <a:ext cx="545342" cy="523220"/>
          </a:xfrm>
          <a:prstGeom prst="rect">
            <a:avLst/>
          </a:prstGeom>
        </p:spPr>
        <p:txBody>
          <a:bodyPr wrap="none">
            <a:spAutoFit/>
          </a:bodyPr>
          <a:lstStyle/>
          <a:p>
            <a:pPr lvl="0"/>
            <a:r>
              <a:rPr lang="ja-JP" altLang="en-US" sz="2800" b="1" dirty="0">
                <a:solidFill>
                  <a:prstClr val="black"/>
                </a:solidFill>
              </a:rPr>
              <a:t>○</a:t>
            </a:r>
          </a:p>
        </p:txBody>
      </p:sp>
      <p:sp>
        <p:nvSpPr>
          <p:cNvPr id="23" name="正方形/長方形 22"/>
          <p:cNvSpPr/>
          <p:nvPr/>
        </p:nvSpPr>
        <p:spPr>
          <a:xfrm>
            <a:off x="6685673" y="2126981"/>
            <a:ext cx="647934" cy="646331"/>
          </a:xfrm>
          <a:prstGeom prst="rect">
            <a:avLst/>
          </a:prstGeom>
        </p:spPr>
        <p:txBody>
          <a:bodyPr wrap="none">
            <a:spAutoFit/>
          </a:bodyPr>
          <a:lstStyle/>
          <a:p>
            <a:pPr lvl="0"/>
            <a:r>
              <a:rPr lang="en-US" altLang="ja-JP" sz="3600" b="1" dirty="0">
                <a:solidFill>
                  <a:prstClr val="black"/>
                </a:solidFill>
              </a:rPr>
              <a:t>×</a:t>
            </a:r>
            <a:endParaRPr lang="ja-JP" altLang="en-US" sz="3600" b="1" dirty="0">
              <a:solidFill>
                <a:prstClr val="black"/>
              </a:solidFill>
            </a:endParaRPr>
          </a:p>
        </p:txBody>
      </p:sp>
      <p:sp>
        <p:nvSpPr>
          <p:cNvPr id="24" name="正方形/長方形 23"/>
          <p:cNvSpPr/>
          <p:nvPr/>
        </p:nvSpPr>
        <p:spPr>
          <a:xfrm>
            <a:off x="6755471" y="3490054"/>
            <a:ext cx="545342" cy="523220"/>
          </a:xfrm>
          <a:prstGeom prst="rect">
            <a:avLst/>
          </a:prstGeom>
        </p:spPr>
        <p:txBody>
          <a:bodyPr wrap="none">
            <a:spAutoFit/>
          </a:bodyPr>
          <a:lstStyle/>
          <a:p>
            <a:pPr lvl="0"/>
            <a:r>
              <a:rPr lang="ja-JP" altLang="en-US" sz="2800" b="1" dirty="0">
                <a:solidFill>
                  <a:prstClr val="black"/>
                </a:solidFill>
              </a:rPr>
              <a:t>○</a:t>
            </a:r>
          </a:p>
        </p:txBody>
      </p:sp>
      <p:sp>
        <p:nvSpPr>
          <p:cNvPr id="25" name="正方形/長方形 24"/>
          <p:cNvSpPr/>
          <p:nvPr/>
        </p:nvSpPr>
        <p:spPr>
          <a:xfrm>
            <a:off x="8101877" y="1551856"/>
            <a:ext cx="545342" cy="523220"/>
          </a:xfrm>
          <a:prstGeom prst="rect">
            <a:avLst/>
          </a:prstGeom>
        </p:spPr>
        <p:txBody>
          <a:bodyPr wrap="none">
            <a:spAutoFit/>
          </a:bodyPr>
          <a:lstStyle/>
          <a:p>
            <a:pPr lvl="0"/>
            <a:r>
              <a:rPr lang="ja-JP" altLang="en-US" sz="2800" b="1" dirty="0">
                <a:solidFill>
                  <a:prstClr val="black"/>
                </a:solidFill>
              </a:rPr>
              <a:t>○</a:t>
            </a:r>
          </a:p>
        </p:txBody>
      </p:sp>
      <p:sp>
        <p:nvSpPr>
          <p:cNvPr id="26" name="正方形/長方形 25"/>
          <p:cNvSpPr/>
          <p:nvPr/>
        </p:nvSpPr>
        <p:spPr>
          <a:xfrm>
            <a:off x="8101877" y="6068396"/>
            <a:ext cx="501207" cy="523220"/>
          </a:xfrm>
          <a:prstGeom prst="rect">
            <a:avLst/>
          </a:prstGeom>
        </p:spPr>
        <p:txBody>
          <a:bodyPr wrap="square">
            <a:spAutoFit/>
          </a:bodyPr>
          <a:lstStyle/>
          <a:p>
            <a:pPr lvl="0"/>
            <a:r>
              <a:rPr lang="ja-JP" altLang="en-US" sz="2800" b="1" dirty="0">
                <a:solidFill>
                  <a:prstClr val="black"/>
                </a:solidFill>
              </a:rPr>
              <a:t>○</a:t>
            </a:r>
          </a:p>
        </p:txBody>
      </p:sp>
      <p:sp>
        <p:nvSpPr>
          <p:cNvPr id="27" name="正方形/長方形 26"/>
          <p:cNvSpPr/>
          <p:nvPr/>
        </p:nvSpPr>
        <p:spPr>
          <a:xfrm>
            <a:off x="8111590" y="4832801"/>
            <a:ext cx="545342" cy="523220"/>
          </a:xfrm>
          <a:prstGeom prst="rect">
            <a:avLst/>
          </a:prstGeom>
        </p:spPr>
        <p:txBody>
          <a:bodyPr wrap="none">
            <a:spAutoFit/>
          </a:bodyPr>
          <a:lstStyle/>
          <a:p>
            <a:pPr lvl="0"/>
            <a:r>
              <a:rPr lang="ja-JP" altLang="en-US" sz="2800" b="1" dirty="0">
                <a:solidFill>
                  <a:prstClr val="black"/>
                </a:solidFill>
              </a:rPr>
              <a:t>○</a:t>
            </a:r>
          </a:p>
        </p:txBody>
      </p:sp>
      <p:sp>
        <p:nvSpPr>
          <p:cNvPr id="28" name="正方形/長方形 27"/>
          <p:cNvSpPr/>
          <p:nvPr/>
        </p:nvSpPr>
        <p:spPr>
          <a:xfrm>
            <a:off x="8057742" y="3470365"/>
            <a:ext cx="545342" cy="523220"/>
          </a:xfrm>
          <a:prstGeom prst="rect">
            <a:avLst/>
          </a:prstGeom>
        </p:spPr>
        <p:txBody>
          <a:bodyPr wrap="none">
            <a:spAutoFit/>
          </a:bodyPr>
          <a:lstStyle/>
          <a:p>
            <a:pPr lvl="0"/>
            <a:r>
              <a:rPr lang="ja-JP" altLang="en-US" sz="2800" b="1" dirty="0">
                <a:solidFill>
                  <a:prstClr val="black"/>
                </a:solidFill>
              </a:rPr>
              <a:t>○</a:t>
            </a:r>
          </a:p>
        </p:txBody>
      </p:sp>
      <p:sp>
        <p:nvSpPr>
          <p:cNvPr id="29" name="正方形/長方形 28"/>
          <p:cNvSpPr/>
          <p:nvPr/>
        </p:nvSpPr>
        <p:spPr>
          <a:xfrm>
            <a:off x="7999285" y="2138372"/>
            <a:ext cx="647934" cy="646331"/>
          </a:xfrm>
          <a:prstGeom prst="rect">
            <a:avLst/>
          </a:prstGeom>
        </p:spPr>
        <p:txBody>
          <a:bodyPr wrap="none">
            <a:spAutoFit/>
          </a:bodyPr>
          <a:lstStyle/>
          <a:p>
            <a:pPr lvl="0"/>
            <a:r>
              <a:rPr lang="en-US" altLang="ja-JP" sz="3600" b="1" dirty="0">
                <a:solidFill>
                  <a:prstClr val="black"/>
                </a:solidFill>
              </a:rPr>
              <a:t>×</a:t>
            </a:r>
            <a:endParaRPr lang="ja-JP" altLang="en-US" sz="3600" b="1" dirty="0">
              <a:solidFill>
                <a:prstClr val="black"/>
              </a:solidFill>
            </a:endParaRPr>
          </a:p>
        </p:txBody>
      </p:sp>
      <p:sp>
        <p:nvSpPr>
          <p:cNvPr id="30" name="正方形/長方形 29"/>
          <p:cNvSpPr/>
          <p:nvPr/>
        </p:nvSpPr>
        <p:spPr>
          <a:xfrm>
            <a:off x="8050581" y="2751095"/>
            <a:ext cx="647934" cy="646331"/>
          </a:xfrm>
          <a:prstGeom prst="rect">
            <a:avLst/>
          </a:prstGeom>
        </p:spPr>
        <p:txBody>
          <a:bodyPr wrap="none">
            <a:spAutoFit/>
          </a:bodyPr>
          <a:lstStyle/>
          <a:p>
            <a:pPr lvl="0"/>
            <a:r>
              <a:rPr lang="en-US" altLang="ja-JP" sz="3600" b="1" dirty="0">
                <a:solidFill>
                  <a:prstClr val="black"/>
                </a:solidFill>
              </a:rPr>
              <a:t>×</a:t>
            </a:r>
            <a:endParaRPr lang="ja-JP" altLang="en-US" sz="3600" b="1" dirty="0">
              <a:solidFill>
                <a:prstClr val="black"/>
              </a:solidFill>
            </a:endParaRPr>
          </a:p>
        </p:txBody>
      </p:sp>
      <p:sp>
        <p:nvSpPr>
          <p:cNvPr id="31" name="正方形/長方形 30"/>
          <p:cNvSpPr/>
          <p:nvPr/>
        </p:nvSpPr>
        <p:spPr>
          <a:xfrm>
            <a:off x="6752952" y="2743838"/>
            <a:ext cx="647934" cy="646331"/>
          </a:xfrm>
          <a:prstGeom prst="rect">
            <a:avLst/>
          </a:prstGeom>
        </p:spPr>
        <p:txBody>
          <a:bodyPr wrap="none">
            <a:spAutoFit/>
          </a:bodyPr>
          <a:lstStyle/>
          <a:p>
            <a:pPr lvl="0"/>
            <a:r>
              <a:rPr lang="en-US" altLang="ja-JP" sz="3600" b="1" dirty="0">
                <a:solidFill>
                  <a:prstClr val="black"/>
                </a:solidFill>
              </a:rPr>
              <a:t>×</a:t>
            </a:r>
            <a:endParaRPr lang="ja-JP" altLang="en-US" sz="3600" b="1" dirty="0">
              <a:solidFill>
                <a:prstClr val="black"/>
              </a:solidFill>
            </a:endParaRPr>
          </a:p>
        </p:txBody>
      </p:sp>
      <p:sp>
        <p:nvSpPr>
          <p:cNvPr id="32" name="正方形/長方形 31"/>
          <p:cNvSpPr/>
          <p:nvPr/>
        </p:nvSpPr>
        <p:spPr>
          <a:xfrm>
            <a:off x="8008998" y="4126019"/>
            <a:ext cx="647934" cy="646331"/>
          </a:xfrm>
          <a:prstGeom prst="rect">
            <a:avLst/>
          </a:prstGeom>
        </p:spPr>
        <p:txBody>
          <a:bodyPr wrap="none">
            <a:spAutoFit/>
          </a:bodyPr>
          <a:lstStyle/>
          <a:p>
            <a:pPr lvl="0"/>
            <a:r>
              <a:rPr lang="en-US" altLang="ja-JP" sz="3600" b="1" dirty="0">
                <a:solidFill>
                  <a:prstClr val="black"/>
                </a:solidFill>
              </a:rPr>
              <a:t>×</a:t>
            </a:r>
            <a:endParaRPr lang="ja-JP" altLang="en-US" sz="3600" b="1" dirty="0">
              <a:solidFill>
                <a:prstClr val="black"/>
              </a:solidFill>
            </a:endParaRPr>
          </a:p>
        </p:txBody>
      </p:sp>
      <p:sp>
        <p:nvSpPr>
          <p:cNvPr id="33" name="正方形/長方形 32"/>
          <p:cNvSpPr/>
          <p:nvPr/>
        </p:nvSpPr>
        <p:spPr>
          <a:xfrm>
            <a:off x="6701656" y="4126020"/>
            <a:ext cx="647934" cy="646331"/>
          </a:xfrm>
          <a:prstGeom prst="rect">
            <a:avLst/>
          </a:prstGeom>
        </p:spPr>
        <p:txBody>
          <a:bodyPr wrap="none">
            <a:spAutoFit/>
          </a:bodyPr>
          <a:lstStyle/>
          <a:p>
            <a:pPr lvl="0"/>
            <a:r>
              <a:rPr lang="en-US" altLang="ja-JP" sz="3600" b="1" dirty="0">
                <a:solidFill>
                  <a:prstClr val="black"/>
                </a:solidFill>
              </a:rPr>
              <a:t>×</a:t>
            </a:r>
            <a:endParaRPr lang="ja-JP" altLang="en-US" sz="3600" b="1" dirty="0">
              <a:solidFill>
                <a:prstClr val="black"/>
              </a:solidFill>
            </a:endParaRPr>
          </a:p>
        </p:txBody>
      </p:sp>
      <p:sp>
        <p:nvSpPr>
          <p:cNvPr id="34" name="正方形/長方形 33"/>
          <p:cNvSpPr/>
          <p:nvPr/>
        </p:nvSpPr>
        <p:spPr>
          <a:xfrm>
            <a:off x="6700060" y="5394559"/>
            <a:ext cx="647934" cy="646331"/>
          </a:xfrm>
          <a:prstGeom prst="rect">
            <a:avLst/>
          </a:prstGeom>
        </p:spPr>
        <p:txBody>
          <a:bodyPr wrap="none">
            <a:spAutoFit/>
          </a:bodyPr>
          <a:lstStyle/>
          <a:p>
            <a:pPr lvl="0"/>
            <a:r>
              <a:rPr lang="en-US" altLang="ja-JP" sz="3600" b="1" dirty="0">
                <a:solidFill>
                  <a:prstClr val="black"/>
                </a:solidFill>
              </a:rPr>
              <a:t>×</a:t>
            </a:r>
            <a:endParaRPr lang="ja-JP" altLang="en-US" sz="3600" b="1" dirty="0">
              <a:solidFill>
                <a:prstClr val="black"/>
              </a:solidFill>
            </a:endParaRPr>
          </a:p>
        </p:txBody>
      </p:sp>
      <p:sp>
        <p:nvSpPr>
          <p:cNvPr id="35" name="正方形/長方形 34"/>
          <p:cNvSpPr/>
          <p:nvPr/>
        </p:nvSpPr>
        <p:spPr>
          <a:xfrm>
            <a:off x="6752119" y="4771245"/>
            <a:ext cx="647934" cy="646331"/>
          </a:xfrm>
          <a:prstGeom prst="rect">
            <a:avLst/>
          </a:prstGeom>
        </p:spPr>
        <p:txBody>
          <a:bodyPr wrap="none">
            <a:spAutoFit/>
          </a:bodyPr>
          <a:lstStyle/>
          <a:p>
            <a:pPr lvl="0"/>
            <a:r>
              <a:rPr lang="en-US" altLang="ja-JP" sz="3600" b="1" dirty="0">
                <a:solidFill>
                  <a:prstClr val="black"/>
                </a:solidFill>
              </a:rPr>
              <a:t>×</a:t>
            </a:r>
            <a:endParaRPr lang="ja-JP" altLang="en-US" sz="3600" b="1" dirty="0">
              <a:solidFill>
                <a:prstClr val="black"/>
              </a:solidFill>
            </a:endParaRPr>
          </a:p>
        </p:txBody>
      </p:sp>
      <p:sp>
        <p:nvSpPr>
          <p:cNvPr id="36" name="正方形/長方形 35"/>
          <p:cNvSpPr/>
          <p:nvPr/>
        </p:nvSpPr>
        <p:spPr>
          <a:xfrm>
            <a:off x="6752952" y="6063907"/>
            <a:ext cx="647934" cy="646331"/>
          </a:xfrm>
          <a:prstGeom prst="rect">
            <a:avLst/>
          </a:prstGeom>
        </p:spPr>
        <p:txBody>
          <a:bodyPr wrap="none">
            <a:spAutoFit/>
          </a:bodyPr>
          <a:lstStyle/>
          <a:p>
            <a:pPr lvl="0"/>
            <a:r>
              <a:rPr lang="en-US" altLang="ja-JP" sz="3600" b="1" dirty="0">
                <a:solidFill>
                  <a:prstClr val="black"/>
                </a:solidFill>
              </a:rPr>
              <a:t>×</a:t>
            </a:r>
            <a:endParaRPr lang="ja-JP" altLang="en-US" sz="3600" b="1" dirty="0">
              <a:solidFill>
                <a:prstClr val="black"/>
              </a:solidFill>
            </a:endParaRPr>
          </a:p>
        </p:txBody>
      </p:sp>
      <p:sp>
        <p:nvSpPr>
          <p:cNvPr id="37" name="正方形/長方形 36"/>
          <p:cNvSpPr/>
          <p:nvPr/>
        </p:nvSpPr>
        <p:spPr>
          <a:xfrm>
            <a:off x="8006446" y="5392184"/>
            <a:ext cx="647934" cy="646331"/>
          </a:xfrm>
          <a:prstGeom prst="rect">
            <a:avLst/>
          </a:prstGeom>
        </p:spPr>
        <p:txBody>
          <a:bodyPr wrap="none">
            <a:spAutoFit/>
          </a:bodyPr>
          <a:lstStyle/>
          <a:p>
            <a:pPr lvl="0"/>
            <a:r>
              <a:rPr lang="en-US" altLang="ja-JP" sz="3600" b="1" dirty="0">
                <a:solidFill>
                  <a:prstClr val="black"/>
                </a:solidFill>
              </a:rPr>
              <a:t>×</a:t>
            </a:r>
            <a:endParaRPr lang="ja-JP" altLang="en-US" sz="3600" b="1" dirty="0">
              <a:solidFill>
                <a:prstClr val="black"/>
              </a:solidFill>
            </a:endParaRPr>
          </a:p>
        </p:txBody>
      </p:sp>
    </p:spTree>
    <p:extLst>
      <p:ext uri="{BB962C8B-B14F-4D97-AF65-F5344CB8AC3E}">
        <p14:creationId xmlns:p14="http://schemas.microsoft.com/office/powerpoint/2010/main" val="161704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2" grpId="0"/>
      <p:bldP spid="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6632"/>
            <a:ext cx="8229600" cy="72008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kumimoji="1" lang="ja-JP" altLang="en-US" dirty="0" smtClean="0"/>
              <a:t>知的財産権侵害の一例</a:t>
            </a:r>
            <a:endParaRPr kumimoji="1" lang="ja-JP" altLang="en-US" dirty="0"/>
          </a:p>
        </p:txBody>
      </p:sp>
      <p:sp>
        <p:nvSpPr>
          <p:cNvPr id="3" name="コンテンツ プレースホルダー 2"/>
          <p:cNvSpPr>
            <a:spLocks noGrp="1"/>
          </p:cNvSpPr>
          <p:nvPr>
            <p:ph idx="1"/>
          </p:nvPr>
        </p:nvSpPr>
        <p:spPr>
          <a:xfrm>
            <a:off x="107504" y="980728"/>
            <a:ext cx="8856984" cy="4741987"/>
          </a:xfrm>
        </p:spPr>
        <p:txBody>
          <a:bodyPr/>
          <a:lstStyle/>
          <a:p>
            <a:r>
              <a:rPr lang="ja-JP" altLang="en-US" dirty="0"/>
              <a:t>「モンシュシュ」という商品名のチョコレートを販売している洋菓子メーカー「ゴンチャロフ製菓」が、「堂島ロール」というロールケーキの販売元である「モンシュシュ」に対し、商標権侵害があったとして、「モンシュシュ」の使用差止と損害賠償請求訴訟を提起した事件がありました。</a:t>
            </a:r>
            <a:endParaRPr kumimoji="1" lang="ja-JP" alt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4221088"/>
            <a:ext cx="3321719" cy="2500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encrypted-tbn2.gstatic.com/images?q=tbn:ANd9GcTnaX5VO4fwTKOcw1nlpfAAv-az70a74YH-BUW8rOhuf7wBnlE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8943" y="4227835"/>
            <a:ext cx="2507779" cy="251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37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kumimoji="1" lang="ja-JP" altLang="en-US" dirty="0" smtClean="0"/>
              <a:t>著作権侵害の例</a:t>
            </a:r>
            <a:endParaRPr kumimoji="1" lang="ja-JP" altLang="en-US" dirty="0"/>
          </a:p>
        </p:txBody>
      </p:sp>
      <p:sp>
        <p:nvSpPr>
          <p:cNvPr id="3" name="コンテンツ プレースホルダー 2"/>
          <p:cNvSpPr>
            <a:spLocks noGrp="1"/>
          </p:cNvSpPr>
          <p:nvPr>
            <p:ph idx="1"/>
          </p:nvPr>
        </p:nvSpPr>
        <p:spPr>
          <a:xfrm>
            <a:off x="457200" y="1196752"/>
            <a:ext cx="8229600" cy="4929411"/>
          </a:xfrm>
        </p:spPr>
        <p:txBody>
          <a:bodyPr>
            <a:normAutofit/>
          </a:bodyPr>
          <a:lstStyle/>
          <a:p>
            <a:r>
              <a:rPr lang="ja-JP" altLang="en-US" b="1" dirty="0" smtClean="0"/>
              <a:t>「</a:t>
            </a:r>
            <a:r>
              <a:rPr lang="en-US" altLang="ja-JP" b="1" dirty="0"/>
              <a:t>Cabos</a:t>
            </a:r>
            <a:r>
              <a:rPr lang="ja-JP" altLang="en-US" b="1" dirty="0"/>
              <a:t>」「</a:t>
            </a:r>
            <a:r>
              <a:rPr lang="en-US" altLang="ja-JP" b="1" dirty="0"/>
              <a:t>LimeWire</a:t>
            </a:r>
            <a:r>
              <a:rPr lang="ja-JP" altLang="en-US" b="1" dirty="0"/>
              <a:t>」で音楽ファイルをアップロードした男女</a:t>
            </a:r>
            <a:r>
              <a:rPr lang="en-US" altLang="ja-JP" b="1" dirty="0"/>
              <a:t>2</a:t>
            </a:r>
            <a:r>
              <a:rPr lang="ja-JP" altLang="en-US" b="1" dirty="0"/>
              <a:t>名を逮捕（</a:t>
            </a:r>
            <a:r>
              <a:rPr lang="en-US" altLang="ja-JP" b="1" dirty="0"/>
              <a:t>JASRAC</a:t>
            </a:r>
            <a:r>
              <a:rPr lang="ja-JP" altLang="en-US" b="1" dirty="0"/>
              <a:t>）</a:t>
            </a:r>
          </a:p>
          <a:p>
            <a:pPr marL="0" indent="0">
              <a:buNone/>
            </a:pPr>
            <a:r>
              <a:rPr lang="ja-JP" altLang="en-US" dirty="0" smtClean="0"/>
              <a:t>　</a:t>
            </a:r>
            <a:r>
              <a:rPr lang="en-US" altLang="ja-JP" dirty="0" smtClean="0"/>
              <a:t>JASRAC</a:t>
            </a:r>
            <a:r>
              <a:rPr lang="ja-JP" altLang="en-US" dirty="0"/>
              <a:t>は、福岡県警察本部サイバー犯罪対策課および春日警察署が、</a:t>
            </a:r>
            <a:r>
              <a:rPr lang="en-US" altLang="ja-JP" dirty="0"/>
              <a:t>Gnutella</a:t>
            </a:r>
            <a:r>
              <a:rPr lang="ja-JP" altLang="en-US" dirty="0"/>
              <a:t>系のファイル共有ソフトで音楽ファイル等を公開していた</a:t>
            </a:r>
            <a:r>
              <a:rPr lang="en-US" altLang="ja-JP" dirty="0"/>
              <a:t>2</a:t>
            </a:r>
            <a:r>
              <a:rPr lang="ja-JP" altLang="en-US" dirty="0"/>
              <a:t>名を、著作権法違反の疑いで逮捕したと発表した。</a:t>
            </a:r>
          </a:p>
          <a:p>
            <a:endParaRPr kumimoji="1" lang="ja-JP" altLang="en-US" dirty="0"/>
          </a:p>
        </p:txBody>
      </p:sp>
    </p:spTree>
    <p:extLst>
      <p:ext uri="{BB962C8B-B14F-4D97-AF65-F5344CB8AC3E}">
        <p14:creationId xmlns:p14="http://schemas.microsoft.com/office/powerpoint/2010/main" val="34981369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kumimoji="1" lang="ja-JP" altLang="en-US" dirty="0" smtClean="0"/>
              <a:t>上海万博ＰＲソング事件</a:t>
            </a:r>
            <a:endParaRPr kumimoji="1" lang="ja-JP" altLang="en-US" dirty="0"/>
          </a:p>
        </p:txBody>
      </p:sp>
      <p:sp>
        <p:nvSpPr>
          <p:cNvPr id="3" name="コンテンツ プレースホルダー 2"/>
          <p:cNvSpPr>
            <a:spLocks noGrp="1"/>
          </p:cNvSpPr>
          <p:nvPr>
            <p:ph idx="1"/>
          </p:nvPr>
        </p:nvSpPr>
        <p:spPr>
          <a:xfrm>
            <a:off x="251520" y="1268760"/>
            <a:ext cx="8640960" cy="5184576"/>
          </a:xfrm>
        </p:spPr>
        <p:txBody>
          <a:bodyPr/>
          <a:lstStyle/>
          <a:p>
            <a:r>
              <a:rPr lang="ja-JP" altLang="en-US" dirty="0"/>
              <a:t>上海万博開演</a:t>
            </a:r>
            <a:r>
              <a:rPr lang="ja-JP" altLang="en-US" dirty="0" smtClean="0"/>
              <a:t>直前、</a:t>
            </a:r>
            <a:r>
              <a:rPr lang="ja-JP" altLang="en-US" dirty="0"/>
              <a:t>万博ＰＲソングの盗作疑惑が話題になったのを覚えていますか？最初は中国のインターネット上で疑惑が指摘されたといわれています。</a:t>
            </a:r>
            <a:r>
              <a:rPr lang="en-US" altLang="ja-JP" dirty="0"/>
              <a:t>You Tube</a:t>
            </a:r>
            <a:r>
              <a:rPr lang="ja-JP" altLang="en-US" dirty="0"/>
              <a:t>には、万博ＰＲソングと盗作されたと言われる日本の楽曲を交互に聞かせるような投稿まであったので、聞き比べてみた方もいるのではないでしょうか。筆者も聞いてみた</a:t>
            </a:r>
            <a:r>
              <a:rPr lang="en-US" altLang="ja-JP" dirty="0"/>
              <a:t>1</a:t>
            </a:r>
            <a:r>
              <a:rPr lang="ja-JP" altLang="en-US" dirty="0"/>
              <a:t>人です</a:t>
            </a:r>
            <a:r>
              <a:rPr lang="ja-JP" altLang="en-US" dirty="0" smtClean="0"/>
              <a:t>。</a:t>
            </a:r>
            <a:endParaRPr kumimoji="1" lang="ja-JP" altLang="en-US" dirty="0"/>
          </a:p>
        </p:txBody>
      </p:sp>
    </p:spTree>
    <p:extLst>
      <p:ext uri="{BB962C8B-B14F-4D97-AF65-F5344CB8AC3E}">
        <p14:creationId xmlns:p14="http://schemas.microsoft.com/office/powerpoint/2010/main" val="11885882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rotWithShape="1">
          <a:blip r:embed="rId2"/>
          <a:srcRect l="16795" t="24406" r="49446" b="30313"/>
          <a:stretch/>
        </p:blipFill>
        <p:spPr>
          <a:xfrm>
            <a:off x="0" y="32257"/>
            <a:ext cx="9144000" cy="6895474"/>
          </a:xfrm>
          <a:prstGeom prst="rect">
            <a:avLst/>
          </a:prstGeom>
        </p:spPr>
      </p:pic>
    </p:spTree>
    <p:extLst>
      <p:ext uri="{BB962C8B-B14F-4D97-AF65-F5344CB8AC3E}">
        <p14:creationId xmlns:p14="http://schemas.microsoft.com/office/powerpoint/2010/main" val="1265442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03738"/>
            <a:ext cx="8229600" cy="1143000"/>
          </a:xfrm>
        </p:spPr>
        <p:txBody>
          <a:bodyPr>
            <a:normAutofit/>
          </a:bodyPr>
          <a:lstStyle/>
          <a:p>
            <a:r>
              <a:rPr kumimoji="1" lang="ja-JP" altLang="en-US" sz="5400" dirty="0" smtClean="0"/>
              <a:t>実際に聴いてみましょう。</a:t>
            </a:r>
            <a:endParaRPr kumimoji="1" lang="ja-JP" altLang="en-US" sz="5400" dirty="0"/>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2917454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4082"/>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kumimoji="1" lang="ja-JP" altLang="en-US" dirty="0" smtClean="0"/>
              <a:t>記念樹事件</a:t>
            </a:r>
            <a:endParaRPr kumimoji="1" lang="ja-JP" altLang="en-US" dirty="0"/>
          </a:p>
        </p:txBody>
      </p:sp>
      <p:sp>
        <p:nvSpPr>
          <p:cNvPr id="3" name="コンテンツ プレースホルダー 2"/>
          <p:cNvSpPr>
            <a:spLocks noGrp="1"/>
          </p:cNvSpPr>
          <p:nvPr>
            <p:ph idx="1"/>
          </p:nvPr>
        </p:nvSpPr>
        <p:spPr>
          <a:xfrm>
            <a:off x="457200" y="1412776"/>
            <a:ext cx="8229600" cy="5112568"/>
          </a:xfrm>
        </p:spPr>
        <p:txBody>
          <a:bodyPr>
            <a:normAutofit/>
          </a:bodyPr>
          <a:lstStyle/>
          <a:p>
            <a:r>
              <a:rPr lang="ja-JP" altLang="en-US" sz="3600" dirty="0"/>
              <a:t>記念樹事件は、</a:t>
            </a:r>
            <a:r>
              <a:rPr lang="en-US" altLang="ja-JP" sz="3600" dirty="0"/>
              <a:t>1992</a:t>
            </a:r>
            <a:r>
              <a:rPr lang="ja-JP" altLang="en-US" sz="3600" dirty="0"/>
              <a:t>年に発表されテレビ番組のエンディング・テーマとして放送されていた楽曲「記念樹」が、</a:t>
            </a:r>
            <a:r>
              <a:rPr lang="en-US" altLang="ja-JP" sz="3600" dirty="0"/>
              <a:t>1966</a:t>
            </a:r>
            <a:r>
              <a:rPr lang="ja-JP" altLang="en-US" sz="3600" dirty="0"/>
              <a:t>年にＣＭソングとして発表された既存楽曲の盗作であるとして、この既存楽曲の作曲者と著作権者である音楽出版社が、「記念樹」の作曲家に対して損害賠償を請求する訴訟を提起した事件</a:t>
            </a:r>
            <a:endParaRPr kumimoji="1" lang="ja-JP" altLang="en-US" sz="3600" dirty="0"/>
          </a:p>
        </p:txBody>
      </p:sp>
    </p:spTree>
    <p:extLst>
      <p:ext uri="{BB962C8B-B14F-4D97-AF65-F5344CB8AC3E}">
        <p14:creationId xmlns:p14="http://schemas.microsoft.com/office/powerpoint/2010/main" val="42909820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03738"/>
            <a:ext cx="8229600" cy="1143000"/>
          </a:xfrm>
        </p:spPr>
        <p:txBody>
          <a:bodyPr>
            <a:normAutofit/>
          </a:bodyPr>
          <a:lstStyle/>
          <a:p>
            <a:r>
              <a:rPr kumimoji="1" lang="ja-JP" altLang="en-US" sz="5400" dirty="0" smtClean="0"/>
              <a:t>実際に聴いてみましょう。</a:t>
            </a:r>
            <a:endParaRPr kumimoji="1" lang="ja-JP" altLang="en-US" sz="5400" dirty="0"/>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4475081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fontScale="90000"/>
          </a:bodyPr>
          <a:lstStyle/>
          <a:p>
            <a:pPr algn="l"/>
            <a:r>
              <a:rPr kumimoji="1" lang="ja-JP" altLang="en-US" dirty="0" smtClean="0"/>
              <a:t>次の事例は法律違反に当たるでしょうか当たらないでしょうか？</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sz="4400" dirty="0" smtClean="0"/>
              <a:t>　自分で演奏したミスターチルドレンの曲をネット上に公開した。</a:t>
            </a:r>
            <a:endParaRPr kumimoji="1" lang="ja-JP" altLang="en-US" sz="4400" dirty="0"/>
          </a:p>
        </p:txBody>
      </p:sp>
    </p:spTree>
    <p:extLst>
      <p:ext uri="{BB962C8B-B14F-4D97-AF65-F5344CB8AC3E}">
        <p14:creationId xmlns:p14="http://schemas.microsoft.com/office/powerpoint/2010/main" val="398910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836712"/>
            <a:ext cx="8229600" cy="5616624"/>
          </a:xfrm>
        </p:spPr>
        <p:txBody>
          <a:bodyPr>
            <a:normAutofit/>
          </a:bodyPr>
          <a:lstStyle/>
          <a:p>
            <a:r>
              <a:rPr lang="ja-JP" altLang="en-US" b="1" dirty="0" smtClean="0"/>
              <a:t>「</a:t>
            </a:r>
            <a:r>
              <a:rPr lang="en-US" altLang="ja-JP" b="1" dirty="0"/>
              <a:t>Office</a:t>
            </a:r>
            <a:r>
              <a:rPr lang="ja-JP" altLang="en-US" b="1" dirty="0"/>
              <a:t>」の海賊版をネットオークションで販売していた中国籍夫婦を送致（</a:t>
            </a:r>
            <a:r>
              <a:rPr lang="en-US" altLang="ja-JP" b="1" dirty="0"/>
              <a:t>ACCS</a:t>
            </a:r>
            <a:r>
              <a:rPr lang="ja-JP" altLang="en-US" b="1" dirty="0"/>
              <a:t>）</a:t>
            </a:r>
          </a:p>
          <a:p>
            <a:pPr marL="0" indent="0">
              <a:buNone/>
            </a:pPr>
            <a:r>
              <a:rPr lang="ja-JP" altLang="en-US" dirty="0" smtClean="0"/>
              <a:t>　</a:t>
            </a:r>
            <a:r>
              <a:rPr lang="en-US" altLang="ja-JP" dirty="0" smtClean="0"/>
              <a:t>ACCS</a:t>
            </a:r>
            <a:r>
              <a:rPr lang="ja-JP" altLang="en-US" dirty="0"/>
              <a:t>によると、滋賀県警生活環境課、組織犯罪対策課と守山署は、インターネットオークションを悪用し、権利者に無断で複製されたコンピュータソフトを販売していた京都市南区に住む中国籍の無職夫婦を、著作権法違反の疑いで逮捕し、大津地検へ送致した</a:t>
            </a:r>
            <a:r>
              <a:rPr lang="ja-JP" altLang="en-US" dirty="0" smtClean="0"/>
              <a:t>。</a:t>
            </a:r>
            <a:endParaRPr lang="en-US" altLang="ja-JP" dirty="0" smtClean="0"/>
          </a:p>
          <a:p>
            <a:pPr marL="0" indent="0">
              <a:buNone/>
            </a:pPr>
            <a:r>
              <a:rPr lang="ja-JP" altLang="en-US" dirty="0" smtClean="0"/>
              <a:t>（</a:t>
            </a:r>
            <a:r>
              <a:rPr lang="en-US" altLang="ja-JP" dirty="0" smtClean="0"/>
              <a:t>2014</a:t>
            </a:r>
            <a:r>
              <a:rPr lang="ja-JP" altLang="en-US" dirty="0" smtClean="0"/>
              <a:t>年</a:t>
            </a:r>
            <a:r>
              <a:rPr lang="en-US" altLang="ja-JP" dirty="0" smtClean="0"/>
              <a:t>11</a:t>
            </a:r>
            <a:r>
              <a:rPr lang="ja-JP" altLang="en-US" dirty="0" smtClean="0"/>
              <a:t>月</a:t>
            </a:r>
            <a:r>
              <a:rPr lang="en-US" altLang="ja-JP" dirty="0" smtClean="0"/>
              <a:t>30</a:t>
            </a:r>
            <a:r>
              <a:rPr lang="ja-JP" altLang="en-US" dirty="0" smtClean="0"/>
              <a:t>日）</a:t>
            </a:r>
            <a:endParaRPr lang="ja-JP" altLang="en-US" dirty="0"/>
          </a:p>
          <a:p>
            <a:endParaRPr kumimoji="1" lang="ja-JP" altLang="en-US" dirty="0"/>
          </a:p>
        </p:txBody>
      </p:sp>
    </p:spTree>
    <p:extLst>
      <p:ext uri="{BB962C8B-B14F-4D97-AF65-F5344CB8AC3E}">
        <p14:creationId xmlns:p14="http://schemas.microsoft.com/office/powerpoint/2010/main" val="5870074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a:xfrm>
            <a:off x="4355728" y="1600200"/>
            <a:ext cx="4331072" cy="4525963"/>
          </a:xfrm>
        </p:spPr>
        <p:txBody>
          <a:bodyPr/>
          <a:lstStyle/>
          <a:p>
            <a:r>
              <a:rPr kumimoji="1" lang="ja-JP" altLang="en-US" dirty="0" smtClean="0"/>
              <a:t>使用するときはみんなから許可を得る。</a:t>
            </a:r>
            <a:endParaRPr kumimoji="1" lang="en-US" altLang="ja-JP" dirty="0" smtClean="0"/>
          </a:p>
          <a:p>
            <a:r>
              <a:rPr lang="ja-JP" altLang="en-US" dirty="0"/>
              <a:t>撮る前に写真の利用を知らせる。</a:t>
            </a:r>
            <a:endParaRPr kumimoji="1" lang="ja-JP" alt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431" t="23411" r="70195" b="61722"/>
          <a:stretch/>
        </p:blipFill>
        <p:spPr bwMode="auto">
          <a:xfrm>
            <a:off x="202165" y="1340768"/>
            <a:ext cx="4153563" cy="520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562" t="20496" r="62222" b="76588"/>
          <a:stretch/>
        </p:blipFill>
        <p:spPr bwMode="auto">
          <a:xfrm>
            <a:off x="319098" y="260648"/>
            <a:ext cx="6465172"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55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340768"/>
            <a:ext cx="8229600" cy="4968552"/>
          </a:xfrm>
        </p:spPr>
        <p:txBody>
          <a:bodyPr>
            <a:normAutofit/>
          </a:bodyPr>
          <a:lstStyle/>
          <a:p>
            <a:r>
              <a:rPr lang="ja-JP" altLang="en-US" b="1" dirty="0" smtClean="0"/>
              <a:t>「</a:t>
            </a:r>
            <a:r>
              <a:rPr lang="ja-JP" altLang="en-US" b="1" dirty="0"/>
              <a:t>期間限定特典付き</a:t>
            </a:r>
            <a:r>
              <a:rPr lang="en-US" altLang="ja-JP" b="1" dirty="0"/>
              <a:t>『</a:t>
            </a:r>
            <a:r>
              <a:rPr lang="ja-JP" altLang="en-US" b="1" dirty="0"/>
              <a:t>進撃の巨人</a:t>
            </a:r>
            <a:r>
              <a:rPr lang="en-US" altLang="ja-JP" b="1" dirty="0"/>
              <a:t>』</a:t>
            </a:r>
            <a:r>
              <a:rPr lang="ja-JP" altLang="en-US" b="1" dirty="0"/>
              <a:t>第</a:t>
            </a:r>
            <a:r>
              <a:rPr lang="en-US" altLang="ja-JP" b="1" dirty="0"/>
              <a:t>10</a:t>
            </a:r>
            <a:r>
              <a:rPr lang="ja-JP" altLang="en-US" b="1" dirty="0"/>
              <a:t>巻」を「</a:t>
            </a:r>
            <a:r>
              <a:rPr lang="en-US" altLang="ja-JP" b="1" dirty="0"/>
              <a:t>Share</a:t>
            </a:r>
            <a:r>
              <a:rPr lang="ja-JP" altLang="en-US" b="1" dirty="0"/>
              <a:t>」で公開し送致（</a:t>
            </a:r>
            <a:r>
              <a:rPr lang="en-US" altLang="ja-JP" b="1" dirty="0"/>
              <a:t>ACCS</a:t>
            </a:r>
            <a:r>
              <a:rPr lang="ja-JP" altLang="en-US" b="1" dirty="0"/>
              <a:t>）</a:t>
            </a:r>
          </a:p>
          <a:p>
            <a:pPr marL="0" indent="0">
              <a:buNone/>
            </a:pPr>
            <a:r>
              <a:rPr lang="ja-JP" altLang="en-US" dirty="0" smtClean="0"/>
              <a:t>　</a:t>
            </a:r>
            <a:r>
              <a:rPr lang="en-US" altLang="ja-JP" dirty="0" smtClean="0"/>
              <a:t>ACCS</a:t>
            </a:r>
            <a:r>
              <a:rPr lang="ja-JP" altLang="en-US" dirty="0"/>
              <a:t>によると、石川県警生活環境課と大聖寺署は、「</a:t>
            </a:r>
            <a:r>
              <a:rPr lang="en-US" altLang="ja-JP" dirty="0"/>
              <a:t>Share</a:t>
            </a:r>
            <a:r>
              <a:rPr lang="ja-JP" altLang="en-US" dirty="0"/>
              <a:t>」を通じて、漫画作品を権利者に無断でアップロードし送信できる状態にしていた、石川県加賀市の会社員男性を著作権法違反の疑いで金沢地検小松支部に送致した。</a:t>
            </a:r>
          </a:p>
          <a:p>
            <a:pPr marL="0" indent="0">
              <a:buNone/>
            </a:pPr>
            <a:endParaRPr kumimoji="1" lang="ja-JP" altLang="en-US" dirty="0"/>
          </a:p>
        </p:txBody>
      </p:sp>
    </p:spTree>
    <p:extLst>
      <p:ext uri="{BB962C8B-B14F-4D97-AF65-F5344CB8AC3E}">
        <p14:creationId xmlns:p14="http://schemas.microsoft.com/office/powerpoint/2010/main" val="30774432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ormAutofit/>
          </a:bodyPr>
          <a:lstStyle/>
          <a:p>
            <a:r>
              <a:rPr lang="ja-JP" altLang="en-US" b="1" dirty="0" smtClean="0"/>
              <a:t>「</a:t>
            </a:r>
            <a:r>
              <a:rPr lang="ja-JP" altLang="en-US" b="1" dirty="0"/>
              <a:t>クレヨンしん</a:t>
            </a:r>
            <a:r>
              <a:rPr lang="ja-JP" altLang="en-US" b="1" dirty="0" err="1"/>
              <a:t>ちゃん</a:t>
            </a:r>
            <a:r>
              <a:rPr lang="ja-JP" altLang="en-US" b="1" dirty="0"/>
              <a:t>」「ブラック・ジャック」の動画を「</a:t>
            </a:r>
            <a:r>
              <a:rPr lang="en-US" altLang="ja-JP" b="1" dirty="0"/>
              <a:t>FC2</a:t>
            </a:r>
            <a:r>
              <a:rPr lang="ja-JP" altLang="en-US" b="1" dirty="0"/>
              <a:t>」で公開（</a:t>
            </a:r>
            <a:r>
              <a:rPr lang="en-US" altLang="ja-JP" b="1" dirty="0"/>
              <a:t>ACCS</a:t>
            </a:r>
            <a:r>
              <a:rPr lang="ja-JP" altLang="en-US" b="1" dirty="0"/>
              <a:t>）</a:t>
            </a:r>
          </a:p>
          <a:p>
            <a:pPr marL="0" indent="0">
              <a:buNone/>
            </a:pPr>
            <a:r>
              <a:rPr lang="ja-JP" altLang="en-US" dirty="0" smtClean="0"/>
              <a:t>　</a:t>
            </a:r>
            <a:r>
              <a:rPr lang="en-US" altLang="ja-JP" dirty="0" smtClean="0"/>
              <a:t>ACCS</a:t>
            </a:r>
            <a:r>
              <a:rPr lang="ja-JP" altLang="en-US" dirty="0"/>
              <a:t>によると、沖縄県警生活保安課と那覇署は、海外の動画配信サイトのサーバを通じてアニメ作品を無断配信していた契約社員男性を著作権法違反の疑いで那覇地検に送致した。</a:t>
            </a:r>
          </a:p>
          <a:p>
            <a:endParaRPr kumimoji="1" lang="ja-JP" altLang="en-US" dirty="0"/>
          </a:p>
        </p:txBody>
      </p:sp>
    </p:spTree>
    <p:extLst>
      <p:ext uri="{BB962C8B-B14F-4D97-AF65-F5344CB8AC3E}">
        <p14:creationId xmlns:p14="http://schemas.microsoft.com/office/powerpoint/2010/main" val="12083017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4085" y="116632"/>
            <a:ext cx="9252520" cy="7029400"/>
          </a:xfrm>
        </p:spPr>
        <p:txBody>
          <a:bodyPr>
            <a:normAutofit fontScale="92500" lnSpcReduction="20000"/>
          </a:bodyPr>
          <a:lstStyle/>
          <a:p>
            <a:pPr marL="0" indent="0">
              <a:buNone/>
            </a:pPr>
            <a:r>
              <a:rPr lang="en-US" altLang="ja-JP" dirty="0"/>
              <a:t>1</a:t>
            </a:r>
            <a:r>
              <a:rPr lang="ja-JP" altLang="en-US" dirty="0"/>
              <a:t>）罰金</a:t>
            </a:r>
            <a:r>
              <a:rPr lang="en-US" altLang="ja-JP" dirty="0"/>
              <a:t>50</a:t>
            </a:r>
            <a:r>
              <a:rPr lang="ja-JP" altLang="en-US" dirty="0"/>
              <a:t>万円の判決 </a:t>
            </a:r>
            <a:endParaRPr lang="en-US" altLang="ja-JP" dirty="0" smtClean="0"/>
          </a:p>
          <a:p>
            <a:pPr marL="0" indent="0">
              <a:buNone/>
            </a:pPr>
            <a:r>
              <a:rPr lang="ja-JP" altLang="en-US" dirty="0"/>
              <a:t>　</a:t>
            </a:r>
            <a:r>
              <a:rPr lang="ja-JP" altLang="en-US" dirty="0" smtClean="0"/>
              <a:t>インターネットオークション</a:t>
            </a:r>
            <a:r>
              <a:rPr lang="ja-JP" altLang="en-US" dirty="0"/>
              <a:t>で海賊版音楽</a:t>
            </a:r>
            <a:r>
              <a:rPr lang="en-US" altLang="ja-JP" dirty="0"/>
              <a:t>DVD</a:t>
            </a:r>
            <a:r>
              <a:rPr lang="ja-JP" altLang="en-US" dirty="0"/>
              <a:t>を販売していた</a:t>
            </a:r>
            <a:r>
              <a:rPr lang="en-US" altLang="ja-JP" dirty="0"/>
              <a:t>2</a:t>
            </a:r>
            <a:r>
              <a:rPr lang="ja-JP" altLang="en-US" dirty="0"/>
              <a:t>人の男性が逮捕。それぞれ</a:t>
            </a:r>
            <a:r>
              <a:rPr lang="ja-JP" altLang="en-US" dirty="0">
                <a:solidFill>
                  <a:srgbClr val="FF0000"/>
                </a:solidFill>
              </a:rPr>
              <a:t>罰金</a:t>
            </a:r>
            <a:r>
              <a:rPr lang="en-US" altLang="ja-JP" dirty="0">
                <a:solidFill>
                  <a:srgbClr val="FF0000"/>
                </a:solidFill>
              </a:rPr>
              <a:t>80</a:t>
            </a:r>
            <a:r>
              <a:rPr lang="ja-JP" altLang="en-US" dirty="0">
                <a:solidFill>
                  <a:srgbClr val="FF0000"/>
                </a:solidFill>
              </a:rPr>
              <a:t>万円および罰金</a:t>
            </a:r>
            <a:r>
              <a:rPr lang="en-US" altLang="ja-JP" dirty="0">
                <a:solidFill>
                  <a:srgbClr val="FF0000"/>
                </a:solidFill>
              </a:rPr>
              <a:t>50</a:t>
            </a:r>
            <a:r>
              <a:rPr lang="ja-JP" altLang="en-US" dirty="0">
                <a:solidFill>
                  <a:srgbClr val="FF0000"/>
                </a:solidFill>
              </a:rPr>
              <a:t>万円</a:t>
            </a:r>
            <a:r>
              <a:rPr lang="ja-JP" altLang="en-US" dirty="0"/>
              <a:t>の判決。（</a:t>
            </a:r>
            <a:r>
              <a:rPr lang="en-US" altLang="ja-JP" dirty="0"/>
              <a:t>2010</a:t>
            </a:r>
            <a:r>
              <a:rPr lang="ja-JP" altLang="en-US" dirty="0"/>
              <a:t>年</a:t>
            </a:r>
            <a:r>
              <a:rPr lang="en-US" altLang="ja-JP" dirty="0"/>
              <a:t>8</a:t>
            </a:r>
            <a:r>
              <a:rPr lang="ja-JP" altLang="en-US" dirty="0"/>
              <a:t>月） </a:t>
            </a:r>
            <a:endParaRPr lang="en-US" altLang="ja-JP" dirty="0" smtClean="0"/>
          </a:p>
          <a:p>
            <a:pPr marL="0" indent="0">
              <a:buNone/>
            </a:pPr>
            <a:r>
              <a:rPr lang="en-US" altLang="ja-JP" dirty="0" smtClean="0"/>
              <a:t>2</a:t>
            </a:r>
            <a:r>
              <a:rPr lang="ja-JP" altLang="en-US" dirty="0"/>
              <a:t>）総額</a:t>
            </a:r>
            <a:r>
              <a:rPr lang="en-US" altLang="ja-JP" dirty="0"/>
              <a:t>5,381,280</a:t>
            </a:r>
            <a:r>
              <a:rPr lang="ja-JP" altLang="en-US" dirty="0"/>
              <a:t>円の損害賠償金および遅延損害金の支払い </a:t>
            </a:r>
            <a:endParaRPr lang="en-US" altLang="ja-JP" dirty="0" smtClean="0"/>
          </a:p>
          <a:p>
            <a:pPr marL="0" indent="0">
              <a:buNone/>
            </a:pPr>
            <a:r>
              <a:rPr lang="ja-JP" altLang="en-US" dirty="0"/>
              <a:t>　</a:t>
            </a:r>
            <a:r>
              <a:rPr lang="en-US" altLang="ja-JP" dirty="0" smtClean="0"/>
              <a:t>P2P</a:t>
            </a:r>
            <a:r>
              <a:rPr lang="ja-JP" altLang="en-US" dirty="0"/>
              <a:t>ファイル共有ソフト</a:t>
            </a:r>
            <a:r>
              <a:rPr lang="en-US" altLang="ja-JP" dirty="0" err="1"/>
              <a:t>WinMX</a:t>
            </a:r>
            <a:r>
              <a:rPr lang="ja-JP" altLang="en-US" dirty="0"/>
              <a:t>を使って著作権を侵害した音楽ファイルをアップロードした男性に対し、総額</a:t>
            </a:r>
            <a:r>
              <a:rPr lang="en-US" altLang="ja-JP" dirty="0">
                <a:solidFill>
                  <a:srgbClr val="FF0000"/>
                </a:solidFill>
              </a:rPr>
              <a:t>5,381,280</a:t>
            </a:r>
            <a:r>
              <a:rPr lang="ja-JP" altLang="en-US" dirty="0">
                <a:solidFill>
                  <a:srgbClr val="FF0000"/>
                </a:solidFill>
              </a:rPr>
              <a:t>円</a:t>
            </a:r>
            <a:r>
              <a:rPr lang="ja-JP" altLang="en-US" dirty="0"/>
              <a:t>の損害賠償金および遅延損害金の支払いを命じる判決。（</a:t>
            </a:r>
            <a:r>
              <a:rPr lang="en-US" altLang="ja-JP" dirty="0"/>
              <a:t>2010</a:t>
            </a:r>
            <a:r>
              <a:rPr lang="ja-JP" altLang="en-US" dirty="0"/>
              <a:t>年</a:t>
            </a:r>
            <a:r>
              <a:rPr lang="en-US" altLang="ja-JP" dirty="0"/>
              <a:t>7</a:t>
            </a:r>
            <a:r>
              <a:rPr lang="ja-JP" altLang="en-US" dirty="0"/>
              <a:t>月） </a:t>
            </a:r>
            <a:endParaRPr lang="en-US" altLang="ja-JP" dirty="0" smtClean="0"/>
          </a:p>
          <a:p>
            <a:pPr marL="0" indent="0">
              <a:buNone/>
            </a:pPr>
            <a:r>
              <a:rPr lang="en-US" altLang="ja-JP" dirty="0" smtClean="0"/>
              <a:t>3</a:t>
            </a:r>
            <a:r>
              <a:rPr lang="ja-JP" altLang="en-US" dirty="0" smtClean="0"/>
              <a:t>）</a:t>
            </a:r>
            <a:r>
              <a:rPr lang="ja-JP" altLang="en-US" dirty="0"/>
              <a:t>懲役</a:t>
            </a:r>
            <a:r>
              <a:rPr lang="en-US" altLang="ja-JP" dirty="0"/>
              <a:t>1</a:t>
            </a:r>
            <a:r>
              <a:rPr lang="ja-JP" altLang="en-US" dirty="0"/>
              <a:t>年、執行猶予</a:t>
            </a:r>
            <a:r>
              <a:rPr lang="en-US" altLang="ja-JP" dirty="0"/>
              <a:t>2</a:t>
            </a:r>
            <a:r>
              <a:rPr lang="ja-JP" altLang="en-US" dirty="0"/>
              <a:t>年の判決 </a:t>
            </a:r>
            <a:endParaRPr lang="en-US" altLang="ja-JP" dirty="0" smtClean="0"/>
          </a:p>
          <a:p>
            <a:pPr marL="0" indent="0">
              <a:buNone/>
            </a:pPr>
            <a:r>
              <a:rPr lang="ja-JP" altLang="en-US" dirty="0"/>
              <a:t>　</a:t>
            </a:r>
            <a:r>
              <a:rPr lang="ja-JP" altLang="en-US" dirty="0" smtClean="0"/>
              <a:t>著作権</a:t>
            </a:r>
            <a:r>
              <a:rPr lang="ja-JP" altLang="en-US" dirty="0"/>
              <a:t>を侵害した多数の音楽ファイルを海外のストレージサイト</a:t>
            </a:r>
            <a:r>
              <a:rPr lang="en-US" altLang="ja-JP" dirty="0" err="1"/>
              <a:t>MediaFire</a:t>
            </a:r>
            <a:r>
              <a:rPr lang="ja-JP" altLang="en-US" dirty="0"/>
              <a:t>にアップロードし、自動リンク集の無料レンタルサービス</a:t>
            </a:r>
            <a:r>
              <a:rPr lang="en-US" altLang="ja-JP" dirty="0"/>
              <a:t>ALINK</a:t>
            </a:r>
            <a:r>
              <a:rPr lang="ja-JP" altLang="en-US" dirty="0"/>
              <a:t>を使って開設したサイト「曲貼り精鋭達のたまり場」で違法な音楽配信を行っていた男性が逮捕。懲役</a:t>
            </a:r>
            <a:r>
              <a:rPr lang="en-US" altLang="ja-JP" dirty="0"/>
              <a:t>1</a:t>
            </a:r>
            <a:r>
              <a:rPr lang="ja-JP" altLang="en-US" dirty="0"/>
              <a:t>年、執行猶予</a:t>
            </a:r>
            <a:r>
              <a:rPr lang="en-US" altLang="ja-JP" dirty="0"/>
              <a:t>2</a:t>
            </a:r>
            <a:r>
              <a:rPr lang="ja-JP" altLang="en-US" dirty="0"/>
              <a:t>年の判決。（</a:t>
            </a:r>
            <a:r>
              <a:rPr lang="en-US" altLang="ja-JP" dirty="0"/>
              <a:t>2010</a:t>
            </a:r>
            <a:r>
              <a:rPr lang="ja-JP" altLang="en-US" dirty="0"/>
              <a:t>年</a:t>
            </a:r>
            <a:r>
              <a:rPr lang="en-US" altLang="ja-JP" dirty="0"/>
              <a:t>5</a:t>
            </a:r>
            <a:r>
              <a:rPr lang="ja-JP" altLang="en-US" dirty="0"/>
              <a:t>月）</a:t>
            </a:r>
            <a:endParaRPr kumimoji="1" lang="ja-JP" altLang="en-US" dirty="0"/>
          </a:p>
        </p:txBody>
      </p:sp>
    </p:spTree>
    <p:extLst>
      <p:ext uri="{BB962C8B-B14F-4D97-AF65-F5344CB8AC3E}">
        <p14:creationId xmlns:p14="http://schemas.microsoft.com/office/powerpoint/2010/main" val="2791386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8229600" cy="648072"/>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kumimoji="1" lang="ja-JP" altLang="en-US" dirty="0" smtClean="0"/>
              <a:t>ファイル共有ソフト</a:t>
            </a:r>
            <a:endParaRPr kumimoji="1" lang="ja-JP" altLang="en-US" dirty="0"/>
          </a:p>
        </p:txBody>
      </p:sp>
      <p:sp>
        <p:nvSpPr>
          <p:cNvPr id="3" name="コンテンツ プレースホルダー 2"/>
          <p:cNvSpPr>
            <a:spLocks noGrp="1"/>
          </p:cNvSpPr>
          <p:nvPr>
            <p:ph idx="1"/>
          </p:nvPr>
        </p:nvSpPr>
        <p:spPr>
          <a:xfrm>
            <a:off x="251520" y="908720"/>
            <a:ext cx="8712968" cy="6021288"/>
          </a:xfrm>
        </p:spPr>
        <p:txBody>
          <a:bodyPr>
            <a:normAutofit fontScale="92500" lnSpcReduction="10000"/>
          </a:bodyPr>
          <a:lstStyle/>
          <a:p>
            <a:pPr marL="0" indent="0">
              <a:buNone/>
            </a:pPr>
            <a:r>
              <a:rPr lang="en-US" altLang="ja-JP" dirty="0"/>
              <a:t>1</a:t>
            </a:r>
            <a:r>
              <a:rPr lang="ja-JP" altLang="en-US" dirty="0" smtClean="0"/>
              <a:t>）　</a:t>
            </a:r>
            <a:r>
              <a:rPr lang="en-US" altLang="ja-JP" dirty="0" smtClean="0"/>
              <a:t>P2P</a:t>
            </a:r>
            <a:r>
              <a:rPr lang="ja-JP" altLang="en-US" dirty="0"/>
              <a:t>ファイル共有ソフトの利用 </a:t>
            </a:r>
            <a:r>
              <a:rPr lang="en-US" altLang="ja-JP" dirty="0"/>
              <a:t>P2P</a:t>
            </a:r>
            <a:r>
              <a:rPr lang="ja-JP" altLang="en-US" dirty="0"/>
              <a:t>ファイル共有ソフトそのものは違法なものではありませんが、それらのソフトウェアによる</a:t>
            </a:r>
            <a:r>
              <a:rPr lang="en-US" altLang="ja-JP" dirty="0"/>
              <a:t>P2P</a:t>
            </a:r>
            <a:r>
              <a:rPr lang="ja-JP" altLang="en-US" dirty="0"/>
              <a:t>ネットワークには著作権を侵害した「違法ファイル」が数多く存在していることが知られています</a:t>
            </a:r>
            <a:r>
              <a:rPr lang="ja-JP" altLang="en-US" dirty="0" smtClean="0"/>
              <a:t>。</a:t>
            </a:r>
            <a:endParaRPr lang="en-US" altLang="ja-JP" dirty="0" smtClean="0"/>
          </a:p>
          <a:p>
            <a:pPr marL="0" indent="0">
              <a:buNone/>
            </a:pPr>
            <a:r>
              <a:rPr lang="ja-JP" altLang="en-US" dirty="0"/>
              <a:t>　</a:t>
            </a:r>
            <a:r>
              <a:rPr lang="en-US" altLang="ja-JP" dirty="0" smtClean="0"/>
              <a:t>P2P</a:t>
            </a:r>
            <a:r>
              <a:rPr lang="ja-JP" altLang="en-US" dirty="0"/>
              <a:t>ネットワークの性質上、ファイル共有ソフトを動かしているパソコンが違法ファイルの送信にも使われることから、</a:t>
            </a:r>
            <a:r>
              <a:rPr lang="en-US" altLang="ja-JP" dirty="0"/>
              <a:t>P2P</a:t>
            </a:r>
            <a:r>
              <a:rPr lang="ja-JP" altLang="en-US" dirty="0"/>
              <a:t>ファイル共有ソフトを利用していると、あなた自身が直接ダウンロードしたファイル以外のファイルも、あなたが知らないうちに送受信されます。そのため、ファイル共有ソフトを利用すること自体が、違法コンテンツの送信という違法行為と見なされる可能性があるのです</a:t>
            </a:r>
            <a:r>
              <a:rPr lang="ja-JP" altLang="en-US" dirty="0" smtClean="0"/>
              <a:t>。</a:t>
            </a:r>
            <a:endParaRPr kumimoji="1" lang="ja-JP" altLang="en-US" dirty="0"/>
          </a:p>
        </p:txBody>
      </p:sp>
    </p:spTree>
    <p:extLst>
      <p:ext uri="{BB962C8B-B14F-4D97-AF65-F5344CB8AC3E}">
        <p14:creationId xmlns:p14="http://schemas.microsoft.com/office/powerpoint/2010/main" val="42108844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188640"/>
            <a:ext cx="8712968" cy="6381328"/>
          </a:xfrm>
        </p:spPr>
        <p:txBody>
          <a:bodyPr>
            <a:noAutofit/>
          </a:bodyPr>
          <a:lstStyle/>
          <a:p>
            <a:pPr marL="0" indent="0">
              <a:buNone/>
            </a:pPr>
            <a:r>
              <a:rPr lang="en-US" altLang="ja-JP" sz="2800" dirty="0" smtClean="0"/>
              <a:t>P2P</a:t>
            </a:r>
            <a:r>
              <a:rPr lang="ja-JP" altLang="en-US" sz="2800" dirty="0"/>
              <a:t>ファイル共有</a:t>
            </a:r>
            <a:r>
              <a:rPr lang="ja-JP" altLang="en-US" sz="2800" dirty="0" smtClean="0"/>
              <a:t>ソフト</a:t>
            </a:r>
            <a:endParaRPr lang="en-US" altLang="ja-JP" sz="2800" dirty="0" smtClean="0"/>
          </a:p>
          <a:p>
            <a:pPr marL="0" indent="0">
              <a:buNone/>
            </a:pPr>
            <a:r>
              <a:rPr lang="ja-JP" altLang="en-US" sz="2800" dirty="0" smtClean="0"/>
              <a:t>●</a:t>
            </a:r>
            <a:r>
              <a:rPr lang="en-US" altLang="ja-JP" sz="2800" dirty="0" err="1"/>
              <a:t>Winny</a:t>
            </a:r>
            <a:r>
              <a:rPr lang="ja-JP" altLang="en-US" sz="2800" dirty="0"/>
              <a:t>（ウィニー</a:t>
            </a:r>
            <a:r>
              <a:rPr lang="ja-JP" altLang="en-US" sz="2800" dirty="0" smtClean="0"/>
              <a:t>）　　●</a:t>
            </a:r>
            <a:r>
              <a:rPr lang="en-US" altLang="ja-JP" sz="2800" dirty="0" err="1"/>
              <a:t>Winnyp</a:t>
            </a:r>
            <a:r>
              <a:rPr lang="ja-JP" altLang="en-US" sz="2800" dirty="0"/>
              <a:t>（ウィニーピー）</a:t>
            </a:r>
            <a:br>
              <a:rPr lang="ja-JP" altLang="en-US" sz="2800" dirty="0"/>
            </a:br>
            <a:r>
              <a:rPr lang="ja-JP" altLang="en-US" sz="2800" dirty="0"/>
              <a:t>●</a:t>
            </a:r>
            <a:r>
              <a:rPr lang="en-US" altLang="ja-JP" sz="2800" dirty="0"/>
              <a:t>Share</a:t>
            </a:r>
            <a:r>
              <a:rPr lang="ja-JP" altLang="en-US" sz="2800" dirty="0"/>
              <a:t>（シェア</a:t>
            </a:r>
            <a:r>
              <a:rPr lang="ja-JP" altLang="en-US" sz="2800" dirty="0" smtClean="0"/>
              <a:t>）　　　　●</a:t>
            </a:r>
            <a:r>
              <a:rPr lang="en-US" altLang="ja-JP" sz="2800" dirty="0" err="1"/>
              <a:t>Shareaza</a:t>
            </a:r>
            <a:r>
              <a:rPr lang="ja-JP" altLang="en-US" sz="2800" dirty="0"/>
              <a:t>（シェアーザ）</a:t>
            </a:r>
            <a:br>
              <a:rPr lang="ja-JP" altLang="en-US" sz="2800" dirty="0"/>
            </a:br>
            <a:r>
              <a:rPr lang="ja-JP" altLang="en-US" sz="2800" dirty="0"/>
              <a:t>●</a:t>
            </a:r>
            <a:r>
              <a:rPr lang="en-US" altLang="ja-JP" sz="2800" dirty="0"/>
              <a:t>Perfect Dark</a:t>
            </a:r>
            <a:r>
              <a:rPr lang="ja-JP" altLang="en-US" sz="2800" dirty="0"/>
              <a:t>（パーフェクトダーク）</a:t>
            </a:r>
            <a:br>
              <a:rPr lang="ja-JP" altLang="en-US" sz="2800" dirty="0"/>
            </a:br>
            <a:r>
              <a:rPr lang="ja-JP" altLang="en-US" sz="2800" dirty="0"/>
              <a:t>●</a:t>
            </a:r>
            <a:r>
              <a:rPr lang="en-US" altLang="ja-JP" sz="2800" dirty="0" err="1"/>
              <a:t>Profes</a:t>
            </a:r>
            <a:r>
              <a:rPr lang="ja-JP" altLang="en-US" sz="2800" dirty="0"/>
              <a:t>（プロフェス</a:t>
            </a:r>
            <a:r>
              <a:rPr lang="ja-JP" altLang="en-US" sz="2800" dirty="0" smtClean="0"/>
              <a:t>）　●</a:t>
            </a:r>
            <a:r>
              <a:rPr lang="en-US" altLang="ja-JP" sz="2800" dirty="0" err="1"/>
              <a:t>StealthNet</a:t>
            </a:r>
            <a:r>
              <a:rPr lang="ja-JP" altLang="en-US" sz="2800" dirty="0"/>
              <a:t>（ステルスネット）</a:t>
            </a:r>
            <a:br>
              <a:rPr lang="ja-JP" altLang="en-US" sz="2800" dirty="0"/>
            </a:br>
            <a:r>
              <a:rPr lang="ja-JP" altLang="en-US" sz="2800" dirty="0"/>
              <a:t>●</a:t>
            </a:r>
            <a:r>
              <a:rPr lang="en-US" altLang="ja-JP" sz="2800" dirty="0" err="1"/>
              <a:t>WinMX</a:t>
            </a:r>
            <a:r>
              <a:rPr lang="ja-JP" altLang="en-US" sz="2800" dirty="0"/>
              <a:t>（ウィン エムエックス）</a:t>
            </a:r>
            <a:br>
              <a:rPr lang="ja-JP" altLang="en-US" sz="2800" dirty="0"/>
            </a:br>
            <a:r>
              <a:rPr lang="ja-JP" altLang="en-US" sz="2800" dirty="0"/>
              <a:t>●</a:t>
            </a:r>
            <a:r>
              <a:rPr lang="en-US" altLang="ja-JP" sz="2800" dirty="0"/>
              <a:t>Gnutella</a:t>
            </a:r>
            <a:r>
              <a:rPr lang="ja-JP" altLang="en-US" sz="2800" dirty="0"/>
              <a:t>（グヌーテラ、ニューテラ）</a:t>
            </a:r>
            <a:br>
              <a:rPr lang="ja-JP" altLang="en-US" sz="2800" dirty="0"/>
            </a:br>
            <a:r>
              <a:rPr lang="ja-JP" altLang="en-US" sz="2800" dirty="0"/>
              <a:t>●</a:t>
            </a:r>
            <a:r>
              <a:rPr lang="en-US" altLang="ja-JP" sz="2800" dirty="0"/>
              <a:t>LimeWire </a:t>
            </a:r>
            <a:r>
              <a:rPr lang="ja-JP" altLang="en-US" sz="2800" dirty="0"/>
              <a:t>（ライムワイア、ライムワイヤ）</a:t>
            </a:r>
            <a:br>
              <a:rPr lang="ja-JP" altLang="en-US" sz="2800" dirty="0"/>
            </a:br>
            <a:r>
              <a:rPr lang="ja-JP" altLang="en-US" sz="2800" dirty="0"/>
              <a:t>●</a:t>
            </a:r>
            <a:r>
              <a:rPr lang="en-US" altLang="ja-JP" sz="2800" dirty="0"/>
              <a:t>Cabos</a:t>
            </a:r>
            <a:r>
              <a:rPr lang="ja-JP" altLang="en-US" sz="2800" dirty="0"/>
              <a:t>（カボス</a:t>
            </a:r>
            <a:r>
              <a:rPr lang="ja-JP" altLang="en-US" sz="2800" dirty="0" smtClean="0"/>
              <a:t>）　　　　●</a:t>
            </a:r>
            <a:r>
              <a:rPr lang="en-US" altLang="ja-JP" sz="2800" dirty="0" err="1"/>
              <a:t>BitTorrent</a:t>
            </a:r>
            <a:r>
              <a:rPr lang="ja-JP" altLang="en-US" sz="2800" dirty="0"/>
              <a:t>（ビットトレント）</a:t>
            </a:r>
            <a:br>
              <a:rPr lang="ja-JP" altLang="en-US" sz="2800" dirty="0"/>
            </a:br>
            <a:r>
              <a:rPr lang="ja-JP" altLang="en-US" sz="2800" dirty="0"/>
              <a:t>●</a:t>
            </a:r>
            <a:r>
              <a:rPr lang="en-US" altLang="ja-JP" sz="2800" dirty="0"/>
              <a:t>BitComet</a:t>
            </a:r>
            <a:r>
              <a:rPr lang="ja-JP" altLang="en-US" sz="2800" dirty="0"/>
              <a:t>（ビットコメット）</a:t>
            </a:r>
            <a:br>
              <a:rPr lang="ja-JP" altLang="en-US" sz="2800" dirty="0"/>
            </a:br>
            <a:r>
              <a:rPr lang="ja-JP" altLang="en-US" sz="2800" dirty="0"/>
              <a:t>●</a:t>
            </a:r>
            <a:r>
              <a:rPr lang="en-US" altLang="ja-JP" sz="2800" dirty="0" err="1"/>
              <a:t>eDonkey</a:t>
            </a:r>
            <a:r>
              <a:rPr lang="ja-JP" altLang="en-US" sz="2800" dirty="0"/>
              <a:t>（イードンキー）</a:t>
            </a:r>
            <a:br>
              <a:rPr lang="ja-JP" altLang="en-US" sz="2800" dirty="0"/>
            </a:br>
            <a:r>
              <a:rPr lang="ja-JP" altLang="en-US" sz="2800" dirty="0"/>
              <a:t>●</a:t>
            </a:r>
            <a:r>
              <a:rPr lang="en-US" altLang="ja-JP" sz="2800" dirty="0" err="1"/>
              <a:t>eMule</a:t>
            </a:r>
            <a:r>
              <a:rPr lang="ja-JP" altLang="en-US" sz="2800" dirty="0"/>
              <a:t>（イーミュール）</a:t>
            </a:r>
            <a:br>
              <a:rPr lang="ja-JP" altLang="en-US" sz="2800" dirty="0"/>
            </a:br>
            <a:r>
              <a:rPr lang="ja-JP" altLang="en-US" sz="2800" dirty="0"/>
              <a:t>●</a:t>
            </a:r>
            <a:r>
              <a:rPr lang="en-US" altLang="ja-JP" sz="2800" dirty="0" err="1"/>
              <a:t>Kazaa</a:t>
            </a:r>
            <a:r>
              <a:rPr lang="ja-JP" altLang="en-US" sz="2800" dirty="0"/>
              <a:t>（カザー）</a:t>
            </a:r>
            <a:br>
              <a:rPr lang="ja-JP" altLang="en-US" sz="2800" dirty="0"/>
            </a:br>
            <a:r>
              <a:rPr lang="ja-JP" altLang="en-US" sz="2800" dirty="0"/>
              <a:t>●</a:t>
            </a:r>
            <a:r>
              <a:rPr lang="en-US" altLang="ja-JP" sz="2800" dirty="0"/>
              <a:t>Napster</a:t>
            </a:r>
            <a:r>
              <a:rPr lang="ja-JP" altLang="en-US" sz="2800" dirty="0"/>
              <a:t>（ナップスター）</a:t>
            </a:r>
            <a:br>
              <a:rPr lang="ja-JP" altLang="en-US" sz="2800" dirty="0"/>
            </a:br>
            <a:endParaRPr kumimoji="1" lang="ja-JP" altLang="en-US" sz="2800" dirty="0"/>
          </a:p>
        </p:txBody>
      </p:sp>
    </p:spTree>
    <p:extLst>
      <p:ext uri="{BB962C8B-B14F-4D97-AF65-F5344CB8AC3E}">
        <p14:creationId xmlns:p14="http://schemas.microsoft.com/office/powerpoint/2010/main" val="33923089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052736"/>
            <a:ext cx="8229600" cy="5073427"/>
          </a:xfrm>
        </p:spPr>
        <p:txBody>
          <a:bodyPr>
            <a:normAutofit/>
          </a:bodyPr>
          <a:lstStyle/>
          <a:p>
            <a:pPr marL="0" indent="0">
              <a:buNone/>
            </a:pPr>
            <a:r>
              <a:rPr lang="en-US" altLang="ja-JP" sz="4400" dirty="0"/>
              <a:t>2</a:t>
            </a:r>
            <a:r>
              <a:rPr lang="ja-JP" altLang="en-US" sz="4400" dirty="0" smtClean="0"/>
              <a:t>）　歌詞</a:t>
            </a:r>
            <a:r>
              <a:rPr lang="ja-JP" altLang="en-US" sz="4400" dirty="0"/>
              <a:t>などの著作物の掲載 </a:t>
            </a:r>
            <a:endParaRPr lang="en-US" altLang="ja-JP" sz="4400" dirty="0" smtClean="0"/>
          </a:p>
          <a:p>
            <a:pPr marL="0" indent="0">
              <a:buNone/>
            </a:pPr>
            <a:r>
              <a:rPr lang="ja-JP" altLang="en-US" sz="4400" dirty="0"/>
              <a:t>　</a:t>
            </a:r>
            <a:r>
              <a:rPr lang="ja-JP" altLang="en-US" sz="4400" dirty="0" smtClean="0"/>
              <a:t>ブログ</a:t>
            </a:r>
            <a:r>
              <a:rPr lang="ja-JP" altLang="en-US" sz="4400" dirty="0"/>
              <a:t>などに歌詞や小説などを全文掲載するといった</a:t>
            </a:r>
            <a:r>
              <a:rPr lang="ja-JP" altLang="en-US" sz="4400" dirty="0">
                <a:solidFill>
                  <a:srgbClr val="FF0000"/>
                </a:solidFill>
              </a:rPr>
              <a:t>「引用」</a:t>
            </a:r>
            <a:r>
              <a:rPr lang="ja-JP" altLang="en-US" sz="4400" dirty="0"/>
              <a:t>の範囲を超えた行為は著作権の侵害に当たります。 </a:t>
            </a:r>
            <a:endParaRPr lang="en-US" altLang="ja-JP" sz="4400" dirty="0"/>
          </a:p>
          <a:p>
            <a:endParaRPr kumimoji="1" lang="ja-JP" altLang="en-US" sz="4400" dirty="0"/>
          </a:p>
        </p:txBody>
      </p:sp>
    </p:spTree>
    <p:extLst>
      <p:ext uri="{BB962C8B-B14F-4D97-AF65-F5344CB8AC3E}">
        <p14:creationId xmlns:p14="http://schemas.microsoft.com/office/powerpoint/2010/main" val="36153191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8229600" cy="562074"/>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kumimoji="1" lang="ja-JP" altLang="en-US" dirty="0" smtClean="0"/>
              <a:t>引用の条件</a:t>
            </a:r>
            <a:endParaRPr kumimoji="1" lang="ja-JP" altLang="en-US" dirty="0"/>
          </a:p>
        </p:txBody>
      </p:sp>
      <p:sp>
        <p:nvSpPr>
          <p:cNvPr id="3" name="コンテンツ プレースホルダー 2"/>
          <p:cNvSpPr>
            <a:spLocks noGrp="1"/>
          </p:cNvSpPr>
          <p:nvPr>
            <p:ph idx="1"/>
          </p:nvPr>
        </p:nvSpPr>
        <p:spPr>
          <a:xfrm>
            <a:off x="179512" y="908720"/>
            <a:ext cx="8964488" cy="5832648"/>
          </a:xfrm>
        </p:spPr>
        <p:txBody>
          <a:bodyPr>
            <a:normAutofit fontScale="92500"/>
          </a:bodyPr>
          <a:lstStyle/>
          <a:p>
            <a:pPr marL="0" indent="0">
              <a:buNone/>
            </a:pPr>
            <a:r>
              <a:rPr lang="ja-JP" altLang="ja-JP" dirty="0" smtClean="0"/>
              <a:t>ア</a:t>
            </a:r>
            <a:r>
              <a:rPr lang="ja-JP" altLang="en-US" dirty="0" smtClean="0"/>
              <a:t>　</a:t>
            </a:r>
            <a:r>
              <a:rPr lang="ja-JP" altLang="ja-JP" dirty="0" smtClean="0"/>
              <a:t> </a:t>
            </a:r>
            <a:r>
              <a:rPr lang="ja-JP" altLang="ja-JP" dirty="0"/>
              <a:t>既に公表されている著作物であること</a:t>
            </a:r>
          </a:p>
          <a:p>
            <a:pPr marL="0" indent="0">
              <a:buNone/>
            </a:pPr>
            <a:r>
              <a:rPr lang="ja-JP" altLang="ja-JP" dirty="0" smtClean="0"/>
              <a:t>イ</a:t>
            </a:r>
            <a:r>
              <a:rPr lang="ja-JP" altLang="en-US" dirty="0" smtClean="0"/>
              <a:t>　</a:t>
            </a:r>
            <a:r>
              <a:rPr lang="ja-JP" altLang="ja-JP" dirty="0" smtClean="0"/>
              <a:t> </a:t>
            </a:r>
            <a:r>
              <a:rPr lang="ja-JP" altLang="ja-JP" dirty="0"/>
              <a:t>「公正な慣行」に合致すること</a:t>
            </a:r>
          </a:p>
          <a:p>
            <a:pPr marL="0" indent="0">
              <a:buNone/>
            </a:pPr>
            <a:r>
              <a:rPr lang="ja-JP" altLang="ja-JP" dirty="0" smtClean="0"/>
              <a:t>ウ</a:t>
            </a:r>
            <a:r>
              <a:rPr lang="ja-JP" altLang="en-US" dirty="0" smtClean="0"/>
              <a:t>　</a:t>
            </a:r>
            <a:r>
              <a:rPr lang="ja-JP" altLang="ja-JP" dirty="0" smtClean="0"/>
              <a:t> </a:t>
            </a:r>
            <a:r>
              <a:rPr lang="ja-JP" altLang="ja-JP" dirty="0"/>
              <a:t>報道，批評，研究などの引用の目的上「正当な</a:t>
            </a:r>
            <a:r>
              <a:rPr lang="ja-JP" altLang="ja-JP" dirty="0" smtClean="0"/>
              <a:t>範</a:t>
            </a:r>
            <a:endParaRPr lang="en-US" altLang="ja-JP" dirty="0" smtClean="0"/>
          </a:p>
          <a:p>
            <a:pPr marL="0" indent="0">
              <a:buNone/>
            </a:pPr>
            <a:r>
              <a:rPr lang="ja-JP" altLang="en-US" dirty="0"/>
              <a:t>　</a:t>
            </a:r>
            <a:r>
              <a:rPr lang="ja-JP" altLang="ja-JP" dirty="0" smtClean="0"/>
              <a:t>囲内</a:t>
            </a:r>
            <a:r>
              <a:rPr lang="ja-JP" altLang="ja-JP" dirty="0"/>
              <a:t>」であること</a:t>
            </a:r>
          </a:p>
          <a:p>
            <a:pPr marL="0" indent="0">
              <a:buNone/>
            </a:pPr>
            <a:r>
              <a:rPr lang="ja-JP" altLang="ja-JP" dirty="0" smtClean="0"/>
              <a:t>エ</a:t>
            </a:r>
            <a:r>
              <a:rPr lang="ja-JP" altLang="en-US" dirty="0" smtClean="0"/>
              <a:t>　</a:t>
            </a:r>
            <a:r>
              <a:rPr lang="ja-JP" altLang="ja-JP" dirty="0" smtClean="0"/>
              <a:t>引用</a:t>
            </a:r>
            <a:r>
              <a:rPr lang="ja-JP" altLang="ja-JP" dirty="0"/>
              <a:t>部分とそれ以外の部分の「主従関係」が</a:t>
            </a:r>
            <a:r>
              <a:rPr lang="ja-JP" altLang="ja-JP" dirty="0" smtClean="0"/>
              <a:t>明確</a:t>
            </a:r>
            <a:r>
              <a:rPr lang="ja-JP" altLang="en-US" dirty="0" smtClean="0"/>
              <a:t>　</a:t>
            </a:r>
            <a:endParaRPr lang="en-US" altLang="ja-JP" dirty="0" smtClean="0"/>
          </a:p>
          <a:p>
            <a:pPr marL="0" indent="0">
              <a:buNone/>
            </a:pPr>
            <a:r>
              <a:rPr lang="ja-JP" altLang="en-US" dirty="0"/>
              <a:t>　</a:t>
            </a:r>
            <a:r>
              <a:rPr lang="ja-JP" altLang="ja-JP" dirty="0" smtClean="0"/>
              <a:t>で</a:t>
            </a:r>
            <a:r>
              <a:rPr lang="ja-JP" altLang="ja-JP" dirty="0"/>
              <a:t>あること</a:t>
            </a:r>
          </a:p>
          <a:p>
            <a:pPr marL="0" indent="0">
              <a:buNone/>
            </a:pPr>
            <a:r>
              <a:rPr lang="ja-JP" altLang="ja-JP" dirty="0" smtClean="0"/>
              <a:t>オ</a:t>
            </a:r>
            <a:r>
              <a:rPr lang="ja-JP" altLang="en-US" dirty="0" smtClean="0"/>
              <a:t>　</a:t>
            </a:r>
            <a:r>
              <a:rPr lang="ja-JP" altLang="ja-JP" dirty="0" smtClean="0"/>
              <a:t> </a:t>
            </a:r>
            <a:r>
              <a:rPr lang="ja-JP" altLang="ja-JP" dirty="0"/>
              <a:t>カギ括弧などにより「引用部分」が明確になって</a:t>
            </a:r>
            <a:r>
              <a:rPr lang="ja-JP" altLang="ja-JP" dirty="0" err="1" smtClean="0"/>
              <a:t>い</a:t>
            </a:r>
            <a:endParaRPr lang="en-US" altLang="ja-JP" dirty="0" smtClean="0"/>
          </a:p>
          <a:p>
            <a:pPr marL="0" indent="0">
              <a:buNone/>
            </a:pPr>
            <a:r>
              <a:rPr lang="ja-JP" altLang="en-US" dirty="0"/>
              <a:t>　</a:t>
            </a:r>
            <a:r>
              <a:rPr lang="ja-JP" altLang="ja-JP" dirty="0" smtClean="0"/>
              <a:t>る</a:t>
            </a:r>
            <a:r>
              <a:rPr lang="ja-JP" altLang="ja-JP" dirty="0"/>
              <a:t>こと</a:t>
            </a:r>
          </a:p>
          <a:p>
            <a:pPr marL="0" indent="0">
              <a:buNone/>
            </a:pPr>
            <a:r>
              <a:rPr lang="ja-JP" altLang="ja-JP" dirty="0" smtClean="0"/>
              <a:t>カ</a:t>
            </a:r>
            <a:r>
              <a:rPr lang="ja-JP" altLang="en-US" dirty="0" smtClean="0"/>
              <a:t>　</a:t>
            </a:r>
            <a:r>
              <a:rPr lang="ja-JP" altLang="ja-JP" dirty="0" smtClean="0"/>
              <a:t>引用</a:t>
            </a:r>
            <a:r>
              <a:rPr lang="ja-JP" altLang="ja-JP" dirty="0"/>
              <a:t>を行う「必然性」があること</a:t>
            </a:r>
          </a:p>
          <a:p>
            <a:pPr marL="0" indent="0">
              <a:buNone/>
            </a:pPr>
            <a:r>
              <a:rPr lang="ja-JP" altLang="ja-JP" dirty="0" smtClean="0"/>
              <a:t>キ </a:t>
            </a:r>
            <a:r>
              <a:rPr lang="ja-JP" altLang="en-US" dirty="0" smtClean="0"/>
              <a:t>　</a:t>
            </a:r>
            <a:r>
              <a:rPr lang="ja-JP" altLang="ja-JP" dirty="0" smtClean="0"/>
              <a:t>「</a:t>
            </a:r>
            <a:r>
              <a:rPr lang="ja-JP" altLang="ja-JP" dirty="0"/>
              <a:t>出所の明示」が</a:t>
            </a:r>
            <a:r>
              <a:rPr lang="ja-JP" altLang="ja-JP" dirty="0" smtClean="0"/>
              <a:t>必要</a:t>
            </a:r>
            <a:endParaRPr lang="ja-JP" altLang="ja-JP" dirty="0"/>
          </a:p>
          <a:p>
            <a:endParaRPr kumimoji="1" lang="ja-JP" altLang="en-US" dirty="0"/>
          </a:p>
        </p:txBody>
      </p:sp>
    </p:spTree>
    <p:extLst>
      <p:ext uri="{BB962C8B-B14F-4D97-AF65-F5344CB8AC3E}">
        <p14:creationId xmlns:p14="http://schemas.microsoft.com/office/powerpoint/2010/main" val="6768061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67544" y="1196752"/>
            <a:ext cx="8229600" cy="4525963"/>
          </a:xfrm>
        </p:spPr>
        <p:txBody>
          <a:bodyPr>
            <a:normAutofit/>
          </a:bodyPr>
          <a:lstStyle/>
          <a:p>
            <a:pPr marL="0" indent="0">
              <a:buNone/>
            </a:pPr>
            <a:r>
              <a:rPr lang="en-US" altLang="ja-JP" sz="4400" dirty="0"/>
              <a:t>3</a:t>
            </a:r>
            <a:r>
              <a:rPr lang="ja-JP" altLang="en-US" sz="4400" dirty="0" smtClean="0"/>
              <a:t>）　音楽</a:t>
            </a:r>
            <a:r>
              <a:rPr lang="ja-JP" altLang="en-US" sz="4400" dirty="0"/>
              <a:t>の一部引用 </a:t>
            </a:r>
            <a:r>
              <a:rPr lang="en-US" altLang="ja-JP" sz="4400" dirty="0"/>
              <a:t>15</a:t>
            </a:r>
            <a:r>
              <a:rPr lang="ja-JP" altLang="en-US" sz="4400" dirty="0"/>
              <a:t>秒以内であれば自由に使ってよいとする「</a:t>
            </a:r>
            <a:r>
              <a:rPr lang="en-US" altLang="ja-JP" sz="4400" dirty="0"/>
              <a:t>15</a:t>
            </a:r>
            <a:r>
              <a:rPr lang="ja-JP" altLang="en-US" sz="4400" dirty="0"/>
              <a:t>秒ルール」があるとされていますが、そのようなルールは存在しません。少しでも利用すれば著作権侵害に当たります。 </a:t>
            </a:r>
            <a:endParaRPr lang="en-US" altLang="ja-JP" sz="4400" dirty="0"/>
          </a:p>
          <a:p>
            <a:endParaRPr kumimoji="1" lang="ja-JP" altLang="en-US" sz="4400" dirty="0"/>
          </a:p>
        </p:txBody>
      </p:sp>
    </p:spTree>
    <p:extLst>
      <p:ext uri="{BB962C8B-B14F-4D97-AF65-F5344CB8AC3E}">
        <p14:creationId xmlns:p14="http://schemas.microsoft.com/office/powerpoint/2010/main" val="17082172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512" y="260648"/>
            <a:ext cx="8784976" cy="6597352"/>
          </a:xfrm>
        </p:spPr>
        <p:txBody>
          <a:bodyPr>
            <a:normAutofit fontScale="92500" lnSpcReduction="20000"/>
          </a:bodyPr>
          <a:lstStyle/>
          <a:p>
            <a:pPr marL="0" indent="0">
              <a:buNone/>
            </a:pPr>
            <a:r>
              <a:rPr lang="en-US" altLang="ja-JP" dirty="0" smtClean="0"/>
              <a:t>4</a:t>
            </a:r>
            <a:r>
              <a:rPr lang="ja-JP" altLang="en-US" dirty="0" smtClean="0"/>
              <a:t>）　楽曲</a:t>
            </a:r>
            <a:r>
              <a:rPr lang="ja-JP" altLang="en-US" dirty="0"/>
              <a:t>のコピー演奏の公開 他人の著作物である楽曲を自分で演奏したり、歌ったりしている音声データや映像データを動画投稿サイトに投稿したり、ブログで公開したりする行為は違法です。</a:t>
            </a:r>
            <a:br>
              <a:rPr lang="ja-JP" altLang="en-US" dirty="0"/>
            </a:br>
            <a:r>
              <a:rPr lang="ja-JP" altLang="en-US" dirty="0" smtClean="0"/>
              <a:t>　しかし</a:t>
            </a:r>
            <a:r>
              <a:rPr lang="ja-JP" altLang="en-US" dirty="0"/>
              <a:t>、</a:t>
            </a:r>
            <a:r>
              <a:rPr lang="ja-JP" altLang="en-US" dirty="0">
                <a:solidFill>
                  <a:srgbClr val="FF0000"/>
                </a:solidFill>
              </a:rPr>
              <a:t>著作権保有者や著作権管理団体と契約している投稿サイトの場合は別</a:t>
            </a:r>
            <a:r>
              <a:rPr lang="ja-JP" altLang="en-US" dirty="0"/>
              <a:t>です。例えば、</a:t>
            </a:r>
            <a:r>
              <a:rPr lang="ja-JP" altLang="en-US" dirty="0">
                <a:solidFill>
                  <a:srgbClr val="FF0000"/>
                </a:solidFill>
              </a:rPr>
              <a:t>ニコニコ動画や</a:t>
            </a:r>
            <a:r>
              <a:rPr lang="en-US" altLang="ja-JP" dirty="0">
                <a:solidFill>
                  <a:srgbClr val="FF0000"/>
                </a:solidFill>
              </a:rPr>
              <a:t>YouTube</a:t>
            </a:r>
            <a:r>
              <a:rPr lang="ja-JP" altLang="en-US" dirty="0">
                <a:solidFill>
                  <a:srgbClr val="FF0000"/>
                </a:solidFill>
              </a:rPr>
              <a:t>は日本音楽著作権協会（</a:t>
            </a:r>
            <a:r>
              <a:rPr lang="en-US" altLang="ja-JP" dirty="0">
                <a:solidFill>
                  <a:srgbClr val="FF0000"/>
                </a:solidFill>
              </a:rPr>
              <a:t>JASRAC</a:t>
            </a:r>
            <a:r>
              <a:rPr lang="ja-JP" altLang="en-US" dirty="0">
                <a:solidFill>
                  <a:srgbClr val="FF0000"/>
                </a:solidFill>
              </a:rPr>
              <a:t>）などの著作権管理団体と包括契約を結んでいる</a:t>
            </a:r>
            <a:r>
              <a:rPr lang="ja-JP" altLang="en-US" dirty="0"/>
              <a:t>ので、その著作権管理団体が管理している楽曲であれば、自分で演奏したり歌ったりしている動画を投稿することは合法とされます。もちろんこの場合も、</a:t>
            </a:r>
            <a:r>
              <a:rPr lang="en-US" altLang="ja-JP" dirty="0"/>
              <a:t>CD</a:t>
            </a:r>
            <a:r>
              <a:rPr lang="ja-JP" altLang="en-US" dirty="0"/>
              <a:t>音源やプロモーションビデオなどをそのまま投稿することは違法です。また</a:t>
            </a:r>
            <a:r>
              <a:rPr lang="en-US" altLang="ja-JP" dirty="0"/>
              <a:t>CD</a:t>
            </a:r>
            <a:r>
              <a:rPr lang="ja-JP" altLang="en-US" dirty="0"/>
              <a:t>音源のカラオケに自分の歌を乗せたものも違法になります。</a:t>
            </a:r>
            <a:br>
              <a:rPr lang="ja-JP" altLang="en-US" dirty="0"/>
            </a:br>
            <a:r>
              <a:rPr lang="ja-JP" altLang="en-US" dirty="0" smtClean="0"/>
              <a:t>　利用</a:t>
            </a:r>
            <a:r>
              <a:rPr lang="ja-JP" altLang="en-US" dirty="0"/>
              <a:t>している投稿サイトがどの著作権管理団体と包括契約を結んでいるかは、利用している投稿サイトの</a:t>
            </a:r>
            <a:r>
              <a:rPr lang="en-US" altLang="ja-JP" dirty="0"/>
              <a:t>FAQ</a:t>
            </a:r>
            <a:r>
              <a:rPr lang="ja-JP" altLang="en-US" dirty="0"/>
              <a:t>を確認してください。</a:t>
            </a:r>
            <a:endParaRPr kumimoji="1" lang="ja-JP" altLang="en-US" dirty="0"/>
          </a:p>
        </p:txBody>
      </p:sp>
    </p:spTree>
    <p:extLst>
      <p:ext uri="{BB962C8B-B14F-4D97-AF65-F5344CB8AC3E}">
        <p14:creationId xmlns:p14="http://schemas.microsoft.com/office/powerpoint/2010/main" val="6067617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260648"/>
            <a:ext cx="8712968" cy="5750099"/>
          </a:xfrm>
        </p:spPr>
        <p:txBody>
          <a:bodyPr>
            <a:noAutofit/>
          </a:bodyPr>
          <a:lstStyle/>
          <a:p>
            <a:pPr marL="0" indent="0">
              <a:buNone/>
            </a:pPr>
            <a:r>
              <a:rPr lang="en-US" altLang="ja-JP" sz="4000" dirty="0"/>
              <a:t>5</a:t>
            </a:r>
            <a:r>
              <a:rPr lang="ja-JP" altLang="en-US" sz="4000" dirty="0" smtClean="0"/>
              <a:t>）　海賊版</a:t>
            </a:r>
            <a:r>
              <a:rPr lang="ja-JP" altLang="en-US" sz="4000" dirty="0"/>
              <a:t>の作成および頒布 次のような行為は、海賊版の作成および頒布と見なされます</a:t>
            </a:r>
            <a:r>
              <a:rPr lang="ja-JP" altLang="en-US" sz="4000" dirty="0" smtClean="0"/>
              <a:t>。</a:t>
            </a:r>
            <a:endParaRPr lang="en-US" altLang="ja-JP" sz="4000" dirty="0" smtClean="0"/>
          </a:p>
          <a:p>
            <a:pPr marL="0" indent="0">
              <a:buNone/>
            </a:pPr>
            <a:r>
              <a:rPr lang="ja-JP" altLang="en-US" sz="4000" dirty="0"/>
              <a:t/>
            </a:r>
            <a:br>
              <a:rPr lang="ja-JP" altLang="en-US" sz="4000" dirty="0"/>
            </a:br>
            <a:r>
              <a:rPr lang="ja-JP" altLang="en-US" sz="4000" dirty="0"/>
              <a:t>●コピーしたソフトをオークションで販売</a:t>
            </a:r>
            <a:br>
              <a:rPr lang="ja-JP" altLang="en-US" sz="4000" dirty="0"/>
            </a:br>
            <a:r>
              <a:rPr lang="ja-JP" altLang="en-US" sz="4000" dirty="0"/>
              <a:t>●コピーしたソフトを友人にあげる（無料でも違法）</a:t>
            </a:r>
            <a:br>
              <a:rPr lang="ja-JP" altLang="en-US" sz="4000" dirty="0"/>
            </a:br>
            <a:r>
              <a:rPr lang="ja-JP" altLang="en-US" sz="4000" dirty="0"/>
              <a:t>●友人のパソコンにインストールしてあげる（無料でも違法）</a:t>
            </a:r>
            <a:br>
              <a:rPr lang="ja-JP" altLang="en-US" sz="4000" dirty="0"/>
            </a:br>
            <a:endParaRPr kumimoji="1" lang="ja-JP" altLang="en-US" sz="4000" dirty="0"/>
          </a:p>
        </p:txBody>
      </p:sp>
    </p:spTree>
    <p:extLst>
      <p:ext uri="{BB962C8B-B14F-4D97-AF65-F5344CB8AC3E}">
        <p14:creationId xmlns:p14="http://schemas.microsoft.com/office/powerpoint/2010/main" val="19455902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a:xfrm>
            <a:off x="4355728" y="1600200"/>
            <a:ext cx="4536752" cy="4525963"/>
          </a:xfrm>
        </p:spPr>
        <p:txBody>
          <a:bodyPr/>
          <a:lstStyle/>
          <a:p>
            <a:r>
              <a:rPr kumimoji="1" lang="ja-JP" altLang="en-US" dirty="0" smtClean="0"/>
              <a:t>相手の立場に立った考え方</a:t>
            </a:r>
            <a:endParaRPr kumimoji="1" lang="en-US" altLang="ja-JP" dirty="0" smtClean="0"/>
          </a:p>
          <a:p>
            <a:r>
              <a:rPr kumimoji="1" lang="ja-JP" altLang="en-US" dirty="0" smtClean="0"/>
              <a:t>正しい情報を発信する</a:t>
            </a:r>
            <a:endParaRPr kumimoji="1" lang="en-US" altLang="ja-JP" dirty="0" smtClean="0"/>
          </a:p>
          <a:p>
            <a:r>
              <a:rPr lang="ja-JP" altLang="en-US" dirty="0"/>
              <a:t>発信する前にもう一度内容を確認</a:t>
            </a:r>
            <a:r>
              <a:rPr lang="ja-JP" altLang="en-US" dirty="0" smtClean="0"/>
              <a:t>する</a:t>
            </a:r>
            <a:endParaRPr kumimoji="1" lang="ja-JP" altLang="en-US"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562" t="20496" r="62222" b="76588"/>
          <a:stretch/>
        </p:blipFill>
        <p:spPr bwMode="auto">
          <a:xfrm>
            <a:off x="319098" y="260648"/>
            <a:ext cx="6465172"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729" t="23286" r="61687" b="61656"/>
          <a:stretch/>
        </p:blipFill>
        <p:spPr bwMode="auto">
          <a:xfrm>
            <a:off x="179512" y="1398530"/>
            <a:ext cx="4218060" cy="522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52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descr="スマートフォン / スマホ - GATAG ..."/>
          <p:cNvPicPr>
            <a:picLocks noGrp="1" noChangeAspect="1"/>
          </p:cNvPicPr>
          <p:nvPr>
            <p:ph idx="1"/>
          </p:nvPr>
        </p:nvPicPr>
        <p:blipFill rotWithShape="1">
          <a:blip r:embed="rId2">
            <a:extLst>
              <a:ext uri="{28A0092B-C50C-407E-A947-70E740481C1C}">
                <a14:useLocalDpi xmlns:a14="http://schemas.microsoft.com/office/drawing/2010/main" val="0"/>
              </a:ext>
            </a:extLst>
          </a:blip>
          <a:srcRect l="23958" r="23959"/>
          <a:stretch/>
        </p:blipFill>
        <p:spPr>
          <a:xfrm>
            <a:off x="2627784" y="-54768"/>
            <a:ext cx="4248472" cy="6912768"/>
          </a:xfrm>
        </p:spPr>
      </p:pic>
      <p:sp>
        <p:nvSpPr>
          <p:cNvPr id="5" name="テキスト ボックス 4"/>
          <p:cNvSpPr txBox="1"/>
          <p:nvPr/>
        </p:nvSpPr>
        <p:spPr>
          <a:xfrm>
            <a:off x="3114710" y="1666588"/>
            <a:ext cx="2914580" cy="461665"/>
          </a:xfrm>
          <a:prstGeom prst="rect">
            <a:avLst/>
          </a:prstGeom>
          <a:noFill/>
        </p:spPr>
        <p:txBody>
          <a:bodyPr wrap="none" rtlCol="0">
            <a:spAutoFit/>
          </a:bodyPr>
          <a:lstStyle/>
          <a:p>
            <a:r>
              <a:rPr kumimoji="1" lang="ja-JP" altLang="en-US" sz="2400" dirty="0" smtClean="0"/>
              <a:t>おまえ、ふざけるなよ</a:t>
            </a:r>
            <a:endParaRPr kumimoji="1" lang="ja-JP" altLang="en-US" sz="2400" dirty="0"/>
          </a:p>
        </p:txBody>
      </p:sp>
      <p:sp>
        <p:nvSpPr>
          <p:cNvPr id="8" name="テキスト ボックス 7"/>
          <p:cNvSpPr txBox="1"/>
          <p:nvPr/>
        </p:nvSpPr>
        <p:spPr>
          <a:xfrm>
            <a:off x="3114710" y="2205601"/>
            <a:ext cx="3530134" cy="461665"/>
          </a:xfrm>
          <a:prstGeom prst="rect">
            <a:avLst/>
          </a:prstGeom>
          <a:noFill/>
        </p:spPr>
        <p:txBody>
          <a:bodyPr wrap="none" rtlCol="0">
            <a:spAutoFit/>
          </a:bodyPr>
          <a:lstStyle/>
          <a:p>
            <a:r>
              <a:rPr kumimoji="1" lang="ja-JP" altLang="en-US" sz="2400" dirty="0" smtClean="0"/>
              <a:t>おまえ、ふざけるなよ（笑）</a:t>
            </a:r>
            <a:endParaRPr kumimoji="1" lang="ja-JP" altLang="en-US" sz="2400" dirty="0"/>
          </a:p>
        </p:txBody>
      </p:sp>
      <p:sp>
        <p:nvSpPr>
          <p:cNvPr id="9" name="テキスト ボックス 8"/>
          <p:cNvSpPr txBox="1"/>
          <p:nvPr/>
        </p:nvSpPr>
        <p:spPr>
          <a:xfrm>
            <a:off x="3114710" y="1127575"/>
            <a:ext cx="2914580" cy="461665"/>
          </a:xfrm>
          <a:prstGeom prst="rect">
            <a:avLst/>
          </a:prstGeom>
          <a:noFill/>
        </p:spPr>
        <p:txBody>
          <a:bodyPr wrap="none" rtlCol="0">
            <a:spAutoFit/>
          </a:bodyPr>
          <a:lstStyle/>
          <a:p>
            <a:r>
              <a:rPr kumimoji="1" lang="ja-JP" altLang="en-US" sz="2400" dirty="0" smtClean="0"/>
              <a:t>オマエ、フザケルナヨ</a:t>
            </a:r>
            <a:endParaRPr kumimoji="1" lang="ja-JP" altLang="en-US" sz="2400" dirty="0"/>
          </a:p>
        </p:txBody>
      </p:sp>
    </p:spTree>
    <p:extLst>
      <p:ext uri="{BB962C8B-B14F-4D97-AF65-F5344CB8AC3E}">
        <p14:creationId xmlns:p14="http://schemas.microsoft.com/office/powerpoint/2010/main" val="15125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3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a:xfrm>
            <a:off x="4355728" y="1600200"/>
            <a:ext cx="4331072" cy="4525963"/>
          </a:xfrm>
        </p:spPr>
        <p:txBody>
          <a:bodyPr/>
          <a:lstStyle/>
          <a:p>
            <a:r>
              <a:rPr kumimoji="1" lang="ja-JP" altLang="en-US" dirty="0" smtClean="0"/>
              <a:t>アニメーションを作成した人から許可を得る</a:t>
            </a:r>
            <a:endParaRPr kumimoji="1" lang="en-US" altLang="ja-JP" dirty="0" smtClean="0"/>
          </a:p>
          <a:p>
            <a:r>
              <a:rPr kumimoji="1" lang="ja-JP" altLang="en-US" dirty="0" smtClean="0"/>
              <a:t>Ｗｅｂページの内容が適切か考える</a:t>
            </a:r>
            <a:endParaRPr kumimoji="1" lang="ja-JP" altLang="en-US"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562" t="20496" r="62222" b="76588"/>
          <a:stretch/>
        </p:blipFill>
        <p:spPr bwMode="auto">
          <a:xfrm>
            <a:off x="319098" y="260648"/>
            <a:ext cx="6465172"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258" t="23286" r="53104" b="61656"/>
          <a:stretch/>
        </p:blipFill>
        <p:spPr bwMode="auto">
          <a:xfrm>
            <a:off x="107504" y="1515834"/>
            <a:ext cx="4245734" cy="5225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054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5467" y="188640"/>
            <a:ext cx="8363272" cy="1224136"/>
          </a:xfrm>
        </p:spPr>
        <p:style>
          <a:lnRef idx="1">
            <a:schemeClr val="accent6"/>
          </a:lnRef>
          <a:fillRef idx="2">
            <a:schemeClr val="accent6"/>
          </a:fillRef>
          <a:effectRef idx="1">
            <a:schemeClr val="accent6"/>
          </a:effectRef>
          <a:fontRef idx="minor">
            <a:schemeClr val="dk1"/>
          </a:fontRef>
        </p:style>
        <p:txBody>
          <a:bodyPr>
            <a:normAutofit/>
          </a:bodyPr>
          <a:lstStyle/>
          <a:p>
            <a:r>
              <a:rPr kumimoji="1" lang="ja-JP" altLang="en-US" sz="5400" dirty="0" smtClean="0"/>
              <a:t>発信するときのモラル</a:t>
            </a:r>
            <a:endParaRPr kumimoji="1" lang="ja-JP" altLang="en-US" sz="5400" dirty="0"/>
          </a:p>
        </p:txBody>
      </p:sp>
      <p:grpSp>
        <p:nvGrpSpPr>
          <p:cNvPr id="7" name="グループ化 6"/>
          <p:cNvGrpSpPr/>
          <p:nvPr/>
        </p:nvGrpSpPr>
        <p:grpSpPr>
          <a:xfrm>
            <a:off x="722131" y="1619053"/>
            <a:ext cx="7666293" cy="5073610"/>
            <a:chOff x="722131" y="1619053"/>
            <a:chExt cx="7666293" cy="5073610"/>
          </a:xfrm>
        </p:grpSpPr>
        <p:pic>
          <p:nvPicPr>
            <p:cNvPr id="3074" name="Picture 2" descr="E:\newnaruto\DCIM1991.JPG"/>
            <p:cNvPicPr>
              <a:picLocks noChangeAspect="1" noChangeArrowheads="1"/>
            </p:cNvPicPr>
            <p:nvPr/>
          </p:nvPicPr>
          <p:blipFill rotWithShape="1">
            <a:blip r:embed="rId2">
              <a:extLst>
                <a:ext uri="{28A0092B-C50C-407E-A947-70E740481C1C}">
                  <a14:useLocalDpi xmlns:a14="http://schemas.microsoft.com/office/drawing/2010/main" val="0"/>
                </a:ext>
              </a:extLst>
            </a:blip>
            <a:srcRect l="19734" t="12071" r="25340" b="23782"/>
            <a:stretch/>
          </p:blipFill>
          <p:spPr bwMode="auto">
            <a:xfrm>
              <a:off x="722131" y="1619053"/>
              <a:ext cx="7666293" cy="5073610"/>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5883002" y="4345276"/>
              <a:ext cx="11430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85616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ゆず○○そば定食</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4098" name="Picture 2" descr="E:\newnaruto\DCIM19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28800"/>
            <a:ext cx="8928992" cy="5059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0320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1145</TotalTime>
  <Words>1565</Words>
  <Application>Microsoft Office PowerPoint</Application>
  <PresentationFormat>画面に合わせる (4:3)</PresentationFormat>
  <Paragraphs>183</Paragraphs>
  <Slides>49</Slides>
  <Notes>0</Notes>
  <HiddenSlides>0</HiddenSlides>
  <MMClips>0</MMClips>
  <ScaleCrop>false</ScaleCrop>
  <HeadingPairs>
    <vt:vector size="4" baseType="variant">
      <vt:variant>
        <vt:lpstr>テーマ</vt:lpstr>
      </vt:variant>
      <vt:variant>
        <vt:i4>1</vt:i4>
      </vt:variant>
      <vt:variant>
        <vt:lpstr>スライド タイトル</vt:lpstr>
      </vt:variant>
      <vt:variant>
        <vt:i4>49</vt:i4>
      </vt:variant>
    </vt:vector>
  </HeadingPairs>
  <TitlesOfParts>
    <vt:vector size="50" baseType="lpstr">
      <vt:lpstr>Office ​​テーマ</vt:lpstr>
      <vt:lpstr>情報モラルと知的財産</vt:lpstr>
      <vt:lpstr>情報モラルとは・・・</vt:lpstr>
      <vt:lpstr>利用するときのモラル</vt:lpstr>
      <vt:lpstr>PowerPoint プレゼンテーション</vt:lpstr>
      <vt:lpstr>PowerPoint プレゼンテーション</vt:lpstr>
      <vt:lpstr>PowerPoint プレゼンテーション</vt:lpstr>
      <vt:lpstr>PowerPoint プレゼンテーション</vt:lpstr>
      <vt:lpstr>発信するときのモラル</vt:lpstr>
      <vt:lpstr>ゆず○○そば定食</vt:lpstr>
      <vt:lpstr>ネットワークによる情報発信の特徴 ・発信者が誰なのかわからないように発信することができる。 ・お互いの表情や雰囲気が伝わらない。</vt:lpstr>
      <vt:lpstr>人権・プライバシーの保護</vt:lpstr>
      <vt:lpstr>プライバシーマーク</vt:lpstr>
      <vt:lpstr>PowerPoint プレゼンテーション</vt:lpstr>
      <vt:lpstr>PowerPoint プレゼンテーション</vt:lpstr>
      <vt:lpstr>PowerPoint プレゼンテーション</vt:lpstr>
      <vt:lpstr>特許権</vt:lpstr>
      <vt:lpstr>中村修二さんの事例</vt:lpstr>
      <vt:lpstr>実用新案権</vt:lpstr>
      <vt:lpstr>意匠権</vt:lpstr>
      <vt:lpstr>商標権</vt:lpstr>
      <vt:lpstr>平成26年12月1日　ＮＨＫニュース</vt:lpstr>
      <vt:lpstr>内閣府が行った世論調査によりますと、バッグなどの偽ブランド品や、いわゆる「海賊版」のＤＶＤなどを、「どんな理由でも購入すべきでない」と答えた人はおよそ５２％で、平成１６年の調査開始以降、初めて過半数を占めました。 </vt:lpstr>
      <vt:lpstr>内閣府は、ことし１０月、知的財産に関する国民の意識を調べるため、全国の２０歳以上の３０００人を対象に世論調査を行い、６０％に当たる１８０１人から回答を得ました。</vt:lpstr>
      <vt:lpstr>バッグや時計などの偽ブランド品や、いわゆる「海賊版」のＤＶＤなどを、「どんな理由でも購入すべきでない」と答えた人はおよそ５２％で、前回・２年前の調査と比べ、７ポイント余り増え、平成１６年の調査開始以降、初めて過半数を占めました。 一方で、「正規品よりも安いので購入するのは仕方がない」、「公然と売っているので購入するのは仕方がない」など、購入を容認する人は合わせておよそ４４％。 </vt:lpstr>
      <vt:lpstr>バッグや時計などの偽ブランド品や、いわゆる「海賊版」のＤＶＤなどを、「どんな理由でも購入すべきでない」と答えた人はおよそ５２％で、前回・２年前の調査と比べ、７ポイント余り増え、平成１６年の調査開始以降、初めて過半数を占めました。 一方で、「正規品よりも安いので購入するのは仕方がない」、「公然と売っているので購入するのは仕方がない」など、購入を容認する人は合わせておよそ４４％。 </vt:lpstr>
      <vt:lpstr>バッグや時計などの偽ブランド品や、いわゆる「海賊版」のＤＶＤなどを、「どんな理由でも購入すべきでない」と答えた人はおよそ５２％で、前回・２年前の調査と比べ、７ポイント余り増え、平成１６年の調査開始以降、初めて過半数を占めました。 一方で、「正規品よりも安いので購入するのは仕方がない」、「公然と売っているので購入するのは仕方がない」など、購入を容認する人は合わせておよそ４４％。 </vt:lpstr>
      <vt:lpstr>知的財産に対する意識は高くなってきているが、偽ブランド品などの購入を容認する人も依然として多い。</vt:lpstr>
      <vt:lpstr>ブランド品への関心の高い２０代の女性に重点を置いて啓発活動を行うなど、さらなる理解の向上を図っていきたい。</vt:lpstr>
      <vt:lpstr>PowerPoint プレゼンテーション</vt:lpstr>
      <vt:lpstr>知的財産権とその利用</vt:lpstr>
      <vt:lpstr>知的財産権侵害の一例</vt:lpstr>
      <vt:lpstr>著作権侵害の例</vt:lpstr>
      <vt:lpstr>上海万博ＰＲソング事件</vt:lpstr>
      <vt:lpstr>PowerPoint プレゼンテーション</vt:lpstr>
      <vt:lpstr>実際に聴いてみましょう。</vt:lpstr>
      <vt:lpstr>記念樹事件</vt:lpstr>
      <vt:lpstr>実際に聴いてみましょう。</vt:lpstr>
      <vt:lpstr>次の事例は法律違反に当たるでしょうか当たらないでしょうか？</vt:lpstr>
      <vt:lpstr>PowerPoint プレゼンテーション</vt:lpstr>
      <vt:lpstr>PowerPoint プレゼンテーション</vt:lpstr>
      <vt:lpstr>PowerPoint プレゼンテーション</vt:lpstr>
      <vt:lpstr>PowerPoint プレゼンテーション</vt:lpstr>
      <vt:lpstr>ファイル共有ソフト</vt:lpstr>
      <vt:lpstr>PowerPoint プレゼンテーション</vt:lpstr>
      <vt:lpstr>PowerPoint プレゼンテーション</vt:lpstr>
      <vt:lpstr>引用の条件</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ネットワークの安全性</dc:title>
  <dc:creator>teacher</dc:creator>
  <cp:lastModifiedBy>iwachu-20</cp:lastModifiedBy>
  <cp:revision>74</cp:revision>
  <cp:lastPrinted>2016-09-05T02:13:09Z</cp:lastPrinted>
  <dcterms:created xsi:type="dcterms:W3CDTF">2014-09-29T01:30:00Z</dcterms:created>
  <dcterms:modified xsi:type="dcterms:W3CDTF">2016-09-26T02:37:40Z</dcterms:modified>
</cp:coreProperties>
</file>