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5" r:id="rId4"/>
    <p:sldId id="266" r:id="rId5"/>
    <p:sldId id="267" r:id="rId6"/>
    <p:sldId id="269" r:id="rId7"/>
    <p:sldId id="270" r:id="rId8"/>
    <p:sldId id="272" r:id="rId9"/>
    <p:sldId id="277" r:id="rId10"/>
    <p:sldId id="283" r:id="rId11"/>
    <p:sldId id="273" r:id="rId12"/>
    <p:sldId id="268" r:id="rId13"/>
    <p:sldId id="274" r:id="rId14"/>
    <p:sldId id="275" r:id="rId15"/>
    <p:sldId id="276" r:id="rId16"/>
    <p:sldId id="278" r:id="rId17"/>
    <p:sldId id="280" r:id="rId18"/>
    <p:sldId id="279" r:id="rId19"/>
    <p:sldId id="282" r:id="rId20"/>
    <p:sldId id="284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A063-5FC6-4E82-A933-FADFB827E3C4}" type="datetimeFigureOut">
              <a:rPr kumimoji="1" lang="ja-JP" altLang="en-US" smtClean="0"/>
              <a:t>2014/7/9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1511-FD7D-411E-BB1F-30FCC4AAE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45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A063-5FC6-4E82-A933-FADFB827E3C4}" type="datetimeFigureOut">
              <a:rPr kumimoji="1" lang="ja-JP" altLang="en-US" smtClean="0"/>
              <a:t>2014/7/9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1511-FD7D-411E-BB1F-30FCC4AAE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55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A063-5FC6-4E82-A933-FADFB827E3C4}" type="datetimeFigureOut">
              <a:rPr kumimoji="1" lang="ja-JP" altLang="en-US" smtClean="0"/>
              <a:t>2014/7/9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1511-FD7D-411E-BB1F-30FCC4AAE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08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A063-5FC6-4E82-A933-FADFB827E3C4}" type="datetimeFigureOut">
              <a:rPr kumimoji="1" lang="ja-JP" altLang="en-US" smtClean="0"/>
              <a:t>2014/7/9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1511-FD7D-411E-BB1F-30FCC4AAE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76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A063-5FC6-4E82-A933-FADFB827E3C4}" type="datetimeFigureOut">
              <a:rPr kumimoji="1" lang="ja-JP" altLang="en-US" smtClean="0"/>
              <a:t>2014/7/9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1511-FD7D-411E-BB1F-30FCC4AAE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069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A063-5FC6-4E82-A933-FADFB827E3C4}" type="datetimeFigureOut">
              <a:rPr kumimoji="1" lang="ja-JP" altLang="en-US" smtClean="0"/>
              <a:t>2014/7/9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1511-FD7D-411E-BB1F-30FCC4AAE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50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A063-5FC6-4E82-A933-FADFB827E3C4}" type="datetimeFigureOut">
              <a:rPr kumimoji="1" lang="ja-JP" altLang="en-US" smtClean="0"/>
              <a:t>2014/7/9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1511-FD7D-411E-BB1F-30FCC4AAE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604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A063-5FC6-4E82-A933-FADFB827E3C4}" type="datetimeFigureOut">
              <a:rPr kumimoji="1" lang="ja-JP" altLang="en-US" smtClean="0"/>
              <a:t>2014/7/9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1511-FD7D-411E-BB1F-30FCC4AAE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23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A063-5FC6-4E82-A933-FADFB827E3C4}" type="datetimeFigureOut">
              <a:rPr kumimoji="1" lang="ja-JP" altLang="en-US" smtClean="0"/>
              <a:t>2014/7/9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1511-FD7D-411E-BB1F-30FCC4AAE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07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A063-5FC6-4E82-A933-FADFB827E3C4}" type="datetimeFigureOut">
              <a:rPr kumimoji="1" lang="ja-JP" altLang="en-US" smtClean="0"/>
              <a:t>2014/7/9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1511-FD7D-411E-BB1F-30FCC4AAE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01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A063-5FC6-4E82-A933-FADFB827E3C4}" type="datetimeFigureOut">
              <a:rPr kumimoji="1" lang="ja-JP" altLang="en-US" smtClean="0"/>
              <a:t>2014/7/9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01511-FD7D-411E-BB1F-30FCC4AAE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21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CA063-5FC6-4E82-A933-FADFB827E3C4}" type="datetimeFigureOut">
              <a:rPr kumimoji="1" lang="ja-JP" altLang="en-US" smtClean="0"/>
              <a:t>2014/7/9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01511-FD7D-411E-BB1F-30FCC4AAEE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52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ugiyama.koji.mz@ehime-u.ac.j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h50146.www5.hp.com/info/newsroom/pr/fy2006/fy06-156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496944" cy="1902073"/>
          </a:xfrm>
        </p:spPr>
        <p:txBody>
          <a:bodyPr>
            <a:noAutofit/>
          </a:bodyPr>
          <a:lstStyle/>
          <a:p>
            <a:r>
              <a:rPr kumimoji="1" lang="ja-JP" altLang="en-US" dirty="0" smtClean="0"/>
              <a:t>情報通信ネットワークの利用</a:t>
            </a:r>
            <a:r>
              <a:rPr kumimoji="1" lang="en-US" altLang="ja-JP" sz="5400" dirty="0" smtClean="0"/>
              <a:t/>
            </a:r>
            <a:br>
              <a:rPr kumimoji="1" lang="en-US" altLang="ja-JP" sz="5400" dirty="0" smtClean="0"/>
            </a:br>
            <a:r>
              <a:rPr lang="ja-JP" altLang="en-US" sz="5400" dirty="0"/>
              <a:t>ネットワークでできること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5616" y="3429000"/>
            <a:ext cx="6768752" cy="266429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ja-JP" altLang="en-US" sz="4800" dirty="0" smtClean="0">
                <a:solidFill>
                  <a:schemeClr val="tx1"/>
                </a:solidFill>
              </a:rPr>
              <a:t>ねらい</a:t>
            </a:r>
            <a:endParaRPr kumimoji="1" lang="en-US" altLang="ja-JP" sz="4800" dirty="0" smtClean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4800" dirty="0" smtClean="0">
                <a:solidFill>
                  <a:schemeClr val="tx1"/>
                </a:solidFill>
              </a:rPr>
              <a:t>ネットワークを利用して、できることを知る。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acher\Pictures\図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35" y="1340768"/>
            <a:ext cx="9348415" cy="529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9218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お金の振込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961620" y="5527841"/>
            <a:ext cx="13805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1,000,000,000</a:t>
            </a:r>
            <a:endParaRPr lang="en-US" altLang="ja-JP" sz="1600" dirty="0"/>
          </a:p>
        </p:txBody>
      </p:sp>
      <p:sp>
        <p:nvSpPr>
          <p:cNvPr id="8" name="正方形/長方形 7"/>
          <p:cNvSpPr/>
          <p:nvPr/>
        </p:nvSpPr>
        <p:spPr>
          <a:xfrm>
            <a:off x="3961620" y="5778533"/>
            <a:ext cx="13805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1,000,000,000</a:t>
            </a:r>
            <a:endParaRPr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24018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kumimoji="1" lang="ja-JP" altLang="en-US" dirty="0" smtClean="0"/>
              <a:t>ツイッター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18727" r="17146" b="11959"/>
          <a:stretch/>
        </p:blipFill>
        <p:spPr bwMode="auto">
          <a:xfrm>
            <a:off x="-4933" y="885774"/>
            <a:ext cx="10337573" cy="59722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1" t="18843" r="20195" b="8620"/>
          <a:stretch/>
        </p:blipFill>
        <p:spPr bwMode="auto">
          <a:xfrm>
            <a:off x="-65882" y="908720"/>
            <a:ext cx="9196300" cy="571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9269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電子メール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14554" y="3284984"/>
            <a:ext cx="705674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世界的規模での情報のやり取り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5862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Ｗｅｂページについて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kumimoji="1" lang="ja-JP" altLang="en-US" dirty="0" smtClean="0"/>
              <a:t>閲覧するときは</a:t>
            </a:r>
            <a:r>
              <a:rPr kumimoji="1" lang="ja-JP" altLang="en-US" dirty="0" smtClean="0">
                <a:solidFill>
                  <a:srgbClr val="FF0000"/>
                </a:solidFill>
              </a:rPr>
              <a:t>ブラウザソフトウェア</a:t>
            </a:r>
            <a:r>
              <a:rPr kumimoji="1" lang="ja-JP" altLang="en-US" dirty="0" smtClean="0"/>
              <a:t>を使う。</a:t>
            </a:r>
            <a:endParaRPr kumimoji="1" lang="ja-JP" altLang="en-US" dirty="0"/>
          </a:p>
        </p:txBody>
      </p:sp>
      <p:pic>
        <p:nvPicPr>
          <p:cNvPr id="9221" name="Picture 5" descr="https://encrypted-tbn1.gstatic.com/images?q=tbn:ANd9GcRTg5wq-PA67VMpeKskr9Z83xYNEsIhQIBMOVqCuaPCKyDuuSzw0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65" b="54123"/>
          <a:stretch/>
        </p:blipFill>
        <p:spPr bwMode="auto">
          <a:xfrm>
            <a:off x="323528" y="2646040"/>
            <a:ext cx="190105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s://encrypted-tbn1.gstatic.com/images?q=tbn:ANd9GcRTg5wq-PA67VMpeKskr9Z83xYNEsIhQIBMOVqCuaPCKyDuuSzw0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3284"/>
          <a:stretch/>
        </p:blipFill>
        <p:spPr bwMode="auto">
          <a:xfrm>
            <a:off x="4733377" y="2346117"/>
            <a:ext cx="1921139" cy="24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encrypted-tbn1.gstatic.com/images?q=tbn:ANd9GcRTg5wq-PA67VMpeKskr9Z83xYNEsIhQIBMOVqCuaPCKyDuuSzw0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2" b="54123"/>
          <a:stretch/>
        </p:blipFill>
        <p:spPr bwMode="auto">
          <a:xfrm>
            <a:off x="2483768" y="2569468"/>
            <a:ext cx="189445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s://encrypted-tbn1.gstatic.com/images?q=tbn:ANd9GcRTg5wq-PA67VMpeKskr9Z83xYNEsIhQIBMOVqCuaPCKyDuuSzw0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0" t="53418" b="-3418"/>
          <a:stretch/>
        </p:blipFill>
        <p:spPr bwMode="auto">
          <a:xfrm>
            <a:off x="7083187" y="2645296"/>
            <a:ext cx="1906915" cy="24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37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acher\Pictures\図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55184"/>
            <a:ext cx="9780817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kumimoji="1" lang="ja-JP" altLang="en-US" dirty="0" smtClean="0"/>
              <a:t>ＵＲＬ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043608" y="1700808"/>
            <a:ext cx="28803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いわし中</a:t>
            </a:r>
            <a:r>
              <a:rPr kumimoji="1" lang="ja-JP" altLang="en-US" dirty="0" smtClean="0"/>
              <a:t>のＵＲＬ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667710"/>
            <a:ext cx="6768752" cy="864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4800" dirty="0"/>
              <a:t>http://</a:t>
            </a:r>
            <a:r>
              <a:rPr lang="en-US" altLang="ja-JP" sz="4800" dirty="0" smtClean="0"/>
              <a:t>iwasi-j.esnet.ed.jp</a:t>
            </a:r>
            <a:r>
              <a:rPr lang="en-US" altLang="ja-JP" sz="4800" dirty="0"/>
              <a:t>/</a:t>
            </a:r>
            <a:endParaRPr kumimoji="1" lang="ja-JP" altLang="en-US" sz="4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23244" y="1700808"/>
            <a:ext cx="2849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/>
              <a:t>i</a:t>
            </a:r>
            <a:r>
              <a:rPr kumimoji="1" lang="en-US" altLang="ja-JP" sz="4800" dirty="0" smtClean="0"/>
              <a:t>ndex.html</a:t>
            </a:r>
            <a:endParaRPr kumimoji="1" lang="ja-JP" altLang="en-US" sz="48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107504" y="2567484"/>
            <a:ext cx="12024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835696" y="2567484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3563888" y="2567484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5076056" y="2572303"/>
            <a:ext cx="6012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822028" y="2567484"/>
            <a:ext cx="478164" cy="48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6516216" y="2572303"/>
            <a:ext cx="12024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7941568" y="2572303"/>
            <a:ext cx="12024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-1" y="268495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通信方式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22093" y="2684958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サーバ名</a:t>
            </a:r>
            <a:endParaRPr kumimoji="1" lang="ja-JP" altLang="en-US" sz="24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93966" y="270314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組織名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17151" y="2703146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組織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の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種類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731287" y="268495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国名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423244" y="2680418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ファイル名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988786" y="268495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拡張子</a:t>
            </a:r>
            <a:endParaRPr kumimoji="1" lang="ja-JP" altLang="en-US" sz="2400" dirty="0"/>
          </a:p>
        </p:txBody>
      </p:sp>
      <p:cxnSp>
        <p:nvCxnSpPr>
          <p:cNvPr id="27" name="直線コネクタ 26"/>
          <p:cNvCxnSpPr/>
          <p:nvPr/>
        </p:nvCxnSpPr>
        <p:spPr>
          <a:xfrm>
            <a:off x="1822093" y="4077072"/>
            <a:ext cx="44780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3481002" y="4128215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ドメイン名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291801" y="4710078"/>
            <a:ext cx="2128062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組織の種類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ｃｏ　企業</a:t>
            </a:r>
            <a:endParaRPr lang="en-US" altLang="ja-JP" sz="2400" b="1" dirty="0" smtClean="0"/>
          </a:p>
          <a:p>
            <a:r>
              <a:rPr kumimoji="1" lang="ja-JP" altLang="en-US" sz="2400" b="1" dirty="0" smtClean="0"/>
              <a:t>ｅｄ　教育関係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ｏｒ　団体組織</a:t>
            </a:r>
            <a:endParaRPr lang="en-US" altLang="ja-JP" sz="2400" b="1" dirty="0" smtClean="0"/>
          </a:p>
          <a:p>
            <a:r>
              <a:rPr kumimoji="1" lang="ja-JP" altLang="en-US" sz="2400" b="1" dirty="0" smtClean="0"/>
              <a:t>ｇｏ　政府機関</a:t>
            </a:r>
            <a:endParaRPr kumimoji="1" lang="ja-JP" altLang="en-US" sz="2400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516216" y="4340746"/>
            <a:ext cx="2448272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国名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ｊｐ　日本</a:t>
            </a:r>
            <a:endParaRPr lang="en-US" altLang="ja-JP" sz="2400" b="1" dirty="0" smtClean="0"/>
          </a:p>
          <a:p>
            <a:r>
              <a:rPr kumimoji="1" lang="ja-JP" altLang="en-US" sz="2400" b="1" dirty="0" smtClean="0"/>
              <a:t>ｋｒ　</a:t>
            </a:r>
            <a:endParaRPr kumimoji="1" lang="en-US" altLang="ja-JP" sz="2400" b="1" dirty="0" smtClean="0"/>
          </a:p>
          <a:p>
            <a:r>
              <a:rPr lang="ja-JP" altLang="en-US" sz="2400" b="1" dirty="0" smtClean="0"/>
              <a:t>ｃｎ　</a:t>
            </a:r>
            <a:endParaRPr lang="en-US" altLang="ja-JP" sz="2400" b="1" dirty="0" smtClean="0"/>
          </a:p>
          <a:p>
            <a:r>
              <a:rPr kumimoji="1" lang="ja-JP" altLang="en-US" sz="2400" b="1" dirty="0" smtClean="0"/>
              <a:t>ａｕ　</a:t>
            </a:r>
            <a:endParaRPr kumimoji="1" lang="en-US" altLang="ja-JP" sz="2400" b="1" dirty="0" smtClean="0"/>
          </a:p>
          <a:p>
            <a:r>
              <a:rPr kumimoji="1" lang="ja-JP" altLang="en-US" sz="2400" b="1" dirty="0" smtClean="0"/>
              <a:t>ｔｖ　</a:t>
            </a:r>
            <a:endParaRPr kumimoji="1" lang="ja-JP" altLang="en-US" sz="24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7006687" y="5068846"/>
            <a:ext cx="2135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/>
              <a:t>韓国</a:t>
            </a:r>
            <a:endParaRPr lang="en-US" altLang="ja-JP" sz="2400" b="1" dirty="0"/>
          </a:p>
          <a:p>
            <a:r>
              <a:rPr lang="ja-JP" altLang="en-US" sz="2400" b="1" dirty="0" smtClean="0"/>
              <a:t>中国</a:t>
            </a:r>
            <a:endParaRPr lang="en-US" altLang="ja-JP" sz="2400" b="1" dirty="0"/>
          </a:p>
          <a:p>
            <a:r>
              <a:rPr lang="ja-JP" altLang="en-US" sz="2400" b="1" dirty="0" smtClean="0"/>
              <a:t>オーストラリア</a:t>
            </a:r>
            <a:endParaRPr lang="en-US" altLang="ja-JP" sz="2400" b="1" dirty="0"/>
          </a:p>
          <a:p>
            <a:r>
              <a:rPr lang="ja-JP" altLang="en-US" sz="2400" b="1" dirty="0" smtClean="0"/>
              <a:t>ツバル</a:t>
            </a:r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8029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31" grpId="0"/>
      <p:bldP spid="32" grpId="0" build="p" animBg="1"/>
      <p:bldP spid="33" grpId="0" uiExpand="1" build="p" animBg="1"/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6905"/>
            <a:ext cx="8229600" cy="778098"/>
          </a:xfrm>
        </p:spPr>
        <p:txBody>
          <a:bodyPr/>
          <a:lstStyle/>
          <a:p>
            <a:r>
              <a:rPr kumimoji="1" lang="ja-JP" altLang="en-US" dirty="0" smtClean="0"/>
              <a:t>情報の検索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224136"/>
          </a:xfrm>
        </p:spPr>
        <p:txBody>
          <a:bodyPr/>
          <a:lstStyle/>
          <a:p>
            <a:r>
              <a:rPr kumimoji="1" lang="ja-JP" altLang="en-US" dirty="0" smtClean="0"/>
              <a:t>ネット上で情報を検索するプログラム</a:t>
            </a:r>
            <a:endParaRPr kumimoji="1" lang="en-US" altLang="ja-JP" dirty="0" smtClean="0"/>
          </a:p>
          <a:p>
            <a:pPr marL="0" indent="0" algn="r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検索</a:t>
            </a:r>
            <a:r>
              <a:rPr lang="ja-JP" altLang="en-US" dirty="0">
                <a:solidFill>
                  <a:srgbClr val="FF0000"/>
                </a:solidFill>
              </a:rPr>
              <a:t>エンジン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t="21355" r="27964" b="51963"/>
          <a:stretch/>
        </p:blipFill>
        <p:spPr bwMode="auto">
          <a:xfrm>
            <a:off x="281674" y="1988840"/>
            <a:ext cx="5832654" cy="19442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67187" t="23511" r="16899" b="53407"/>
          <a:stretch/>
        </p:blipFill>
        <p:spPr>
          <a:xfrm>
            <a:off x="281674" y="4149080"/>
            <a:ext cx="5832654" cy="23791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/>
          <p:cNvSpPr txBox="1"/>
          <p:nvPr/>
        </p:nvSpPr>
        <p:spPr>
          <a:xfrm>
            <a:off x="611560" y="302831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数学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4849" y="558924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数学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5717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0574" r="1"/>
          <a:stretch/>
        </p:blipFill>
        <p:spPr>
          <a:xfrm>
            <a:off x="-1" y="34738"/>
            <a:ext cx="9564805" cy="682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50018" r="17638" b="4824"/>
          <a:stretch/>
        </p:blipFill>
        <p:spPr>
          <a:xfrm>
            <a:off x="251520" y="0"/>
            <a:ext cx="8286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7468" y="58614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電子メール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1" t="18843" r="20195" b="8620"/>
          <a:stretch/>
        </p:blipFill>
        <p:spPr bwMode="auto">
          <a:xfrm>
            <a:off x="-65882" y="908720"/>
            <a:ext cx="9196300" cy="571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235610" y="3429000"/>
            <a:ext cx="8593315" cy="280076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ja-JP" altLang="en-US" sz="4800" dirty="0" smtClean="0"/>
              <a:t>　　</a:t>
            </a:r>
            <a:r>
              <a:rPr lang="en-US" altLang="ja-JP" sz="4800" dirty="0" smtClean="0"/>
              <a:t>sugiya.koji.mz@ehime-u.ac.jp</a:t>
            </a:r>
            <a:endParaRPr lang="en-US" altLang="ja-JP" sz="4800" dirty="0" smtClean="0">
              <a:hlinkClick r:id="rId3"/>
            </a:endParaRPr>
          </a:p>
          <a:p>
            <a:endParaRPr lang="en-US" altLang="ja-JP" sz="4800" dirty="0" smtClean="0"/>
          </a:p>
          <a:p>
            <a:r>
              <a:rPr lang="ja-JP" altLang="en-US" sz="4800" dirty="0" smtClean="0"/>
              <a:t>＠</a:t>
            </a:r>
            <a:endParaRPr lang="en-US" altLang="ja-JP" sz="4800" dirty="0" smtClean="0"/>
          </a:p>
          <a:p>
            <a:r>
              <a:rPr lang="ja-JP" altLang="en-US" sz="3200" dirty="0" smtClean="0">
                <a:solidFill>
                  <a:srgbClr val="FF0000"/>
                </a:solidFill>
              </a:rPr>
              <a:t>アットマーク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261821" y="2591078"/>
            <a:ext cx="3086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sugiya.koji.mz@ehime-u.ac.jp</a:t>
            </a:r>
            <a:endParaRPr lang="en-US" altLang="ja-JP" dirty="0"/>
          </a:p>
        </p:txBody>
      </p:sp>
      <p:sp>
        <p:nvSpPr>
          <p:cNvPr id="9" name="正方形/長方形 8"/>
          <p:cNvSpPr/>
          <p:nvPr/>
        </p:nvSpPr>
        <p:spPr>
          <a:xfrm>
            <a:off x="1243164" y="2972904"/>
            <a:ext cx="3459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算数・数学夏季研修会の参加申込について</a:t>
            </a:r>
            <a:endParaRPr lang="en-US" altLang="ja-JP" sz="1400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1261821" y="4240150"/>
            <a:ext cx="32704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5188651" y="4193750"/>
            <a:ext cx="1870674" cy="100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7348891" y="4223871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7996963" y="4240150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588250" y="428938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ユーザ名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592683" y="428938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組織名</a:t>
            </a:r>
            <a:endParaRPr kumimoji="1" lang="ja-JP" altLang="en-US" sz="2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94152" y="4312682"/>
            <a:ext cx="9028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組織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の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種類</a:t>
            </a:r>
            <a:endParaRPr kumimoji="1" lang="ja-JP" altLang="en-US" sz="28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984464" y="431268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国名</a:t>
            </a:r>
            <a:endParaRPr kumimoji="1" lang="ja-JP" altLang="en-US" sz="2800" dirty="0"/>
          </a:p>
        </p:txBody>
      </p:sp>
      <p:cxnSp>
        <p:nvCxnSpPr>
          <p:cNvPr id="27" name="直線コネクタ 26"/>
          <p:cNvCxnSpPr/>
          <p:nvPr/>
        </p:nvCxnSpPr>
        <p:spPr>
          <a:xfrm>
            <a:off x="5004048" y="5676543"/>
            <a:ext cx="3600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6123988" y="5682932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ドメイン名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9381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/>
      <p:bldP spid="9" grpId="0"/>
      <p:bldP spid="20" grpId="0"/>
      <p:bldP spid="22" grpId="0"/>
      <p:bldP spid="23" grpId="0"/>
      <p:bldP spid="24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92480" cy="1224136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3600" dirty="0" smtClean="0"/>
              <a:t>インターネットなどの情報通信ネットワークを使ってできることには、どのようなことがあるだろうか？</a:t>
            </a:r>
            <a:endParaRPr kumimoji="1" lang="ja-JP" altLang="en-US" sz="36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4968552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53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1050" y="0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電子メール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261821" y="2591078"/>
            <a:ext cx="3270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sugiyama.koji.mz@ehime-u.ac.jp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243164" y="2972904"/>
            <a:ext cx="34596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算数・数学夏季研修会の参加申込について</a:t>
            </a:r>
            <a:endParaRPr lang="en-US" altLang="ja-JP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18657" r="20218" b="9027"/>
          <a:stretch/>
        </p:blipFill>
        <p:spPr bwMode="auto">
          <a:xfrm>
            <a:off x="-51074" y="1052736"/>
            <a:ext cx="916668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1282883" y="2775711"/>
            <a:ext cx="2758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sugiya.koji.mz@ehime-u.ac.jp</a:t>
            </a:r>
            <a:endParaRPr lang="en-US" altLang="ja-JP" sz="1600" dirty="0"/>
          </a:p>
        </p:txBody>
      </p:sp>
      <p:sp>
        <p:nvSpPr>
          <p:cNvPr id="21" name="正方形/長方形 20"/>
          <p:cNvSpPr/>
          <p:nvPr/>
        </p:nvSpPr>
        <p:spPr>
          <a:xfrm>
            <a:off x="1282883" y="3114265"/>
            <a:ext cx="2993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/>
              <a:t>算数・数学夏季研修会の参加申込について</a:t>
            </a:r>
            <a:endParaRPr lang="en-US" altLang="ja-JP" sz="1200" dirty="0"/>
          </a:p>
        </p:txBody>
      </p:sp>
      <p:sp>
        <p:nvSpPr>
          <p:cNvPr id="3" name="正方形/長方形 2"/>
          <p:cNvSpPr/>
          <p:nvPr/>
        </p:nvSpPr>
        <p:spPr>
          <a:xfrm>
            <a:off x="1115616" y="3371667"/>
            <a:ext cx="24117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5616" y="4135593"/>
            <a:ext cx="7122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電子メールの利点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○遠いところでも短い時間で届く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○図、写真、画像、音などを添付できる。</a:t>
            </a:r>
            <a:endParaRPr kumimoji="1"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val="171039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68604" y="188640"/>
            <a:ext cx="5868652" cy="6477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600" dirty="0" smtClean="0"/>
              <a:t>さまざまな情報の収集、検索</a:t>
            </a:r>
            <a:endParaRPr kumimoji="1" lang="ja-JP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2" t="2692" r="15213" b="19615"/>
          <a:stretch/>
        </p:blipFill>
        <p:spPr bwMode="auto">
          <a:xfrm>
            <a:off x="113788" y="980728"/>
            <a:ext cx="8978285" cy="5562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3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テレビ会議</a:t>
            </a:r>
            <a:endParaRPr kumimoji="1" lang="ja-JP" altLang="en-US" dirty="0"/>
          </a:p>
        </p:txBody>
      </p:sp>
      <p:pic>
        <p:nvPicPr>
          <p:cNvPr id="2050" name="Picture 2" descr="http://takmiyata.com/wp/wp-content/uploads/2008/09/halo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68" y="1454381"/>
            <a:ext cx="9353968" cy="540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7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商品の購入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t="19163" r="36719" b="10406"/>
          <a:stretch/>
        </p:blipFill>
        <p:spPr bwMode="auto">
          <a:xfrm>
            <a:off x="67500" y="1052736"/>
            <a:ext cx="8961782" cy="56252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音楽のダウンロード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t="19349" r="40913" b="8540"/>
          <a:stretch/>
        </p:blipFill>
        <p:spPr bwMode="auto">
          <a:xfrm>
            <a:off x="787855" y="980728"/>
            <a:ext cx="7384545" cy="578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2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本の購入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t="23521" r="55640" b="27831"/>
          <a:stretch/>
        </p:blipFill>
        <p:spPr bwMode="auto">
          <a:xfrm>
            <a:off x="107504" y="1124744"/>
            <a:ext cx="8908284" cy="55172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5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ホテル・旅館の予約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18416" r="18369" b="8541"/>
          <a:stretch/>
        </p:blipFill>
        <p:spPr bwMode="auto">
          <a:xfrm>
            <a:off x="107504" y="1700808"/>
            <a:ext cx="8957185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30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4953"/>
            <a:ext cx="8229600" cy="792088"/>
          </a:xfrm>
        </p:spPr>
        <p:txBody>
          <a:bodyPr/>
          <a:lstStyle/>
          <a:p>
            <a:r>
              <a:rPr kumimoji="1" lang="ja-JP" altLang="en-US" dirty="0" smtClean="0"/>
              <a:t>オークション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4" t="14918" r="20400" b="12021"/>
          <a:stretch/>
        </p:blipFill>
        <p:spPr bwMode="auto">
          <a:xfrm>
            <a:off x="107504" y="769826"/>
            <a:ext cx="8856984" cy="605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3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201</Words>
  <Application>Microsoft Office PowerPoint</Application>
  <PresentationFormat>画面に合わせる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​​テーマ</vt:lpstr>
      <vt:lpstr>情報通信ネットワークの利用 ネットワークでできること</vt:lpstr>
      <vt:lpstr>インターネットなどの情報通信ネットワークを使ってできることには、どのようなことがあるだろうか？</vt:lpstr>
      <vt:lpstr>PowerPoint プレゼンテーション</vt:lpstr>
      <vt:lpstr>テレビ会議</vt:lpstr>
      <vt:lpstr>商品の購入</vt:lpstr>
      <vt:lpstr>音楽のダウンロード</vt:lpstr>
      <vt:lpstr>本の購入</vt:lpstr>
      <vt:lpstr>ホテル・旅館の予約</vt:lpstr>
      <vt:lpstr>オークション</vt:lpstr>
      <vt:lpstr>お金の振込</vt:lpstr>
      <vt:lpstr>ツイッター</vt:lpstr>
      <vt:lpstr>電子メール</vt:lpstr>
      <vt:lpstr>Ｗｅｂページについて</vt:lpstr>
      <vt:lpstr>ＵＲＬ</vt:lpstr>
      <vt:lpstr>いわし中のＵＲＬ</vt:lpstr>
      <vt:lpstr>情報の検索</vt:lpstr>
      <vt:lpstr>PowerPoint プレゼンテーション</vt:lpstr>
      <vt:lpstr>PowerPoint プレゼンテーション</vt:lpstr>
      <vt:lpstr>電子メール</vt:lpstr>
      <vt:lpstr>電子メール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情報通信ネットワークの利用 ネットワークの構成</dc:title>
  <dc:creator>teacher</dc:creator>
  <cp:lastModifiedBy>teacher</cp:lastModifiedBy>
  <cp:revision>61</cp:revision>
  <dcterms:created xsi:type="dcterms:W3CDTF">2014-06-28T03:26:57Z</dcterms:created>
  <dcterms:modified xsi:type="dcterms:W3CDTF">2014-07-09T05:32:00Z</dcterms:modified>
</cp:coreProperties>
</file>