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D1344-1D85-46A0-9638-9816313B41DE}" type="datetimeFigureOut">
              <a:rPr kumimoji="1" lang="ja-JP" altLang="en-US" smtClean="0"/>
              <a:t>2014/5/28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62600-2C9C-4ACE-A162-12E17A96BE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60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62600-2C9C-4ACE-A162-12E17A96BEE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22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62600-2C9C-4ACE-A162-12E17A96BEE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13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62600-2C9C-4ACE-A162-12E17A96BEE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34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2014/5/28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2014/5/28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2014/5/28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2014/5/28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2014/5/28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2014/5/28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2014/5/28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2014/5/28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2014/5/28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2014/5/28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2014/5/28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2E44-8D2F-47F1-81EF-534BE657CBD1}" type="datetimeFigureOut">
              <a:rPr kumimoji="1" lang="ja-JP" altLang="en-US" smtClean="0"/>
              <a:t>2014/5/28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jp/url?sa=i&amp;rct=j&amp;q=&amp;esrc=s&amp;frm=1&amp;source=images&amp;cd=&amp;cad=rja&amp;docid=FzniUDxAjDxEFM&amp;tbnid=Cts2-uDWHBrB7M:&amp;ved=0CAUQjRw&amp;url=http://first-lasik.net/?tag=%E8%BB%8A%E3%81%AE%E9%81%8B%E8%BB%A2&amp;ei=r7llUtifA8WDlAXf94HAAg&amp;bvm=bv.55123115,d.dGI&amp;psig=AFQjCNFMzyBQUDRdVGNnyhy2IxD7oAjkbw&amp;ust=138248463872694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frm=1&amp;source=images&amp;cd=&amp;cad=rja&amp;docid=FzniUDxAjDxEFM&amp;tbnid=Cts2-uDWHBrB7M:&amp;ved=0CAUQjRw&amp;url=http://first-lasik.net/?tag=%E8%BB%8A%E3%81%AE%E9%81%8B%E8%BB%A2&amp;ei=r7llUtifA8WDlAXf94HAAg&amp;bvm=bv.55123115,d.dGI&amp;psig=AFQjCNFMzyBQUDRdVGNnyhy2IxD7oAjkbw&amp;ust=138248463872694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hyperlink" Target="http://www.google.co.jp/url?sa=i&amp;rct=j&amp;q=&amp;esrc=s&amp;frm=1&amp;source=images&amp;cd=&amp;cad=rja&amp;docid=RXUMqF1V9lLj2M&amp;tbnid=DMj9wsPncs5BIM:&amp;ved=0CAUQjRw&amp;url=http://mycomputer.cqpub.co.jp/photos/pic004/cds8.html&amp;ei=KMNlUu_OFoX-lAX1h4CIBw&amp;bvm=bv.55123115,d.dGI&amp;psig=AFQjCNGcOaDRu0MqNRcEe-d579C7ruTqMw&amp;ust=138248714624299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google.co.jp/url?sa=i&amp;rct=j&amp;q=&amp;esrc=s&amp;frm=1&amp;source=images&amp;cd=&amp;cad=rja&amp;docid=YyATidBQ3oB_eM&amp;tbnid=6VBLCM4d1Ka54M:&amp;ved=0CAUQjRw&amp;url=http://www.denshi-trade.co.jp/ct/index.php?main_page=index&amp;cPath=109_203&amp;ei=WcRlUs2CFYaMkwX06oGoCQ&amp;bvm=bv.55123115,d.dGI&amp;psig=AFQjCNGrKLsmutVcXsodJUL5Qlo-cKQV8w&amp;ust=138248750241369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hyperlink" Target="http://www.google.co.jp/url?sa=i&amp;rct=j&amp;q=&amp;esrc=s&amp;source=images&amp;cd=&amp;cad=rja&amp;uact=8&amp;docid=paiYs0mIL45aHM&amp;tbnid=cMoJfb9nYBOnwM:&amp;ved=0CAUQjRw&amp;url=http://www.vstone.co.jp/robotshop/index.php?main_page%3Dindex%26cPath%3D17_138&amp;ei=WO6CU4DMA4aulAWdlIH4Bw&amp;bvm=bv.67720277,d.dGI&amp;psig=AFQjCNEArdp1Y03UiuHANeIEZ5o8fdPRxw&amp;ust=14011760154905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jp/url?sa=i&amp;rct=j&amp;q=&amp;esrc=s&amp;source=images&amp;cd=&amp;cad=rja&amp;uact=8&amp;docid=r--UFyCw7mL0KM&amp;tbnid=hXKOzTXjFNsrhM:&amp;ved=0CAUQjRw&amp;url=http://reefbuilders.com/2012/10/09/led-turns-50-today/&amp;ei=T--CU4jOJob4kAW-rYCABA&amp;bvm=bv.67720277,d.dGI&amp;psig=AFQjCNEbJsk3JnIBw5HN-QA8SlzACn44hQ&amp;ust=1401176260735684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.jp/url?sa=i&amp;rct=j&amp;q=&amp;esrc=s&amp;source=images&amp;cd=&amp;cad=rja&amp;uact=8&amp;docid=xi9wmALOWxfubM&amp;tbnid=uw08mWsmzYogOM:&amp;ved=0CAUQjRw&amp;url=http://blog.speed-well.jp/archives/468&amp;ei=8-6CU6e4JMTAkAX5xIHYCg&amp;bvm=bv.67720277,d.dGI&amp;psig=AFQjCNFsfubw-hvfnnb5rpQ3AwGRRkSsag&amp;ust=140117612924148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jp/url?sa=i&amp;rct=j&amp;q=&amp;esrc=s&amp;frm=1&amp;source=images&amp;cd=&amp;cad=rja&amp;docid=iE7AdXpm0eHivM&amp;tbnid=uqEhWM93qBr9lM:&amp;ved=0CAUQjRw&amp;url=http://www.youchan.com/japanese/illust/2008/09/post_48.html&amp;ei=c8llUq_HHo3ylAWP_YHYAg&amp;bvm=bv.55123115,d.dGI&amp;psig=AFQjCNFiyG_RHtFRDh8wxJI3BYPV8VPcNw&amp;ust=13824887338809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jp/url?sa=i&amp;rct=j&amp;q=&amp;esrc=s&amp;frm=1&amp;source=images&amp;cd=&amp;cad=rja&amp;docid=Crw2diG12RLFbM&amp;tbnid=zR0JppMSY6I1CM:&amp;ved=0CAUQjRw&amp;url=http://www.sugilab.net/jk/joho-kiki/2108/&amp;ei=zshlUpbtLoL6kAWpioGoBQ&amp;bvm=bv.55123115,d.dGI&amp;psig=AFQjCNG7JouziPQPzgTlf1iAfZElYLQ8Ww&amp;ust=138248864159813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23854"/>
            <a:ext cx="7772400" cy="1005211"/>
          </a:xfrm>
        </p:spPr>
        <p:txBody>
          <a:bodyPr/>
          <a:lstStyle/>
          <a:p>
            <a:r>
              <a:rPr kumimoji="1" lang="ja-JP" altLang="en-US" dirty="0" smtClean="0">
                <a:latin typeface="+mj-ea"/>
              </a:rPr>
              <a:t>技術　</a:t>
            </a:r>
            <a:r>
              <a:rPr kumimoji="1" lang="en-US" altLang="ja-JP" dirty="0" smtClean="0">
                <a:latin typeface="+mj-ea"/>
              </a:rPr>
              <a:t>3</a:t>
            </a:r>
            <a:r>
              <a:rPr kumimoji="1" lang="ja-JP" altLang="en-US" dirty="0" smtClean="0">
                <a:latin typeface="+mj-ea"/>
              </a:rPr>
              <a:t>年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208912" cy="554461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計測・制御の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基本</a:t>
            </a:r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本時のねらい</a:t>
            </a:r>
          </a:p>
          <a:p>
            <a:pPr algn="l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「コンピュータ制御の機器が目的の仕事をするためには、状況を知る機能、判断する機能、仕事をする機能が必要であることを理解する。」</a:t>
            </a:r>
            <a:endParaRPr kumimoji="1"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「人の行動と対応させながら、それぞれの機能を説明できる。」</a:t>
            </a:r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「身の回りにある制御・計測システムの例を挙げ、働きの３つの部分について考えることができる。」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計測する部分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1" y="836712"/>
            <a:ext cx="914925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79512" y="613164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洗濯物の量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91880" y="612419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水の量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6097418"/>
            <a:ext cx="2709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ふたの開閉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8472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5671" y="98128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判断・命令する部分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28298" r="34129" b="27294"/>
          <a:stretch/>
        </p:blipFill>
        <p:spPr bwMode="auto">
          <a:xfrm>
            <a:off x="-18050" y="908720"/>
            <a:ext cx="9180942" cy="509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987824" y="1916832"/>
            <a:ext cx="2952328" cy="2664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6161161"/>
            <a:ext cx="4115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水を適量まで入れる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33328" y="6161162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洗う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96136" y="6161160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すすぐ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24328" y="616115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脱水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572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仕事をする部分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1" y="908720"/>
            <a:ext cx="9150391" cy="518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7504" y="6161161"/>
            <a:ext cx="4943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モータの回転を制御する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1771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640960" cy="288032"/>
          </a:xfrm>
        </p:spPr>
        <p:txBody>
          <a:bodyPr>
            <a:normAutofit fontScale="90000"/>
          </a:bodyPr>
          <a:lstStyle/>
          <a:p>
            <a:r>
              <a:rPr lang="ja-JP" altLang="ja-JP" dirty="0"/>
              <a:t>機器をコンピュータで制御するためには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4437112"/>
            <a:ext cx="8229600" cy="23042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ja-JP" altLang="ja-JP" dirty="0" smtClean="0"/>
              <a:t>まわり</a:t>
            </a:r>
            <a:r>
              <a:rPr lang="ja-JP" altLang="ja-JP" dirty="0"/>
              <a:t>の状況や機器の状態を計測する部分</a:t>
            </a:r>
          </a:p>
          <a:p>
            <a:r>
              <a:rPr lang="ja-JP" altLang="ja-JP" dirty="0" smtClean="0"/>
              <a:t>計測</a:t>
            </a:r>
            <a:r>
              <a:rPr lang="ja-JP" altLang="ja-JP" dirty="0"/>
              <a:t>された情報などをふまえて総合的に判断し，命令を出す部分</a:t>
            </a:r>
          </a:p>
          <a:p>
            <a:r>
              <a:rPr lang="ja-JP" altLang="ja-JP" dirty="0" smtClean="0"/>
              <a:t>命令</a:t>
            </a:r>
            <a:r>
              <a:rPr lang="ja-JP" altLang="ja-JP" dirty="0"/>
              <a:t>によって仕事をする部分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754773"/>
            <a:ext cx="1005403" cy="107721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人の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場合</a:t>
            </a:r>
            <a:endParaRPr kumimoji="1" lang="ja-JP" altLang="en-US" sz="3200" dirty="0"/>
          </a:p>
        </p:txBody>
      </p:sp>
      <p:pic>
        <p:nvPicPr>
          <p:cNvPr id="3076" name="Picture 4" descr="http://first-lasik.net/wp-content/uploads/2011/01/IMG_0193.JPG_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51" y="703223"/>
            <a:ext cx="4734442" cy="35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雲形吹き出し 4"/>
          <p:cNvSpPr/>
          <p:nvPr/>
        </p:nvSpPr>
        <p:spPr>
          <a:xfrm>
            <a:off x="6444209" y="720591"/>
            <a:ext cx="2699792" cy="2996441"/>
          </a:xfrm>
          <a:prstGeom prst="cloudCallout">
            <a:avLst>
              <a:gd name="adj1" fmla="val -58852"/>
              <a:gd name="adj2" fmla="val -372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ysClr val="windowText" lastClr="000000"/>
                </a:solidFill>
              </a:rPr>
              <a:t>道が混んでるなー。</a:t>
            </a:r>
            <a:endParaRPr kumimoji="1" lang="en-US" altLang="ja-JP" sz="20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ysClr val="windowText" lastClr="000000"/>
                </a:solidFill>
              </a:rPr>
              <a:t>あの信号が今赤になった。</a:t>
            </a:r>
            <a:endParaRPr lang="en-US" altLang="ja-JP" sz="2000" dirty="0" smtClean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ysClr val="windowText" lastClr="000000"/>
                </a:solidFill>
              </a:rPr>
              <a:t>スピードを少し</a:t>
            </a:r>
            <a:r>
              <a:rPr kumimoji="1" lang="ja-JP" altLang="en-US" sz="2000" dirty="0" smtClean="0">
                <a:solidFill>
                  <a:sysClr val="windowText" lastClr="000000"/>
                </a:solidFill>
              </a:rPr>
              <a:t>落とそう。</a:t>
            </a:r>
            <a:endParaRPr kumimoji="1" lang="ja-JP" altLang="en-US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640960" cy="28803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人と制御システムを比較すると・・・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2866" y="3761346"/>
            <a:ext cx="595035" cy="107721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人</a:t>
            </a:r>
            <a:endParaRPr lang="en-US" altLang="ja-JP" sz="3200" dirty="0" smtClean="0"/>
          </a:p>
          <a:p>
            <a:r>
              <a:rPr lang="ja-JP" altLang="en-US" sz="3200" dirty="0" smtClean="0"/>
              <a:t>間</a:t>
            </a:r>
            <a:endParaRPr kumimoji="1" lang="ja-JP" altLang="en-US" sz="3200" dirty="0"/>
          </a:p>
        </p:txBody>
      </p:sp>
      <p:pic>
        <p:nvPicPr>
          <p:cNvPr id="3076" name="Picture 4" descr="http://first-lasik.net/wp-content/uploads/2011/01/IMG_0193.JPG_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51" y="703223"/>
            <a:ext cx="4014361" cy="301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雲形吹き出し 4"/>
          <p:cNvSpPr/>
          <p:nvPr/>
        </p:nvSpPr>
        <p:spPr>
          <a:xfrm>
            <a:off x="6012160" y="706362"/>
            <a:ext cx="2699792" cy="2996441"/>
          </a:xfrm>
          <a:prstGeom prst="cloudCallout">
            <a:avLst>
              <a:gd name="adj1" fmla="val -89595"/>
              <a:gd name="adj2" fmla="val -283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ysClr val="windowText" lastClr="000000"/>
                </a:solidFill>
              </a:rPr>
              <a:t>道が混んでるなー。</a:t>
            </a:r>
            <a:endParaRPr kumimoji="1" lang="en-US" altLang="ja-JP" sz="20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ysClr val="windowText" lastClr="000000"/>
                </a:solidFill>
              </a:rPr>
              <a:t>あの信号が今赤になった。</a:t>
            </a:r>
            <a:endParaRPr lang="en-US" altLang="ja-JP" sz="2000" dirty="0" smtClean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ysClr val="windowText" lastClr="000000"/>
                </a:solidFill>
              </a:rPr>
              <a:t>スピードを少し</a:t>
            </a:r>
            <a:r>
              <a:rPr kumimoji="1" lang="ja-JP" altLang="en-US" sz="2000" dirty="0" smtClean="0">
                <a:solidFill>
                  <a:sysClr val="windowText" lastClr="000000"/>
                </a:solidFill>
              </a:rPr>
              <a:t>落とそう。</a:t>
            </a:r>
            <a:endParaRPr kumimoji="1" lang="ja-JP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6087" y="4990964"/>
            <a:ext cx="581814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/>
              <a:t>制</a:t>
            </a:r>
            <a:endParaRPr kumimoji="1" lang="en-US" altLang="ja-JP" sz="1600" b="1" dirty="0" smtClean="0"/>
          </a:p>
          <a:p>
            <a:pPr algn="ctr"/>
            <a:r>
              <a:rPr kumimoji="1" lang="ja-JP" altLang="en-US" sz="1600" b="1" dirty="0" smtClean="0"/>
              <a:t>御</a:t>
            </a:r>
            <a:endParaRPr kumimoji="1" lang="en-US" altLang="ja-JP" sz="1600" b="1" dirty="0" smtClean="0"/>
          </a:p>
          <a:p>
            <a:pPr algn="ctr"/>
            <a:r>
              <a:rPr kumimoji="1" lang="ja-JP" altLang="en-US" sz="1600" b="1" dirty="0" smtClean="0"/>
              <a:t>シ</a:t>
            </a:r>
            <a:endParaRPr kumimoji="1" lang="en-US" altLang="ja-JP" sz="1600" b="1" dirty="0" smtClean="0"/>
          </a:p>
          <a:p>
            <a:pPr algn="ctr"/>
            <a:r>
              <a:rPr kumimoji="1" lang="ja-JP" altLang="en-US" sz="1600" b="1" dirty="0" smtClean="0"/>
              <a:t>ス</a:t>
            </a:r>
            <a:endParaRPr kumimoji="1" lang="en-US" altLang="ja-JP" sz="1600" b="1" dirty="0" smtClean="0"/>
          </a:p>
          <a:p>
            <a:pPr algn="ctr"/>
            <a:r>
              <a:rPr kumimoji="1" lang="ja-JP" altLang="en-US" sz="1600" b="1" dirty="0" smtClean="0"/>
              <a:t>テ</a:t>
            </a:r>
            <a:endParaRPr kumimoji="1" lang="en-US" altLang="ja-JP" sz="1600" b="1" dirty="0" smtClean="0"/>
          </a:p>
          <a:p>
            <a:pPr algn="ctr"/>
            <a:r>
              <a:rPr kumimoji="1" lang="ja-JP" altLang="en-US" sz="1600" b="1" dirty="0" smtClean="0"/>
              <a:t>ム</a:t>
            </a:r>
            <a:endParaRPr kumimoji="1" lang="ja-JP" altLang="en-US" sz="16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47809" y="3853552"/>
            <a:ext cx="124173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感覚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endParaRPr lang="en-US" altLang="ja-JP" dirty="0" smtClean="0"/>
          </a:p>
          <a:p>
            <a:r>
              <a:rPr lang="ja-JP" altLang="en-US" sz="1600" dirty="0" smtClean="0"/>
              <a:t>見る</a:t>
            </a:r>
            <a:r>
              <a:rPr lang="ja-JP" altLang="en-US" sz="1600" dirty="0"/>
              <a:t>・聞く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47810" y="5277333"/>
            <a:ext cx="124173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センサー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endParaRPr lang="en-US" altLang="ja-JP" dirty="0" smtClean="0"/>
          </a:p>
          <a:p>
            <a:r>
              <a:rPr lang="ja-JP" altLang="en-US" sz="1600" dirty="0"/>
              <a:t>状況の計測</a:t>
            </a:r>
            <a:endParaRPr kumimoji="1" lang="ja-JP" altLang="en-US" sz="1600" dirty="0"/>
          </a:p>
        </p:txBody>
      </p:sp>
      <p:sp>
        <p:nvSpPr>
          <p:cNvPr id="16" name="右矢印 15"/>
          <p:cNvSpPr/>
          <p:nvPr/>
        </p:nvSpPr>
        <p:spPr>
          <a:xfrm>
            <a:off x="2447352" y="4173917"/>
            <a:ext cx="208874" cy="341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2513272" y="5641182"/>
            <a:ext cx="208874" cy="341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4003493" y="4190497"/>
            <a:ext cx="208874" cy="341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7274834" y="5641183"/>
            <a:ext cx="208874" cy="341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5551036" y="4190496"/>
            <a:ext cx="208874" cy="341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7114945" y="4190497"/>
            <a:ext cx="208874" cy="341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>
            <a:off x="5718258" y="5623241"/>
            <a:ext cx="208874" cy="341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>
            <a:off x="4029806" y="5623240"/>
            <a:ext cx="208874" cy="341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>
            <a:off x="899354" y="5644613"/>
            <a:ext cx="208874" cy="341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902946" y="4173916"/>
            <a:ext cx="208874" cy="341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25988" y="3913538"/>
            <a:ext cx="1241733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神経系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sz="1600" dirty="0" smtClean="0"/>
              <a:t>情報を頭脳に伝達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33381" y="5288330"/>
            <a:ext cx="1241733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インターフェイス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sz="1600" dirty="0" smtClean="0"/>
              <a:t>信号の変換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04867" y="3882760"/>
            <a:ext cx="1241733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頭脳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sz="1600" dirty="0" smtClean="0"/>
              <a:t>情報を判断して命令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238680" y="5300775"/>
            <a:ext cx="141679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コンピュータ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algn="ctr"/>
            <a:endParaRPr lang="en-US" altLang="ja-JP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dirty="0" smtClean="0"/>
              <a:t>命令・判断</a:t>
            </a:r>
            <a:endParaRPr kumimoji="1" lang="en-US" altLang="ja-JP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808162" y="3915108"/>
            <a:ext cx="1241733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神経系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endParaRPr kumimoji="1" lang="en-US" altLang="ja-JP" sz="1600" dirty="0" smtClean="0"/>
          </a:p>
          <a:p>
            <a:r>
              <a:rPr kumimoji="1" lang="ja-JP" altLang="en-US" sz="1600" dirty="0" smtClean="0"/>
              <a:t>命令を伝達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77649" y="5273517"/>
            <a:ext cx="1241733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インターフェイス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sz="1600" dirty="0" smtClean="0"/>
              <a:t>信号の変換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410023" y="3930117"/>
            <a:ext cx="1241733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手足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endParaRPr kumimoji="1" lang="en-US" altLang="ja-JP" sz="1600" dirty="0" smtClean="0"/>
          </a:p>
          <a:p>
            <a:r>
              <a:rPr kumimoji="1" lang="ja-JP" altLang="en-US" sz="1600" dirty="0" smtClean="0"/>
              <a:t>動作する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534855" y="5258775"/>
            <a:ext cx="1241733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アクチュエータ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sz="1600" dirty="0" smtClean="0"/>
              <a:t>動作</a:t>
            </a:r>
            <a:endParaRPr kumimoji="1" lang="ja-JP" altLang="en-US" sz="1600" dirty="0"/>
          </a:p>
        </p:txBody>
      </p:sp>
      <p:sp>
        <p:nvSpPr>
          <p:cNvPr id="13" name="上下矢印 12"/>
          <p:cNvSpPr/>
          <p:nvPr/>
        </p:nvSpPr>
        <p:spPr>
          <a:xfrm>
            <a:off x="1576916" y="4776882"/>
            <a:ext cx="334141" cy="5004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上下矢印 34"/>
          <p:cNvSpPr/>
          <p:nvPr/>
        </p:nvSpPr>
        <p:spPr>
          <a:xfrm>
            <a:off x="3187176" y="4775312"/>
            <a:ext cx="334141" cy="5004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上下矢印 35"/>
          <p:cNvSpPr/>
          <p:nvPr/>
        </p:nvSpPr>
        <p:spPr>
          <a:xfrm>
            <a:off x="4616882" y="4771916"/>
            <a:ext cx="334141" cy="5004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上下矢印 36"/>
          <p:cNvSpPr/>
          <p:nvPr/>
        </p:nvSpPr>
        <p:spPr>
          <a:xfrm>
            <a:off x="6265976" y="4783534"/>
            <a:ext cx="334141" cy="5004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上下矢印 37"/>
          <p:cNvSpPr/>
          <p:nvPr/>
        </p:nvSpPr>
        <p:spPr>
          <a:xfrm>
            <a:off x="7863818" y="4783534"/>
            <a:ext cx="334141" cy="5004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1125578" y="6224104"/>
            <a:ext cx="2403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600" b="1" dirty="0">
                <a:solidFill>
                  <a:srgbClr val="FF0000"/>
                </a:solidFill>
              </a:rPr>
              <a:t>まわりの状況や機器の状態を計測する部分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4079083" y="6224105"/>
            <a:ext cx="3074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600" b="1" dirty="0">
                <a:solidFill>
                  <a:srgbClr val="FF0000"/>
                </a:solidFill>
              </a:rPr>
              <a:t>計測された情報などをふまえて総合的に判断し，命令を出す部分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7440180" y="6200663"/>
            <a:ext cx="1600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600" b="1" dirty="0">
                <a:solidFill>
                  <a:srgbClr val="FF0000"/>
                </a:solidFill>
              </a:rPr>
              <a:t>命令によって仕事をする部分</a:t>
            </a:r>
          </a:p>
        </p:txBody>
      </p:sp>
    </p:spTree>
    <p:extLst>
      <p:ext uri="{BB962C8B-B14F-4D97-AF65-F5344CB8AC3E}">
        <p14:creationId xmlns:p14="http://schemas.microsoft.com/office/powerpoint/2010/main" val="169299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3" grpId="0" animBg="1"/>
      <p:bldP spid="35" grpId="0" animBg="1"/>
      <p:bldP spid="36" grpId="0" animBg="1"/>
      <p:bldP spid="37" grpId="0" animBg="1"/>
      <p:bldP spid="38" grpId="0" animBg="1"/>
      <p:bldP spid="34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0388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まわりの状況を知る部分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584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4300" dirty="0" smtClean="0">
                <a:solidFill>
                  <a:srgbClr val="FF0000"/>
                </a:solidFill>
              </a:rPr>
              <a:t>センサ</a:t>
            </a:r>
            <a:endParaRPr lang="en-US" altLang="ja-JP" sz="4300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物理的・化学的な情報をコンピュータで処理しやすい電気的な情報に変換する。</a:t>
            </a:r>
            <a:endParaRPr kumimoji="1" lang="ja-JP" altLang="en-US" dirty="0"/>
          </a:p>
        </p:txBody>
      </p:sp>
      <p:pic>
        <p:nvPicPr>
          <p:cNvPr id="4098" name="Picture 2" descr="http://mycomputer.cqpub.co.jp/photos/pic004/cds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3" y="3080491"/>
            <a:ext cx="2808312" cy="1642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86662" y="4941168"/>
            <a:ext cx="29161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ＣｄＳ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光導電セル</a:t>
            </a:r>
            <a:r>
              <a:rPr kumimoji="1" lang="en-US" altLang="ja-JP" sz="2800" dirty="0" smtClean="0"/>
              <a:t>)</a:t>
            </a:r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光量を電気</a:t>
            </a:r>
            <a:r>
              <a:rPr lang="ja-JP" altLang="en-US" sz="2000" dirty="0" smtClean="0"/>
              <a:t>抵抗値</a:t>
            </a:r>
            <a:endParaRPr lang="en-US" altLang="ja-JP" sz="2000" dirty="0" smtClean="0"/>
          </a:p>
          <a:p>
            <a:r>
              <a:rPr lang="ja-JP" altLang="en-US" sz="2000" dirty="0" smtClean="0"/>
              <a:t>に</a:t>
            </a:r>
            <a:r>
              <a:rPr lang="ja-JP" altLang="en-US" sz="2000" dirty="0" smtClean="0"/>
              <a:t>変換する</a:t>
            </a:r>
            <a:endParaRPr kumimoji="1" lang="ja-JP" altLang="en-US" sz="2000" dirty="0"/>
          </a:p>
        </p:txBody>
      </p:sp>
      <p:pic>
        <p:nvPicPr>
          <p:cNvPr id="4100" name="Picture 4" descr="http://www.denshi-trade.co.jp/ct/images/img314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22" y="2727656"/>
            <a:ext cx="2685678" cy="20180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248873" y="4938140"/>
            <a:ext cx="27126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サーミスタ</a:t>
            </a:r>
            <a:endParaRPr kumimoji="1" lang="en-US" altLang="ja-JP" sz="28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温度変化を電気</a:t>
            </a:r>
            <a:r>
              <a:rPr lang="ja-JP" altLang="en-US" sz="2000" dirty="0" smtClean="0"/>
              <a:t>抵抗値</a:t>
            </a:r>
            <a:endParaRPr lang="en-US" altLang="ja-JP" sz="2000" dirty="0" smtClean="0"/>
          </a:p>
          <a:p>
            <a:r>
              <a:rPr lang="ja-JP" altLang="en-US" sz="2000" dirty="0" smtClean="0"/>
              <a:t>に</a:t>
            </a:r>
            <a:r>
              <a:rPr lang="ja-JP" altLang="en-US" sz="2000" dirty="0" smtClean="0"/>
              <a:t>変換する</a:t>
            </a:r>
            <a:endParaRPr kumimoji="1" lang="ja-JP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4185"/>
            <a:ext cx="2160240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084168" y="4964311"/>
            <a:ext cx="31662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赤外線センサ</a:t>
            </a:r>
            <a:endParaRPr kumimoji="1" lang="en-US" altLang="ja-JP" sz="2800" dirty="0" smtClean="0"/>
          </a:p>
          <a:p>
            <a:endParaRPr lang="en-US" altLang="ja-JP" sz="2000" dirty="0" smtClean="0"/>
          </a:p>
          <a:p>
            <a:r>
              <a:rPr lang="ja-JP" altLang="en-US" sz="2000" dirty="0"/>
              <a:t>赤外線</a:t>
            </a:r>
            <a:r>
              <a:rPr lang="ja-JP" altLang="en-US" sz="2000" dirty="0" smtClean="0"/>
              <a:t>を受光し電気抵抗値</a:t>
            </a:r>
            <a:endParaRPr lang="en-US" altLang="ja-JP" sz="2000" dirty="0" smtClean="0"/>
          </a:p>
          <a:p>
            <a:r>
              <a:rPr lang="ja-JP" altLang="en-US" sz="2000" dirty="0" smtClean="0"/>
              <a:t>に</a:t>
            </a:r>
            <a:r>
              <a:rPr lang="ja-JP" altLang="en-US" sz="2000" dirty="0" smtClean="0"/>
              <a:t>変換する</a:t>
            </a:r>
            <a:endParaRPr kumimoji="1" lang="ja-JP" alt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t="2461" r="10227" b="25953"/>
          <a:stretch/>
        </p:blipFill>
        <p:spPr bwMode="auto">
          <a:xfrm>
            <a:off x="6084168" y="2041519"/>
            <a:ext cx="2992841" cy="28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1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判断・命令する部分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コンピュータ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プログラム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・　コンピュータに仕事の内容や手順をあらかじめ書いたもの</a:t>
            </a:r>
            <a:endParaRPr kumimoji="1" lang="ja-JP" altLang="en-US" dirty="0"/>
          </a:p>
        </p:txBody>
      </p:sp>
      <p:pic>
        <p:nvPicPr>
          <p:cNvPr id="7170" name="Picture 2" descr="cpu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20" y="2708920"/>
            <a:ext cx="668626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771800" y="5949280"/>
            <a:ext cx="3831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中央演算装置　ＣＰＵ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1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仕事をする部分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 smtClean="0">
                <a:solidFill>
                  <a:srgbClr val="FF0000"/>
                </a:solidFill>
              </a:rPr>
              <a:t>アクチュエータ</a:t>
            </a:r>
            <a:endParaRPr kumimoji="1" lang="en-US" altLang="ja-JP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・　モータ、シリンダー、ヒータ、電球、ＬＥＤ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形状記憶合金など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1026" name="Picture 2" descr="http://www.vstone.co.jp/robotshop/images/FA130.bm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7" y="3246322"/>
            <a:ext cx="229363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speed-well.jp/wp-content/uploads/images/20100513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779" y="3284984"/>
            <a:ext cx="3020791" cy="226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eefbuilders.com/files/2012/10/LED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4544"/>
            <a:ext cx="3048045" cy="22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1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これら３つをつなぎ情報を伝える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3888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 smtClean="0">
                <a:solidFill>
                  <a:srgbClr val="FF0000"/>
                </a:solidFill>
              </a:rPr>
              <a:t>インタフェース</a:t>
            </a:r>
            <a:endParaRPr kumimoji="1" lang="en-US" altLang="ja-JP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・　センサからの情報を判断・命令する</a:t>
            </a:r>
            <a:r>
              <a:rPr lang="ja-JP" altLang="en-US" dirty="0" smtClean="0"/>
              <a:t>コンピュー　タ</a:t>
            </a:r>
            <a:r>
              <a:rPr lang="ja-JP" altLang="en-US" dirty="0" smtClean="0"/>
              <a:t>に伝える。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　コンピュータからの命令を、仕事をする部分に伝える。</a:t>
            </a:r>
            <a:endParaRPr lang="en-US" altLang="ja-JP" dirty="0" smtClean="0"/>
          </a:p>
          <a:p>
            <a:pPr marL="0" indent="0" algn="ctr">
              <a:buNone/>
            </a:pPr>
            <a:r>
              <a:rPr kumimoji="1" lang="ja-JP" altLang="en-US" dirty="0" smtClean="0"/>
              <a:t>アナログ　→　ディジタル　→　アナログ</a:t>
            </a:r>
            <a:endParaRPr kumimoji="1" lang="ja-JP" altLang="en-US" dirty="0"/>
          </a:p>
        </p:txBody>
      </p:sp>
      <p:pic>
        <p:nvPicPr>
          <p:cNvPr id="8194" name="Picture 2" descr="http://www.youchan.com/japanese/illust/images/2008/nagaoka_karaoke_c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5144"/>
            <a:ext cx="1938835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2.gstatic.com/images?q=tbn:ANd9GcR1OC38dwJL2tG6K6jXmWQ5CXvmH194h5tWw6TTL0w8YrmUdfddF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16088"/>
            <a:ext cx="1512168" cy="15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0.gstatic.com/images?q=tbn:ANd9GcSTNIDXxzM3FXjxkCogAYbZFoKMJxrZBvlqgW4L82kaxXnmqn3v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 b="20250"/>
          <a:stretch/>
        </p:blipFill>
        <p:spPr bwMode="auto">
          <a:xfrm>
            <a:off x="6228184" y="4822315"/>
            <a:ext cx="2129671" cy="136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0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ugilab.net/jk/joho-kiki/2108/2108-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962"/>
            <a:ext cx="9036051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9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661" y="0"/>
            <a:ext cx="8229600" cy="8501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身の回りにある計測・制御システム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r="5220"/>
          <a:stretch/>
        </p:blipFill>
        <p:spPr bwMode="auto">
          <a:xfrm>
            <a:off x="-1076" y="771919"/>
            <a:ext cx="9145075" cy="60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45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399</Words>
  <Application>Microsoft Office PowerPoint</Application>
  <PresentationFormat>画面に合わせる (4:3)</PresentationFormat>
  <Paragraphs>99</Paragraphs>
  <Slides>12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技術　3年</vt:lpstr>
      <vt:lpstr>機器をコンピュータで制御するためには</vt:lpstr>
      <vt:lpstr>人と制御システムを比較すると・・・</vt:lpstr>
      <vt:lpstr>まわりの状況を知る部分</vt:lpstr>
      <vt:lpstr>判断・命令する部分</vt:lpstr>
      <vt:lpstr>仕事をする部分</vt:lpstr>
      <vt:lpstr>これら３つをつなぎ情報を伝える</vt:lpstr>
      <vt:lpstr>PowerPoint プレゼンテーション</vt:lpstr>
      <vt:lpstr>身の回りにある計測・制御システム</vt:lpstr>
      <vt:lpstr>計測する部分</vt:lpstr>
      <vt:lpstr>判断・命令する部分</vt:lpstr>
      <vt:lpstr>仕事をする部分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岩城中学校の紹介</dc:title>
  <dc:creator>student</dc:creator>
  <cp:lastModifiedBy>teacher</cp:lastModifiedBy>
  <cp:revision>31</cp:revision>
  <dcterms:created xsi:type="dcterms:W3CDTF">2010-02-19T01:16:05Z</dcterms:created>
  <dcterms:modified xsi:type="dcterms:W3CDTF">2014-05-28T00:49:52Z</dcterms:modified>
</cp:coreProperties>
</file>