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4" r:id="rId4"/>
    <p:sldId id="280" r:id="rId5"/>
    <p:sldId id="278" r:id="rId6"/>
    <p:sldId id="290" r:id="rId7"/>
    <p:sldId id="281" r:id="rId8"/>
    <p:sldId id="266" r:id="rId9"/>
    <p:sldId id="287" r:id="rId10"/>
    <p:sldId id="284" r:id="rId11"/>
    <p:sldId id="310" r:id="rId12"/>
    <p:sldId id="312" r:id="rId13"/>
    <p:sldId id="305" r:id="rId14"/>
    <p:sldId id="309" r:id="rId15"/>
    <p:sldId id="288" r:id="rId16"/>
    <p:sldId id="282" r:id="rId17"/>
    <p:sldId id="286" r:id="rId18"/>
    <p:sldId id="267" r:id="rId19"/>
    <p:sldId id="292" r:id="rId2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04" autoAdjust="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D4D5E-6C7B-43C1-B552-550D25DFD162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941B2-4EE8-4E25-BDB5-A3302CD158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72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D1344-1D85-46A0-9638-9816313B41DE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62600-2C9C-4ACE-A162-12E17A96BE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60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62600-2C9C-4ACE-A162-12E17A96BEE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48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98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5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83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29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12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05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15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647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510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17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2E44-8D2F-47F1-81EF-534BE657CBD1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92A8-E118-4DA0-9A0A-7E39E3701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80558-4772-4831-A807-182898B8389D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0CD0F-BD04-44B3-92E9-36ABB4AE6CA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2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jp/url?sa=i&amp;rct=j&amp;q=&amp;esrc=s&amp;frm=1&amp;source=images&amp;cd=&amp;cad=rja&amp;uact=8&amp;docid=MSmBBgHnh1M3mM&amp;tbnid=-fLwp3iAjN_8CM:&amp;ved=0CAUQjRw&amp;url=http://ctlg.panasonic.jp/product/info.do?pg%3D04%26hb%3DDMC-FX33&amp;ei=o5R6U92ILc3h8AX8hYD4DA&amp;bvm=bv.67229260,d.dGc&amp;psig=AFQjCNGfcOya0LmXzK_qq6K_Pq6naJiQBg&amp;ust=140062867440729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.jp/url?sa=i&amp;rct=j&amp;q=&amp;esrc=s&amp;frm=1&amp;source=images&amp;cd=&amp;cad=rja&amp;docid=FSMIHjAh7LDArM&amp;tbnid=Ckt648SGoSkUBM:&amp;ved=0CAUQjRw&amp;url=http://hidapio.jp/syosinsya.htm&amp;ei=U7ZpUqzWMIXOiAeU34DQAg&amp;bvm=bv.55123115,d.aGc&amp;psig=AFQjCNE6a4cXWKeLwPoaGByPwOGsfupYpA&amp;ust=138274605158779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584176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+mj-ea"/>
              </a:rPr>
              <a:t>技術　</a:t>
            </a:r>
            <a:r>
              <a:rPr kumimoji="1" lang="en-US" altLang="ja-JP" dirty="0" smtClean="0">
                <a:latin typeface="+mj-ea"/>
              </a:rPr>
              <a:t>3</a:t>
            </a:r>
            <a:r>
              <a:rPr kumimoji="1" lang="ja-JP" altLang="en-US" dirty="0" smtClean="0">
                <a:latin typeface="+mj-ea"/>
              </a:rPr>
              <a:t>年</a:t>
            </a:r>
            <a:r>
              <a:rPr kumimoji="1" lang="en-US" altLang="ja-JP" dirty="0" smtClean="0">
                <a:latin typeface="+mj-ea"/>
              </a:rPr>
              <a:t/>
            </a:r>
            <a:br>
              <a:rPr kumimoji="1" lang="en-US" altLang="ja-JP" dirty="0" smtClean="0">
                <a:latin typeface="+mj-ea"/>
              </a:rPr>
            </a:br>
            <a:r>
              <a:rPr lang="ja-JP" altLang="en-US" sz="5300" dirty="0" smtClean="0">
                <a:latin typeface="+mj-ea"/>
              </a:rPr>
              <a:t>２</a:t>
            </a:r>
            <a:r>
              <a:rPr lang="ja-JP" altLang="en-US" sz="5300" dirty="0">
                <a:latin typeface="+mj-ea"/>
              </a:rPr>
              <a:t>　プログラムの</a:t>
            </a:r>
            <a:r>
              <a:rPr lang="ja-JP" altLang="en-US" sz="5300" dirty="0" smtClean="0">
                <a:latin typeface="+mj-ea"/>
              </a:rPr>
              <a:t>基本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920880" cy="26642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schemeClr val="tx1"/>
                </a:solidFill>
                <a:latin typeface="+mj-ea"/>
                <a:ea typeface="+mj-ea"/>
              </a:rPr>
              <a:t>本時</a:t>
            </a:r>
            <a:r>
              <a:rPr lang="ja-JP" altLang="en-US" sz="4000" dirty="0">
                <a:solidFill>
                  <a:schemeClr val="tx1"/>
                </a:solidFill>
                <a:latin typeface="+mj-ea"/>
                <a:ea typeface="+mj-ea"/>
              </a:rPr>
              <a:t>の</a:t>
            </a:r>
            <a:r>
              <a:rPr lang="ja-JP" altLang="en-US" sz="4000" dirty="0" smtClean="0">
                <a:solidFill>
                  <a:schemeClr val="tx1"/>
                </a:solidFill>
                <a:latin typeface="+mj-ea"/>
                <a:ea typeface="+mj-ea"/>
              </a:rPr>
              <a:t>ねらい</a:t>
            </a:r>
            <a:endParaRPr kumimoji="1" lang="en-US" altLang="ja-JP" sz="4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kumimoji="1" lang="ja-JP" altLang="en-US" sz="4000" dirty="0" smtClean="0">
                <a:solidFill>
                  <a:schemeClr val="tx1"/>
                </a:solidFill>
                <a:latin typeface="+mj-ea"/>
                <a:ea typeface="+mj-ea"/>
              </a:rPr>
              <a:t>「①　プロラムのはたらきを知ろう。」</a:t>
            </a:r>
            <a:endParaRPr kumimoji="1" lang="en-US" altLang="ja-JP" sz="4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ja-JP" altLang="en-US" sz="4000" dirty="0" smtClean="0">
                <a:solidFill>
                  <a:schemeClr val="tx1"/>
                </a:solidFill>
                <a:latin typeface="+mj-ea"/>
                <a:ea typeface="+mj-ea"/>
              </a:rPr>
              <a:t>「②　仕事の流れを図に表そう。」</a:t>
            </a:r>
            <a:endParaRPr kumimoji="1" lang="ja-JP" altLang="en-US" sz="4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</p:spPr>
      </p:pic>
    </p:spTree>
    <p:extLst>
      <p:ext uri="{BB962C8B-B14F-4D97-AF65-F5344CB8AC3E}">
        <p14:creationId xmlns:p14="http://schemas.microsoft.com/office/powerpoint/2010/main" val="9226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7" y="10019"/>
            <a:ext cx="10283125" cy="6847981"/>
          </a:xfrm>
        </p:spPr>
      </p:pic>
    </p:spTree>
    <p:extLst>
      <p:ext uri="{BB962C8B-B14F-4D97-AF65-F5344CB8AC3E}">
        <p14:creationId xmlns:p14="http://schemas.microsoft.com/office/powerpoint/2010/main" val="22758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39390"/>
          </a:xfrm>
        </p:spPr>
      </p:pic>
    </p:spTree>
    <p:extLst>
      <p:ext uri="{BB962C8B-B14F-4D97-AF65-F5344CB8AC3E}">
        <p14:creationId xmlns:p14="http://schemas.microsoft.com/office/powerpoint/2010/main" val="20086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スワンボートに乗る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5501255" y="3625620"/>
            <a:ext cx="1845140" cy="1708788"/>
          </a:xfrm>
          <a:custGeom>
            <a:avLst/>
            <a:gdLst>
              <a:gd name="connsiteX0" fmla="*/ 844062 w 1674056"/>
              <a:gd name="connsiteY0" fmla="*/ 0 h 1364566"/>
              <a:gd name="connsiteX1" fmla="*/ 1659988 w 1674056"/>
              <a:gd name="connsiteY1" fmla="*/ 0 h 1364566"/>
              <a:gd name="connsiteX2" fmla="*/ 1674056 w 1674056"/>
              <a:gd name="connsiteY2" fmla="*/ 1364566 h 1364566"/>
              <a:gd name="connsiteX3" fmla="*/ 0 w 1674056"/>
              <a:gd name="connsiteY3" fmla="*/ 1364566 h 1364566"/>
              <a:gd name="connsiteX4" fmla="*/ 0 w 1674056"/>
              <a:gd name="connsiteY4" fmla="*/ 1364566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56" h="1364566">
                <a:moveTo>
                  <a:pt x="844062" y="0"/>
                </a:moveTo>
                <a:lnTo>
                  <a:pt x="1659988" y="0"/>
                </a:lnTo>
                <a:lnTo>
                  <a:pt x="1674056" y="1364566"/>
                </a:lnTo>
                <a:lnTo>
                  <a:pt x="0" y="1364566"/>
                </a:lnTo>
                <a:lnTo>
                  <a:pt x="0" y="1364566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>
            <a:stCxn id="6" idx="2"/>
            <a:endCxn id="9" idx="0"/>
          </p:cNvCxnSpPr>
          <p:nvPr/>
        </p:nvCxnSpPr>
        <p:spPr>
          <a:xfrm flipH="1">
            <a:off x="5485634" y="1634661"/>
            <a:ext cx="15621" cy="4502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フローチャート : 代替処理 7"/>
          <p:cNvSpPr/>
          <p:nvPr/>
        </p:nvSpPr>
        <p:spPr>
          <a:xfrm>
            <a:off x="4853183" y="1130605"/>
            <a:ext cx="1296144" cy="50405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フローチャート: 処理 6"/>
          <p:cNvSpPr/>
          <p:nvPr/>
        </p:nvSpPr>
        <p:spPr>
          <a:xfrm>
            <a:off x="4311036" y="1834096"/>
            <a:ext cx="2349196" cy="40637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お金を払う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フローチャート: 処理 7"/>
          <p:cNvSpPr/>
          <p:nvPr/>
        </p:nvSpPr>
        <p:spPr>
          <a:xfrm>
            <a:off x="4311035" y="5561252"/>
            <a:ext cx="2349195" cy="474666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ボートから降りる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フローチャート : 代替処理 10"/>
          <p:cNvSpPr/>
          <p:nvPr/>
        </p:nvSpPr>
        <p:spPr>
          <a:xfrm>
            <a:off x="4837562" y="6137016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フローチャート : 判断 11"/>
          <p:cNvSpPr/>
          <p:nvPr/>
        </p:nvSpPr>
        <p:spPr>
          <a:xfrm>
            <a:off x="4110815" y="2950105"/>
            <a:ext cx="2808312" cy="1374772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白鳥はいるか？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フローチャート: 処理 10"/>
          <p:cNvSpPr/>
          <p:nvPr/>
        </p:nvSpPr>
        <p:spPr>
          <a:xfrm>
            <a:off x="6660232" y="4221738"/>
            <a:ext cx="2304256" cy="484201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ペダルを適当にこぐ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49535" y="4259864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Ｙｅｓ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87017" y="3213938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Ｎ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o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フローチャート: 処理 13"/>
          <p:cNvSpPr/>
          <p:nvPr/>
        </p:nvSpPr>
        <p:spPr>
          <a:xfrm>
            <a:off x="4321799" y="4721529"/>
            <a:ext cx="2092483" cy="484201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ペダルを強くこぐ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フローチャート: 処理 15"/>
          <p:cNvSpPr/>
          <p:nvPr/>
        </p:nvSpPr>
        <p:spPr>
          <a:xfrm>
            <a:off x="4321798" y="2346761"/>
            <a:ext cx="2338433" cy="474666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ボートに乗る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17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4" y="1473353"/>
            <a:ext cx="3622657" cy="24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8300" y="199729"/>
            <a:ext cx="822960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靴をはいて家を出るまで</a:t>
            </a:r>
            <a:endParaRPr kumimoji="1" lang="ja-JP" altLang="en-US" dirty="0"/>
          </a:p>
        </p:txBody>
      </p:sp>
      <p:sp>
        <p:nvSpPr>
          <p:cNvPr id="3" name="AutoShape 4" descr="data:image/jpeg;base64,/9j/4AAQSkZJRgABAQAAAQABAAD/2wCEAAkGBg8PEBAQDQ8NDw8QEBAPEA8QDQ8NEA8PFRIVFBQQFRIXHCYqFxovGRISHzsgLygpLy04FSoxQTA2NSYrOCoBCQoKDgwMGg8PFCkYFSQ1LDU2NTU1LC01KTUuNSwvLioyKSwpKSk1NTUtKS0yLSksKSwsLzUpKSkpLCkuKSwpKf/AABEIAOEA4QMBIgACEQEDEQH/xAAbAAEAAgMBAQAAAAAAAAAAAAAAAwUBAgYEB//EADYQAAICAQIDBgUDAwMFAAAAAAABAgMEERITITEFBiIyUbEUQWFxgXKRoSNCUiRDUwczkqLw/8QAGAEBAAMBAAAAAAAAAAAAAAAAAAECAwT/xAAjEQEAAgEFAAICAwAAAAAAAAAAAQIDBBEyM3ExURJhISJB/9oADAMBAAIRAxEAPwD7iAAAAAAAAAAAAAAAAAAAAAAAAAAAAAAAAAAAAAAAAAAAAAAAAAAAAAEd75LT1j7khHd0X3XuBorlq0nHVaarXmtemq+RtvOa7wYldc6ZytspqvyOHfZG3gbYSrnPbxY6OClZVTHXd89FpuLPsOcHRHhXWX1qVkYW2NzlOMbJRXjfnS00U+e5JPV66uBZb2FYaJnOUY/A8q4lSy69zjFUb7rLK609q5bYcumm5x5+VuQdUmZMQ6IySAAAAAAAAAAAAAAAAAAAAAAAAAAAAAAR39F+qPuSEd/RfqXuBSZ3eLHjO+iyLnKqNTnD+i9/FlCMIqEpavnZHnptXqezFzoW0V21pqFkIyjFpJqLXl0XT0KrtXu7ZfdKzVaaJQTyHHY065b4x4T0lrTD5tcunM3x91EKcbfhpV7a1Djylc0ov+1pav59EQLfHs1ei9OfoUuP33xrFjyjG1rJkow0lRPYnOitOe2b2+LKq8PVa66aI9fxMouO2ePCUm4rjTa3vloopPm/oVdfc2XErnOyM3C2NrbnY5T2vHai3pzS+Eo9H4Ober1kdhHojJiHRGQAAAAAAAAAAAAAAAAAAAAAAAAAAAAAARX9F+qPuSkWR0X6o+4EcrIrq0tFq9WlovX7FPm5UeKlx8PnJaV8Ju5+DXz8T8+Xp+5Tdv8AZ0p5c7Y2QmuFXDhypu1ioZGNcq1JRkmnw7nrp1np9V6OzZypx8Wmd8vBCuuVfwlqr1jXporZQXLX7egFhC7SVellFes9NJVytdnNeGLUlsf159ehbfEw5LfDWTcYrfHWUl1ivV/QqIZOzRqyyK1eqqxZ5Cno1yltjLb/AB1OXxewLI2Y0U3ONeTKxzeFm0tqWTh3ux61tbm8azXmknPXXTUT8kPpUOiMmtfRGwAAAAAAAAAAAAAAAAAAAAAAAAAAAAAAIsjov1R9yUhyei/VH3A1KfPb4qW7K0bfh4Nbo8n+ezX/ANuv7Fb2729bVkTrrvht4cHOPDr1xtcjErcm5a6+C+2W5+FaLl4WZ7PyrbqcW62GVvsqrsnJWwjQ5SqTelXE1XN/49SBY0Se6PO9+L/bhBR6r/ubl0+31LdIpqIyco6RyZaPm4WKuMefWcd8d6+mkunTnz53G7x5btx4xudtc8l1qapr0yK+Jhxb1UFppC6+Wi0cdNHrsZMj6FDojY1r6I2AAAAAAAAAAAAAAAAAAAAAAAAAAAAAABFkdF+qPuSkWR0X6o+4Hht7MrnJyk7tX10ysmEfxGM0l+xX5GDtsi40z2pvS15d09dY/wDHJv7fybdo95I0WyqlTc2owlCSde2xytppSXi1it98Vq0vLL/HnQ9r9rxlQ83Hrwoylj/EVylNPLW6pSSlXs9Gk/EysztG69Kza0Vj/V5DEVjSdKsSb1c7pVuCbXNKKe7910PdX2RRFqSrW5NNPdN80+T5s5ru9mu6rEttjhSslFT1uaVu5y/2ItPnyXzXyPdT3zg50wlRbCVtsqX465qElZXVrrF6S/qW7Xp0cJddOaJ3jcvSaWms/MOqr6I2NKX4UbllAAAAAAAAAAAAAAAAAAAAAAAAAAAAAAIsnov1R9yUiyei/VH3A57O7uyssvmrIpX8HcmrZNcGUZVNaTWjUo68uWsny5soe8kIU4duPG3CfBxp1qqFcleowq0j4pWyfRLqjs7s+qG/fbVHhxjKzdZCOyMnpFy1fhTaaTfU5fvnmbsXI232Tg6bHGCxpcJp16pq/bpL168yl+MtsHbX2EHc+x/CYsY3Y9Up1JJWVSsnJ7mvBpZDR8/qWuJ3RUHjbrKpRxtqrXBvTUU4yUdXe9ecItNp81qV/ca5rFxErLYJ1rWMMd2Qn4n57Nj2fujpodr48nWo30yd27haWwfF2vSWzR+Lmn0Ix8IX1Xfb2VlV0RuaU+Vfn3NzRzAAAAAAAAAAAAAAAAAAAAAAAAAAAAAARZHRfqXuSkWR0X3XuByXbeFKdt0q4W7pRwkv9NfKMp4+XLIes4xfJpximtdNOnIqO2sd0dmcGU8x8LDVOk6IVUNwpUOTcFJeVtLcd+zke+1T+Gynw8pLhW+OWTuofg+VXEen/iil+Mt9P3V9hH3Jm1i4z/1LSqT21RrlCXifKW5a/s0Zw+7tisxHpao0WWSm3XFJqWTO+Onj5eZJ8vkZ7iVt42K1C5pVLxRvcK4+J+avet/7M7FEY+ELarvt7KWjyr8+5IR4/lX592SGjmAAAAAAAAAAAAAAAAAAAAAAAAAAAAAAiyOi+69yUiyOi+69wOb7xW5Mb8NY/H2OxcXZFuDXxGKnvenJcF5L5+j+aRX99KH8NlT4Va1pt/qLIslN+H/icdF+50lvZOPKTlPHx5Sk9XKVFUpN+rbXM5XvfCmOPlQrXZ8ZRou8FUYRyIrRdUun15FL8Zb6fur7DPciMfhsWUoU+GpeOdzhOPP+2G1p/uix7GzLXm5assm6elSnPwN7/Cq9eT8K56evPmVPcydXAxITlhbpVJKFsYyvmtXyhq+nL0Z2cMKpNONVUWujVcE1+UiMfCE6rvt7L14z8K/PuyUixvKvz7kpo5wAAAAAAAAAAAAAAAAAAAAAAAAAAAAAI7+n5XuSEd/T8r3A5rtbvJZRO+CqrfD+B4cnZLSXxN06W5JR5aOtvRN6+qKTvD2p8RgTtc0uLicXg/DzWzfXGW3jPlLTdp05nTZ3YEbnY7LJNWbFKPBw5pxhJyhHWdTbScpNat6anP8AeyLhh5Ne7Lca6Jxjvx6KqNEkkoShXHXl0XQpfjLfTd1fYO4t0lj4sVZJa1R/prHsnGfN+a5JqB6ezO+NttuFCVVUfia1KzbKctspLJ02N/L/AEr6rnu+WnPy9yIyeLjqM8yKdUedVdDqi90ublODevJfwdHjdgVQnXNNt1Jxr1qxY7IvXWMXGpOK8T5Jrr9SMfCE6nvt7K3xvIv/AL5kpFi+SP2JTRzgAAAAAAAAAAAAAAAAAAAAAAAAAAAAAR39PyvckI7+n5QFLm95samU4WysUobeXBt8WsoRWx6eLnbWuXr9HpQd77VPByLYLI4dtDnCyV26qcZ7HFxq3vbya/tWh7u1O7dt875NrS2dEot3pSrVMlKuMVwXpHXe9vPnY+fQqe9ODGnAtgoUR4eMq9Y5M7rGouuK3Jwjp0XP+DPJwl0aXvp7D1dyNY4VFjryJQhVq5QunsSW5tcCMvG/ptbeqLrD7041tldUHZvsc4pSrlHbKErouMn8nri3+vk+q15vuhib8PHcI4qudO2Fs7tmRBvelKC4cumra9i17M7qzquxrJOvTHrjUlG3XWMY3xg3Hgx1aWTbz1Wuur1a5sfCDU99vZdXi+SP2JSLG8kfsSmjnAAAAAAAAAAAAAAAAAAAAAAAAAAAAAAju6flEhHd0/KA8tmRBa6zgtum7WSW3Xpr6HFd+LofD5aUsRy2STVde25PiQXjluev7Lma95OwrLrsiddcIqXDWnw+VJWuFkZOcnGh8+WnWae2OjXMre+Wfw8KONO26UlTVXGFmNZRHWHDTcXOCb8r/czyztSXXo6zbUU2+4XPcW+KxsVOWMnw9dJVN26ay5qzdolyfy9TsK8uuTio2VycluilOLcorrJaPmvqfPu5vaynh8CDttlCqUJ4/wALK6iTkp6Kxxrk9r+ej+XQ9fd7sG2GTjzlGSjXxJScqL4PWU+0JKO6VcU+WdHV+HnB8uaGKd6QjV1mue2/3Lv8byR+xKR4/kj9iQ0coAAAAAAAAAAAAAAAAAAAAAAAAAAAAAEd3T8okNLegHmkj4n/ANXce9Z0NtmxbIygtG90W5KbWi580l+Efb2ir7Z7BxsuKjk1Rs2tuD5xlB+sZLmvl+xnkrNq/wAOnTZa47/2+P18vkP/AE+7Rtln4iqjOOsbIXxcdFKCg3vfP1UfTRpep9xgin7F7r4mG3LHqUZyWkpuUpza66bpfL6F0iuKn4V2W1eaM2T8omZ9SY/lj9iQjo8q+xIbOQAAAAAAAAAAAAAAAAAAAAAAAAAAAAADEo6mQBpwl9THAX1JABGqF9f4M8JfX+DcAYjHRaL5GQ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5501255" y="3121564"/>
            <a:ext cx="1845140" cy="1880884"/>
          </a:xfrm>
          <a:custGeom>
            <a:avLst/>
            <a:gdLst>
              <a:gd name="connsiteX0" fmla="*/ 844062 w 1674056"/>
              <a:gd name="connsiteY0" fmla="*/ 0 h 1364566"/>
              <a:gd name="connsiteX1" fmla="*/ 1659988 w 1674056"/>
              <a:gd name="connsiteY1" fmla="*/ 0 h 1364566"/>
              <a:gd name="connsiteX2" fmla="*/ 1674056 w 1674056"/>
              <a:gd name="connsiteY2" fmla="*/ 1364566 h 1364566"/>
              <a:gd name="connsiteX3" fmla="*/ 0 w 1674056"/>
              <a:gd name="connsiteY3" fmla="*/ 1364566 h 1364566"/>
              <a:gd name="connsiteX4" fmla="*/ 0 w 1674056"/>
              <a:gd name="connsiteY4" fmla="*/ 1364566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56" h="1364566">
                <a:moveTo>
                  <a:pt x="844062" y="0"/>
                </a:moveTo>
                <a:lnTo>
                  <a:pt x="1659988" y="0"/>
                </a:lnTo>
                <a:lnTo>
                  <a:pt x="1674056" y="1364566"/>
                </a:lnTo>
                <a:lnTo>
                  <a:pt x="0" y="1364566"/>
                </a:lnTo>
                <a:lnTo>
                  <a:pt x="0" y="1364566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8" idx="2"/>
            <a:endCxn id="11" idx="0"/>
          </p:cNvCxnSpPr>
          <p:nvPr/>
        </p:nvCxnSpPr>
        <p:spPr>
          <a:xfrm>
            <a:off x="5501255" y="1634661"/>
            <a:ext cx="0" cy="4316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ローチャート : 代替処理 7"/>
          <p:cNvSpPr/>
          <p:nvPr/>
        </p:nvSpPr>
        <p:spPr>
          <a:xfrm>
            <a:off x="4853183" y="1130605"/>
            <a:ext cx="1296144" cy="50405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フローチャート: 処理 8"/>
          <p:cNvSpPr/>
          <p:nvPr/>
        </p:nvSpPr>
        <p:spPr>
          <a:xfrm>
            <a:off x="4311036" y="1834096"/>
            <a:ext cx="2349196" cy="40637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靴をはく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フローチャート: 処理 9"/>
          <p:cNvSpPr/>
          <p:nvPr/>
        </p:nvSpPr>
        <p:spPr>
          <a:xfrm>
            <a:off x="4794474" y="5204021"/>
            <a:ext cx="1409234" cy="474666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家を出る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フローチャート : 代替処理 10"/>
          <p:cNvSpPr/>
          <p:nvPr/>
        </p:nvSpPr>
        <p:spPr>
          <a:xfrm>
            <a:off x="4853183" y="5951405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フローチャート : 判断 11"/>
          <p:cNvSpPr/>
          <p:nvPr/>
        </p:nvSpPr>
        <p:spPr>
          <a:xfrm>
            <a:off x="4094935" y="2434178"/>
            <a:ext cx="2808312" cy="1374772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雨は降っているか？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フローチャート: 処理 12"/>
          <p:cNvSpPr/>
          <p:nvPr/>
        </p:nvSpPr>
        <p:spPr>
          <a:xfrm>
            <a:off x="6660232" y="4221738"/>
            <a:ext cx="2092483" cy="484201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err="1" smtClean="0">
                <a:solidFill>
                  <a:schemeClr val="tx1"/>
                </a:solidFill>
              </a:rPr>
              <a:t>かさは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持たない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79815" y="3718187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Ｙｅｓ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26351" y="2659899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Ｎ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o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フローチャート: 処理 15"/>
          <p:cNvSpPr/>
          <p:nvPr/>
        </p:nvSpPr>
        <p:spPr>
          <a:xfrm>
            <a:off x="4331342" y="4221738"/>
            <a:ext cx="2092483" cy="484201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err="1" smtClean="0">
                <a:solidFill>
                  <a:schemeClr val="tx1"/>
                </a:solidFill>
              </a:rPr>
              <a:t>かさを</a:t>
            </a:r>
            <a:r>
              <a:rPr kumimoji="1" lang="ja-JP" altLang="en-US" sz="2000" b="1" dirty="0" smtClean="0">
                <a:solidFill>
                  <a:schemeClr val="tx1"/>
                </a:solidFill>
              </a:rPr>
              <a:t>持つ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6" y="1145805"/>
            <a:ext cx="2616892" cy="235520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47" y="3793033"/>
            <a:ext cx="2771020" cy="27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/>
      <p:bldP spid="26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8300" y="199729"/>
            <a:ext cx="822960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カメラのはたらき</a:t>
            </a:r>
            <a:endParaRPr kumimoji="1" lang="ja-JP" altLang="en-US" dirty="0"/>
          </a:p>
        </p:txBody>
      </p:sp>
      <p:sp>
        <p:nvSpPr>
          <p:cNvPr id="3" name="AutoShape 4" descr="data:image/jpeg;base64,/9j/4AAQSkZJRgABAQAAAQABAAD/2wCEAAkGBg8PEBAQDQ8NDw8QEBAPEA8QDQ8NEA8PFRIVFBQQFRIXHCYqFxovGRISHzsgLygpLy04FSoxQTA2NSYrOCoBCQoKDgwMGg8PFCkYFSQ1LDU2NTU1LC01KTUuNSwvLioyKSwpKSk1NTUtKS0yLSksKSwsLzUpKSkpLCkuKSwpKf/AABEIAOEA4QMBIgACEQEDEQH/xAAbAAEAAgMBAQAAAAAAAAAAAAAAAwUBAgYEB//EADYQAAICAQIDBgUDAwMFAAAAAAABAgMEERITITEFBiIyUbEUQWFxgXKRoSNCUiRDUwczkqLw/8QAGAEBAAMBAAAAAAAAAAAAAAAAAAECAwT/xAAjEQEAAgEFAAICAwAAAAAAAAAAAQIDBBEyM3ExURJhISJB/9oADAMBAAIRAxEAPwD7iAAAAAAAAAAAAAAAAAAAAAAAAAAAAAAAAAAAAAAAAAAAAAAAAAAAAAEd75LT1j7khHd0X3XuBorlq0nHVaarXmtemq+RtvOa7wYldc6ZytspqvyOHfZG3gbYSrnPbxY6OClZVTHXd89FpuLPsOcHRHhXWX1qVkYW2NzlOMbJRXjfnS00U+e5JPV66uBZb2FYaJnOUY/A8q4lSy69zjFUb7rLK609q5bYcumm5x5+VuQdUmZMQ6IySAAAAAAAAAAAAAAAAAAAAAAAAAAAAAAR39F+qPuSEd/RfqXuBSZ3eLHjO+iyLnKqNTnD+i9/FlCMIqEpavnZHnptXqezFzoW0V21pqFkIyjFpJqLXl0XT0KrtXu7ZfdKzVaaJQTyHHY065b4x4T0lrTD5tcunM3x91EKcbfhpV7a1Djylc0ov+1pav59EQLfHs1ei9OfoUuP33xrFjyjG1rJkow0lRPYnOitOe2b2+LKq8PVa66aI9fxMouO2ePCUm4rjTa3vloopPm/oVdfc2XErnOyM3C2NrbnY5T2vHai3pzS+Eo9H4Ober1kdhHojJiHRGQAAAAAAAAAAAAAAAAAAAAAAAAAAAAAARX9F+qPuSkWR0X6o+4EcrIrq0tFq9WlovX7FPm5UeKlx8PnJaV8Ju5+DXz8T8+Xp+5Tdv8AZ0p5c7Y2QmuFXDhypu1ioZGNcq1JRkmnw7nrp1np9V6OzZypx8Wmd8vBCuuVfwlqr1jXporZQXLX7egFhC7SVellFes9NJVytdnNeGLUlsf159ehbfEw5LfDWTcYrfHWUl1ivV/QqIZOzRqyyK1eqqxZ5Cno1yltjLb/AB1OXxewLI2Y0U3ONeTKxzeFm0tqWTh3ux61tbm8azXmknPXXTUT8kPpUOiMmtfRGwAAAAAAAAAAAAAAAAAAAAAAAAAAAAAAIsjov1R9yUhyei/VH3A1KfPb4qW7K0bfh4Nbo8n+ezX/ANuv7Fb2729bVkTrrvht4cHOPDr1xtcjErcm5a6+C+2W5+FaLl4WZ7PyrbqcW62GVvsqrsnJWwjQ5SqTelXE1XN/49SBY0Se6PO9+L/bhBR6r/ubl0+31LdIpqIyco6RyZaPm4WKuMefWcd8d6+mkunTnz53G7x5btx4xudtc8l1qapr0yK+Jhxb1UFppC6+Wi0cdNHrsZMj6FDojY1r6I2AAAAAAAAAAAAAAAAAAAAAAAAAAAAAABFkdF+qPuSkWR0X6o+4Hht7MrnJyk7tX10ysmEfxGM0l+xX5GDtsi40z2pvS15d09dY/wDHJv7fybdo95I0WyqlTc2owlCSde2xytppSXi1it98Vq0vLL/HnQ9r9rxlQ83Hrwoylj/EVylNPLW6pSSlXs9Gk/EysztG69Kza0Vj/V5DEVjSdKsSb1c7pVuCbXNKKe7910PdX2RRFqSrW5NNPdN80+T5s5ru9mu6rEttjhSslFT1uaVu5y/2ItPnyXzXyPdT3zg50wlRbCVtsqX465qElZXVrrF6S/qW7Xp0cJddOaJ3jcvSaWms/MOqr6I2NKX4UbllAAAAAAAAAAAAAAAAAAAAAAAAAAAAAAIsnov1R9yUiyei/VH3A57O7uyssvmrIpX8HcmrZNcGUZVNaTWjUo68uWsny5soe8kIU4duPG3CfBxp1qqFcleowq0j4pWyfRLqjs7s+qG/fbVHhxjKzdZCOyMnpFy1fhTaaTfU5fvnmbsXI232Tg6bHGCxpcJp16pq/bpL168yl+MtsHbX2EHc+x/CYsY3Y9Up1JJWVSsnJ7mvBpZDR8/qWuJ3RUHjbrKpRxtqrXBvTUU4yUdXe9ecItNp81qV/ca5rFxErLYJ1rWMMd2Qn4n57Nj2fujpodr48nWo30yd27haWwfF2vSWzR+Lmn0Ix8IX1Xfb2VlV0RuaU+Vfn3NzRzAAAAAAAAAAAAAAAAAAAAAAAAAAAAAARZHRfqXuSkWR0X3XuByXbeFKdt0q4W7pRwkv9NfKMp4+XLIes4xfJpximtdNOnIqO2sd0dmcGU8x8LDVOk6IVUNwpUOTcFJeVtLcd+zke+1T+Gynw8pLhW+OWTuofg+VXEen/iil+Mt9P3V9hH3Jm1i4z/1LSqT21RrlCXifKW5a/s0Zw+7tisxHpao0WWSm3XFJqWTO+Onj5eZJ8vkZ7iVt42K1C5pVLxRvcK4+J+avet/7M7FEY+ELarvt7KWjyr8+5IR4/lX592SGjmAAAAAAAAAAAAAAAAAAAAAAAAAAAAAAiyOi+69yUiyOi+69wOb7xW5Mb8NY/H2OxcXZFuDXxGKnvenJcF5L5+j+aRX99KH8NlT4Va1pt/qLIslN+H/icdF+50lvZOPKTlPHx5Sk9XKVFUpN+rbXM5XvfCmOPlQrXZ8ZRou8FUYRyIrRdUun15FL8Zb6fur7DPciMfhsWUoU+GpeOdzhOPP+2G1p/uix7GzLXm5assm6elSnPwN7/Cq9eT8K56evPmVPcydXAxITlhbpVJKFsYyvmtXyhq+nL0Z2cMKpNONVUWujVcE1+UiMfCE6rvt7L14z8K/PuyUixvKvz7kpo5wAAAAAAAAAAAAAAAAAAAAAAAAAAAAAI7+n5XuSEd/T8r3A5rtbvJZRO+CqrfD+B4cnZLSXxN06W5JR5aOtvRN6+qKTvD2p8RgTtc0uLicXg/DzWzfXGW3jPlLTdp05nTZ3YEbnY7LJNWbFKPBw5pxhJyhHWdTbScpNat6anP8AeyLhh5Ne7Lca6Jxjvx6KqNEkkoShXHXl0XQpfjLfTd1fYO4t0lj4sVZJa1R/prHsnGfN+a5JqB6ezO+NttuFCVVUfia1KzbKctspLJ02N/L/AEr6rnu+WnPy9yIyeLjqM8yKdUedVdDqi90ublODevJfwdHjdgVQnXNNt1Jxr1qxY7IvXWMXGpOK8T5Jrr9SMfCE6nvt7K3xvIv/AL5kpFi+SP2JTRzgAAAAAAAAAAAAAAAAAAAAAAAAAAAAAR39PyvckI7+n5QFLm95samU4WysUobeXBt8WsoRWx6eLnbWuXr9HpQd77VPByLYLI4dtDnCyV26qcZ7HFxq3vbya/tWh7u1O7dt875NrS2dEot3pSrVMlKuMVwXpHXe9vPnY+fQqe9ODGnAtgoUR4eMq9Y5M7rGouuK3Jwjp0XP+DPJwl0aXvp7D1dyNY4VFjryJQhVq5QunsSW5tcCMvG/ptbeqLrD7041tldUHZvsc4pSrlHbKErouMn8nri3+vk+q15vuhib8PHcI4qudO2Fs7tmRBvelKC4cumra9i17M7qzquxrJOvTHrjUlG3XWMY3xg3Hgx1aWTbz1Wuur1a5sfCDU99vZdXi+SP2JSLG8kfsSmjnAAAAAAAAAAAAAAAAAAAAAAAAAAAAAAju6flEhHd0/KA8tmRBa6zgtum7WSW3Xpr6HFd+LofD5aUsRy2STVde25PiQXjluev7Lma95OwrLrsiddcIqXDWnw+VJWuFkZOcnGh8+WnWae2OjXMre+Wfw8KONO26UlTVXGFmNZRHWHDTcXOCb8r/czyztSXXo6zbUU2+4XPcW+KxsVOWMnw9dJVN26ay5qzdolyfy9TsK8uuTio2VycluilOLcorrJaPmvqfPu5vaynh8CDttlCqUJ4/wALK6iTkp6Kxxrk9r+ej+XQ9fd7sG2GTjzlGSjXxJScqL4PWU+0JKO6VcU+WdHV+HnB8uaGKd6QjV1mue2/3Lv8byR+xKR4/kj9iQ0coAAAAAAAAAAAAAAAAAAAAAAAAAAAAAEd3T8okNLegHmkj4n/ANXce9Z0NtmxbIygtG90W5KbWi580l+Efb2ir7Z7BxsuKjk1Rs2tuD5xlB+sZLmvl+xnkrNq/wAOnTZa47/2+P18vkP/AE+7Rtln4iqjOOsbIXxcdFKCg3vfP1UfTRpep9xgin7F7r4mG3LHqUZyWkpuUpza66bpfL6F0iuKn4V2W1eaM2T8omZ9SY/lj9iQjo8q+xIbOQAAAAAAAAAAAAAAAAAAAAAAAAAAAAADEo6mQBpwl9THAX1JABGqF9f4M8JfX+DcAYjHRaL5GQ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6561976" y="2964356"/>
            <a:ext cx="1845140" cy="1428815"/>
          </a:xfrm>
          <a:custGeom>
            <a:avLst/>
            <a:gdLst>
              <a:gd name="connsiteX0" fmla="*/ 844062 w 1674056"/>
              <a:gd name="connsiteY0" fmla="*/ 0 h 1364566"/>
              <a:gd name="connsiteX1" fmla="*/ 1659988 w 1674056"/>
              <a:gd name="connsiteY1" fmla="*/ 0 h 1364566"/>
              <a:gd name="connsiteX2" fmla="*/ 1674056 w 1674056"/>
              <a:gd name="connsiteY2" fmla="*/ 1364566 h 1364566"/>
              <a:gd name="connsiteX3" fmla="*/ 0 w 1674056"/>
              <a:gd name="connsiteY3" fmla="*/ 1364566 h 1364566"/>
              <a:gd name="connsiteX4" fmla="*/ 0 w 1674056"/>
              <a:gd name="connsiteY4" fmla="*/ 1364566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56" h="1364566">
                <a:moveTo>
                  <a:pt x="844062" y="0"/>
                </a:moveTo>
                <a:lnTo>
                  <a:pt x="1659988" y="0"/>
                </a:lnTo>
                <a:lnTo>
                  <a:pt x="1674056" y="1364566"/>
                </a:lnTo>
                <a:lnTo>
                  <a:pt x="0" y="1364566"/>
                </a:lnTo>
                <a:lnTo>
                  <a:pt x="0" y="1364566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8" idx="2"/>
            <a:endCxn id="11" idx="0"/>
          </p:cNvCxnSpPr>
          <p:nvPr/>
        </p:nvCxnSpPr>
        <p:spPr>
          <a:xfrm>
            <a:off x="6561976" y="1509950"/>
            <a:ext cx="0" cy="4316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ローチャート : 代替処理 7"/>
          <p:cNvSpPr/>
          <p:nvPr/>
        </p:nvSpPr>
        <p:spPr>
          <a:xfrm>
            <a:off x="5913904" y="1005894"/>
            <a:ext cx="1296144" cy="50405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フローチャート: 処理 8"/>
          <p:cNvSpPr/>
          <p:nvPr/>
        </p:nvSpPr>
        <p:spPr>
          <a:xfrm>
            <a:off x="5371757" y="1709385"/>
            <a:ext cx="2349196" cy="40637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電源ＯＮ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フローチャート: 処理 9"/>
          <p:cNvSpPr/>
          <p:nvPr/>
        </p:nvSpPr>
        <p:spPr>
          <a:xfrm>
            <a:off x="5906739" y="4653136"/>
            <a:ext cx="1279231" cy="774175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撮影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フローチャート : 代替処理 10"/>
          <p:cNvSpPr/>
          <p:nvPr/>
        </p:nvSpPr>
        <p:spPr>
          <a:xfrm>
            <a:off x="5913904" y="5826694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フローチャート : 判断 11"/>
          <p:cNvSpPr/>
          <p:nvPr/>
        </p:nvSpPr>
        <p:spPr>
          <a:xfrm>
            <a:off x="5385736" y="2350837"/>
            <a:ext cx="2349196" cy="1227036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明るいか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フローチャート: 処理 12"/>
          <p:cNvSpPr/>
          <p:nvPr/>
        </p:nvSpPr>
        <p:spPr>
          <a:xfrm>
            <a:off x="7720953" y="3297857"/>
            <a:ext cx="1279231" cy="805589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フラッシュ準備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46511" y="3577873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Ｙｅｓ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720953" y="25950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Ｎ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22" name="Picture 6" descr="https://encrypted-tbn0.gstatic.com/images?q=tbn:ANd9GcT8Uh0qve5rxxUbH0bUQkXgr7wbnNeRpThMQlLO9yQVQuUCwd2Jaw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3"/>
            <a:ext cx="4000174" cy="29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142162"/>
            <a:ext cx="822960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コーヒーを入れる</a:t>
            </a:r>
            <a:endParaRPr kumimoji="1" lang="ja-JP" altLang="en-US" dirty="0"/>
          </a:p>
        </p:txBody>
      </p:sp>
      <p:sp>
        <p:nvSpPr>
          <p:cNvPr id="3" name="AutoShape 4" descr="data:image/jpeg;base64,/9j/4AAQSkZJRgABAQAAAQABAAD/2wCEAAkGBg8PEBAQDQ8NDw8QEBAPEA8QDQ8NEA8PFRIVFBQQFRIXHCYqFxovGRISHzsgLygpLy04FSoxQTA2NSYrOCoBCQoKDgwMGg8PFCkYFSQ1LDU2NTU1LC01KTUuNSwvLioyKSwpKSk1NTUtKS0yLSksKSwsLzUpKSkpLCkuKSwpKf/AABEIAOEA4QMBIgACEQEDEQH/xAAbAAEAAgMBAQAAAAAAAAAAAAAAAwUBAgYEB//EADYQAAICAQIDBgUDAwMFAAAAAAABAgMEERITITEFBiIyUbEUQWFxgXKRoSNCUiRDUwczkqLw/8QAGAEBAAMBAAAAAAAAAAAAAAAAAAECAwT/xAAjEQEAAgEFAAICAwAAAAAAAAAAAQIDBBEyM3ExURJhISJB/9oADAMBAAIRAxEAPwD7iAAAAAAAAAAAAAAAAAAAAAAAAAAAAAAAAAAAAAAAAAAAAAAAAAAAAAEd75LT1j7khHd0X3XuBorlq0nHVaarXmtemq+RtvOa7wYldc6ZytspqvyOHfZG3gbYSrnPbxY6OClZVTHXd89FpuLPsOcHRHhXWX1qVkYW2NzlOMbJRXjfnS00U+e5JPV66uBZb2FYaJnOUY/A8q4lSy69zjFUb7rLK609q5bYcumm5x5+VuQdUmZMQ6IySAAAAAAAAAAAAAAAAAAAAAAAAAAAAAAR39F+qPuSEd/RfqXuBSZ3eLHjO+iyLnKqNTnD+i9/FlCMIqEpavnZHnptXqezFzoW0V21pqFkIyjFpJqLXl0XT0KrtXu7ZfdKzVaaJQTyHHY065b4x4T0lrTD5tcunM3x91EKcbfhpV7a1Djylc0ov+1pav59EQLfHs1ei9OfoUuP33xrFjyjG1rJkow0lRPYnOitOe2b2+LKq8PVa66aI9fxMouO2ePCUm4rjTa3vloopPm/oVdfc2XErnOyM3C2NrbnY5T2vHai3pzS+Eo9H4Ober1kdhHojJiHRGQAAAAAAAAAAAAAAAAAAAAAAAAAAAAAARX9F+qPuSkWR0X6o+4EcrIrq0tFq9WlovX7FPm5UeKlx8PnJaV8Ju5+DXz8T8+Xp+5Tdv8AZ0p5c7Y2QmuFXDhypu1ioZGNcq1JRkmnw7nrp1np9V6OzZypx8Wmd8vBCuuVfwlqr1jXporZQXLX7egFhC7SVellFes9NJVytdnNeGLUlsf159ehbfEw5LfDWTcYrfHWUl1ivV/QqIZOzRqyyK1eqqxZ5Cno1yltjLb/AB1OXxewLI2Y0U3ONeTKxzeFm0tqWTh3ux61tbm8azXmknPXXTUT8kPpUOiMmtfRGwAAAAAAAAAAAAAAAAAAAAAAAAAAAAAAIsjov1R9yUhyei/VH3A1KfPb4qW7K0bfh4Nbo8n+ezX/ANuv7Fb2729bVkTrrvht4cHOPDr1xtcjErcm5a6+C+2W5+FaLl4WZ7PyrbqcW62GVvsqrsnJWwjQ5SqTelXE1XN/49SBY0Se6PO9+L/bhBR6r/ubl0+31LdIpqIyco6RyZaPm4WKuMefWcd8d6+mkunTnz53G7x5btx4xudtc8l1qapr0yK+Jhxb1UFppC6+Wi0cdNHrsZMj6FDojY1r6I2AAAAAAAAAAAAAAAAAAAAAAAAAAAAAABFkdF+qPuSkWR0X6o+4Hht7MrnJyk7tX10ysmEfxGM0l+xX5GDtsi40z2pvS15d09dY/wDHJv7fybdo95I0WyqlTc2owlCSde2xytppSXi1it98Vq0vLL/HnQ9r9rxlQ83Hrwoylj/EVylNPLW6pSSlXs9Gk/EysztG69Kza0Vj/V5DEVjSdKsSb1c7pVuCbXNKKe7910PdX2RRFqSrW5NNPdN80+T5s5ru9mu6rEttjhSslFT1uaVu5y/2ItPnyXzXyPdT3zg50wlRbCVtsqX465qElZXVrrF6S/qW7Xp0cJddOaJ3jcvSaWms/MOqr6I2NKX4UbllAAAAAAAAAAAAAAAAAAAAAAAAAAAAAAIsnov1R9yUiyei/VH3A57O7uyssvmrIpX8HcmrZNcGUZVNaTWjUo68uWsny5soe8kIU4duPG3CfBxp1qqFcleowq0j4pWyfRLqjs7s+qG/fbVHhxjKzdZCOyMnpFy1fhTaaTfU5fvnmbsXI232Tg6bHGCxpcJp16pq/bpL168yl+MtsHbX2EHc+x/CYsY3Y9Up1JJWVSsnJ7mvBpZDR8/qWuJ3RUHjbrKpRxtqrXBvTUU4yUdXe9ecItNp81qV/ca5rFxErLYJ1rWMMd2Qn4n57Nj2fujpodr48nWo30yd27haWwfF2vSWzR+Lmn0Ix8IX1Xfb2VlV0RuaU+Vfn3NzRzAAAAAAAAAAAAAAAAAAAAAAAAAAAAAARZHRfqXuSkWR0X3XuByXbeFKdt0q4W7pRwkv9NfKMp4+XLIes4xfJpximtdNOnIqO2sd0dmcGU8x8LDVOk6IVUNwpUOTcFJeVtLcd+zke+1T+Gynw8pLhW+OWTuofg+VXEen/iil+Mt9P3V9hH3Jm1i4z/1LSqT21RrlCXifKW5a/s0Zw+7tisxHpao0WWSm3XFJqWTO+Onj5eZJ8vkZ7iVt42K1C5pVLxRvcK4+J+avet/7M7FEY+ELarvt7KWjyr8+5IR4/lX592SGjmAAAAAAAAAAAAAAAAAAAAAAAAAAAAAAiyOi+69yUiyOi+69wOb7xW5Mb8NY/H2OxcXZFuDXxGKnvenJcF5L5+j+aRX99KH8NlT4Va1pt/qLIslN+H/icdF+50lvZOPKTlPHx5Sk9XKVFUpN+rbXM5XvfCmOPlQrXZ8ZRou8FUYRyIrRdUun15FL8Zb6fur7DPciMfhsWUoU+GpeOdzhOPP+2G1p/uix7GzLXm5assm6elSnPwN7/Cq9eT8K56evPmVPcydXAxITlhbpVJKFsYyvmtXyhq+nL0Z2cMKpNONVUWujVcE1+UiMfCE6rvt7L14z8K/PuyUixvKvz7kpo5wAAAAAAAAAAAAAAAAAAAAAAAAAAAAAI7+n5XuSEd/T8r3A5rtbvJZRO+CqrfD+B4cnZLSXxN06W5JR5aOtvRN6+qKTvD2p8RgTtc0uLicXg/DzWzfXGW3jPlLTdp05nTZ3YEbnY7LJNWbFKPBw5pxhJyhHWdTbScpNat6anP8AeyLhh5Ne7Lca6Jxjvx6KqNEkkoShXHXl0XQpfjLfTd1fYO4t0lj4sVZJa1R/prHsnGfN+a5JqB6ezO+NttuFCVVUfia1KzbKctspLJ02N/L/AEr6rnu+WnPy9yIyeLjqM8yKdUedVdDqi90ublODevJfwdHjdgVQnXNNt1Jxr1qxY7IvXWMXGpOK8T5Jrr9SMfCE6nvt7K3xvIv/AL5kpFi+SP2JTRzgAAAAAAAAAAAAAAAAAAAAAAAAAAAAAR39PyvckI7+n5QFLm95samU4WysUobeXBt8WsoRWx6eLnbWuXr9HpQd77VPByLYLI4dtDnCyV26qcZ7HFxq3vbya/tWh7u1O7dt875NrS2dEot3pSrVMlKuMVwXpHXe9vPnY+fQqe9ODGnAtgoUR4eMq9Y5M7rGouuK3Jwjp0XP+DPJwl0aXvp7D1dyNY4VFjryJQhVq5QunsSW5tcCMvG/ptbeqLrD7041tldUHZvsc4pSrlHbKErouMn8nri3+vk+q15vuhib8PHcI4qudO2Fs7tmRBvelKC4cumra9i17M7qzquxrJOvTHrjUlG3XWMY3xg3Hgx1aWTbz1Wuur1a5sfCDU99vZdXi+SP2JSLG8kfsSmjnAAAAAAAAAAAAAAAAAAAAAAAAAAAAAAju6flEhHd0/KA8tmRBa6zgtum7WSW3Xpr6HFd+LofD5aUsRy2STVde25PiQXjluev7Lma95OwrLrsiddcIqXDWnw+VJWuFkZOcnGh8+WnWae2OjXMre+Wfw8KONO26UlTVXGFmNZRHWHDTcXOCb8r/czyztSXXo6zbUU2+4XPcW+KxsVOWMnw9dJVN26ay5qzdolyfy9TsK8uuTio2VycluilOLcorrJaPmvqfPu5vaynh8CDttlCqUJ4/wALK6iTkp6Kxxrk9r+ej+XQ9fd7sG2GTjzlGSjXxJScqL4PWU+0JKO6VcU+WdHV+HnB8uaGKd6QjV1mue2/3Lv8byR+xKR4/kj9iQ0coAAAAAAAAAAAAAAAAAAAAAAAAAAAAAEd3T8okNLegHmkj4n/ANXce9Z0NtmxbIygtG90W5KbWi580l+Efb2ir7Z7BxsuKjk1Rs2tuD5xlB+sZLmvl+xnkrNq/wAOnTZa47/2+P18vkP/AE+7Rtln4iqjOOsbIXxcdFKCg3vfP1UfTRpep9xgin7F7r4mG3LHqUZyWkpuUpza66bpfL6F0iuKn4V2W1eaM2T8omZ9SY/lj9iQjo8q+xIbOQAAAAAAAAAAAAAAAAAAAAAAAAAAAAADEo6mQBpwl9THAX1JABGqF9f4M8JfX+DcAYjHRaL5GQ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7" name="直線コネクタ 6"/>
          <p:cNvCxnSpPr>
            <a:stCxn id="8" idx="2"/>
          </p:cNvCxnSpPr>
          <p:nvPr/>
        </p:nvCxnSpPr>
        <p:spPr>
          <a:xfrm flipH="1">
            <a:off x="6025364" y="1427255"/>
            <a:ext cx="39794" cy="3891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ローチャート : 代替処理 7"/>
          <p:cNvSpPr/>
          <p:nvPr/>
        </p:nvSpPr>
        <p:spPr>
          <a:xfrm>
            <a:off x="5417086" y="923199"/>
            <a:ext cx="1296144" cy="50405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フローチャート: 処理 8"/>
          <p:cNvSpPr/>
          <p:nvPr/>
        </p:nvSpPr>
        <p:spPr>
          <a:xfrm>
            <a:off x="4874939" y="1626690"/>
            <a:ext cx="2349196" cy="40637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粉末を入れる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フローチャート: 処理 9"/>
          <p:cNvSpPr/>
          <p:nvPr/>
        </p:nvSpPr>
        <p:spPr>
          <a:xfrm>
            <a:off x="5142222" y="4292343"/>
            <a:ext cx="1766283" cy="567485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お湯をたす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フローチャート : 代替処理 10"/>
          <p:cNvSpPr/>
          <p:nvPr/>
        </p:nvSpPr>
        <p:spPr>
          <a:xfrm>
            <a:off x="5417086" y="6091362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フローチャート : 判断 11"/>
          <p:cNvSpPr/>
          <p:nvPr/>
        </p:nvSpPr>
        <p:spPr>
          <a:xfrm>
            <a:off x="4826182" y="3090487"/>
            <a:ext cx="2489359" cy="833883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濃いか？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フローチャート: 処理 15"/>
          <p:cNvSpPr/>
          <p:nvPr/>
        </p:nvSpPr>
        <p:spPr>
          <a:xfrm>
            <a:off x="4874939" y="2415101"/>
            <a:ext cx="2349196" cy="40637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お湯を入れる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06807" y="3090487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Ｎｏ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44547" y="3883369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Ｙｅｓ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14087"/>
          <a:stretch/>
        </p:blipFill>
        <p:spPr>
          <a:xfrm>
            <a:off x="231297" y="1454308"/>
            <a:ext cx="4083593" cy="3163023"/>
          </a:xfrm>
          <a:prstGeom prst="rect">
            <a:avLst/>
          </a:prstGeom>
        </p:spPr>
      </p:pic>
      <p:sp>
        <p:nvSpPr>
          <p:cNvPr id="15" name="フリーフォーム 14"/>
          <p:cNvSpPr/>
          <p:nvPr/>
        </p:nvSpPr>
        <p:spPr>
          <a:xfrm>
            <a:off x="4490818" y="2902660"/>
            <a:ext cx="1565564" cy="2437601"/>
          </a:xfrm>
          <a:custGeom>
            <a:avLst/>
            <a:gdLst>
              <a:gd name="connsiteX0" fmla="*/ 1537855 w 1565564"/>
              <a:gd name="connsiteY0" fmla="*/ 2299854 h 2313709"/>
              <a:gd name="connsiteX1" fmla="*/ 0 w 1565564"/>
              <a:gd name="connsiteY1" fmla="*/ 2313709 h 2313709"/>
              <a:gd name="connsiteX2" fmla="*/ 13855 w 1565564"/>
              <a:gd name="connsiteY2" fmla="*/ 0 h 2313709"/>
              <a:gd name="connsiteX3" fmla="*/ 1565564 w 1565564"/>
              <a:gd name="connsiteY3" fmla="*/ 13854 h 2313709"/>
              <a:gd name="connsiteX4" fmla="*/ 1565564 w 1565564"/>
              <a:gd name="connsiteY4" fmla="*/ 13854 h 231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564" h="2313709">
                <a:moveTo>
                  <a:pt x="1537855" y="2299854"/>
                </a:moveTo>
                <a:lnTo>
                  <a:pt x="0" y="2313709"/>
                </a:lnTo>
                <a:cubicBezTo>
                  <a:pt x="4618" y="1542473"/>
                  <a:pt x="9237" y="771236"/>
                  <a:pt x="13855" y="0"/>
                </a:cubicBezTo>
                <a:lnTo>
                  <a:pt x="1565564" y="13854"/>
                </a:lnTo>
                <a:lnTo>
                  <a:pt x="1565564" y="1385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6012160" y="3501008"/>
            <a:ext cx="1907319" cy="2604654"/>
          </a:xfrm>
          <a:custGeom>
            <a:avLst/>
            <a:gdLst>
              <a:gd name="connsiteX0" fmla="*/ 1246909 w 2008909"/>
              <a:gd name="connsiteY0" fmla="*/ 13854 h 2604654"/>
              <a:gd name="connsiteX1" fmla="*/ 1995055 w 2008909"/>
              <a:gd name="connsiteY1" fmla="*/ 0 h 2604654"/>
              <a:gd name="connsiteX2" fmla="*/ 2008909 w 2008909"/>
              <a:gd name="connsiteY2" fmla="*/ 2230582 h 2604654"/>
              <a:gd name="connsiteX3" fmla="*/ 0 w 2008909"/>
              <a:gd name="connsiteY3" fmla="*/ 2230582 h 2604654"/>
              <a:gd name="connsiteX4" fmla="*/ 0 w 2008909"/>
              <a:gd name="connsiteY4" fmla="*/ 2604654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909" h="2604654">
                <a:moveTo>
                  <a:pt x="1246909" y="13854"/>
                </a:moveTo>
                <a:lnTo>
                  <a:pt x="1995055" y="0"/>
                </a:lnTo>
                <a:lnTo>
                  <a:pt x="2008909" y="2230582"/>
                </a:lnTo>
                <a:lnTo>
                  <a:pt x="0" y="2230582"/>
                </a:lnTo>
                <a:lnTo>
                  <a:pt x="0" y="260465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2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25" grpId="0"/>
      <p:bldP spid="26" grpId="0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142162"/>
            <a:ext cx="8229600" cy="5830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エアコンのはたらき</a:t>
            </a:r>
            <a:endParaRPr kumimoji="1" lang="ja-JP" altLang="en-US" dirty="0"/>
          </a:p>
        </p:txBody>
      </p:sp>
      <p:sp>
        <p:nvSpPr>
          <p:cNvPr id="3" name="AutoShape 4" descr="data:image/jpeg;base64,/9j/4AAQSkZJRgABAQAAAQABAAD/2wCEAAkGBg8PEBAQDQ8NDw8QEBAPEA8QDQ8NEA8PFRIVFBQQFRIXHCYqFxovGRISHzsgLygpLy04FSoxQTA2NSYrOCoBCQoKDgwMGg8PFCkYFSQ1LDU2NTU1LC01KTUuNSwvLioyKSwpKSk1NTUtKS0yLSksKSwsLzUpKSkpLCkuKSwpKf/AABEIAOEA4QMBIgACEQEDEQH/xAAbAAEAAgMBAQAAAAAAAAAAAAAAAwUBAgYEB//EADYQAAICAQIDBgUDAwMFAAAAAAABAgMEERITITEFBiIyUbEUQWFxgXKRoSNCUiRDUwczkqLw/8QAGAEBAAMBAAAAAAAAAAAAAAAAAAECAwT/xAAjEQEAAgEFAAICAwAAAAAAAAAAAQIDBBEyM3ExURJhISJB/9oADAMBAAIRAxEAPwD7iAAAAAAAAAAAAAAAAAAAAAAAAAAAAAAAAAAAAAAAAAAAAAAAAAAAAAEd75LT1j7khHd0X3XuBorlq0nHVaarXmtemq+RtvOa7wYldc6ZytspqvyOHfZG3gbYSrnPbxY6OClZVTHXd89FpuLPsOcHRHhXWX1qVkYW2NzlOMbJRXjfnS00U+e5JPV66uBZb2FYaJnOUY/A8q4lSy69zjFUb7rLK609q5bYcumm5x5+VuQdUmZMQ6IySAAAAAAAAAAAAAAAAAAAAAAAAAAAAAAR39F+qPuSEd/RfqXuBSZ3eLHjO+iyLnKqNTnD+i9/FlCMIqEpavnZHnptXqezFzoW0V21pqFkIyjFpJqLXl0XT0KrtXu7ZfdKzVaaJQTyHHY065b4x4T0lrTD5tcunM3x91EKcbfhpV7a1Djylc0ov+1pav59EQLfHs1ei9OfoUuP33xrFjyjG1rJkow0lRPYnOitOe2b2+LKq8PVa66aI9fxMouO2ePCUm4rjTa3vloopPm/oVdfc2XErnOyM3C2NrbnY5T2vHai3pzS+Eo9H4Ober1kdhHojJiHRGQAAAAAAAAAAAAAAAAAAAAAAAAAAAAAARX9F+qPuSkWR0X6o+4EcrIrq0tFq9WlovX7FPm5UeKlx8PnJaV8Ju5+DXz8T8+Xp+5Tdv8AZ0p5c7Y2QmuFXDhypu1ioZGNcq1JRkmnw7nrp1np9V6OzZypx8Wmd8vBCuuVfwlqr1jXporZQXLX7egFhC7SVellFes9NJVytdnNeGLUlsf159ehbfEw5LfDWTcYrfHWUl1ivV/QqIZOzRqyyK1eqqxZ5Cno1yltjLb/AB1OXxewLI2Y0U3ONeTKxzeFm0tqWTh3ux61tbm8azXmknPXXTUT8kPpUOiMmtfRGwAAAAAAAAAAAAAAAAAAAAAAAAAAAAAAIsjov1R9yUhyei/VH3A1KfPb4qW7K0bfh4Nbo8n+ezX/ANuv7Fb2729bVkTrrvht4cHOPDr1xtcjErcm5a6+C+2W5+FaLl4WZ7PyrbqcW62GVvsqrsnJWwjQ5SqTelXE1XN/49SBY0Se6PO9+L/bhBR6r/ubl0+31LdIpqIyco6RyZaPm4WKuMefWcd8d6+mkunTnz53G7x5btx4xudtc8l1qapr0yK+Jhxb1UFppC6+Wi0cdNHrsZMj6FDojY1r6I2AAAAAAAAAAAAAAAAAAAAAAAAAAAAAABFkdF+qPuSkWR0X6o+4Hht7MrnJyk7tX10ysmEfxGM0l+xX5GDtsi40z2pvS15d09dY/wDHJv7fybdo95I0WyqlTc2owlCSde2xytppSXi1it98Vq0vLL/HnQ9r9rxlQ83Hrwoylj/EVylNPLW6pSSlXs9Gk/EysztG69Kza0Vj/V5DEVjSdKsSb1c7pVuCbXNKKe7910PdX2RRFqSrW5NNPdN80+T5s5ru9mu6rEttjhSslFT1uaVu5y/2ItPnyXzXyPdT3zg50wlRbCVtsqX465qElZXVrrF6S/qW7Xp0cJddOaJ3jcvSaWms/MOqr6I2NKX4UbllAAAAAAAAAAAAAAAAAAAAAAAAAAAAAAIsnov1R9yUiyei/VH3A57O7uyssvmrIpX8HcmrZNcGUZVNaTWjUo68uWsny5soe8kIU4duPG3CfBxp1qqFcleowq0j4pWyfRLqjs7s+qG/fbVHhxjKzdZCOyMnpFy1fhTaaTfU5fvnmbsXI232Tg6bHGCxpcJp16pq/bpL168yl+MtsHbX2EHc+x/CYsY3Y9Up1JJWVSsnJ7mvBpZDR8/qWuJ3RUHjbrKpRxtqrXBvTUU4yUdXe9ecItNp81qV/ca5rFxErLYJ1rWMMd2Qn4n57Nj2fujpodr48nWo30yd27haWwfF2vSWzR+Lmn0Ix8IX1Xfb2VlV0RuaU+Vfn3NzRzAAAAAAAAAAAAAAAAAAAAAAAAAAAAAARZHRfqXuSkWR0X3XuByXbeFKdt0q4W7pRwkv9NfKMp4+XLIes4xfJpximtdNOnIqO2sd0dmcGU8x8LDVOk6IVUNwpUOTcFJeVtLcd+zke+1T+Gynw8pLhW+OWTuofg+VXEen/iil+Mt9P3V9hH3Jm1i4z/1LSqT21RrlCXifKW5a/s0Zw+7tisxHpao0WWSm3XFJqWTO+Onj5eZJ8vkZ7iVt42K1C5pVLxRvcK4+J+avet/7M7FEY+ELarvt7KWjyr8+5IR4/lX592SGjmAAAAAAAAAAAAAAAAAAAAAAAAAAAAAAiyOi+69yUiyOi+69wOb7xW5Mb8NY/H2OxcXZFuDXxGKnvenJcF5L5+j+aRX99KH8NlT4Va1pt/qLIslN+H/icdF+50lvZOPKTlPHx5Sk9XKVFUpN+rbXM5XvfCmOPlQrXZ8ZRou8FUYRyIrRdUun15FL8Zb6fur7DPciMfhsWUoU+GpeOdzhOPP+2G1p/uix7GzLXm5assm6elSnPwN7/Cq9eT8K56evPmVPcydXAxITlhbpVJKFsYyvmtXyhq+nL0Z2cMKpNONVUWujVcE1+UiMfCE6rvt7L14z8K/PuyUixvKvz7kpo5wAAAAAAAAAAAAAAAAAAAAAAAAAAAAAI7+n5XuSEd/T8r3A5rtbvJZRO+CqrfD+B4cnZLSXxN06W5JR5aOtvRN6+qKTvD2p8RgTtc0uLicXg/DzWzfXGW3jPlLTdp05nTZ3YEbnY7LJNWbFKPBw5pxhJyhHWdTbScpNat6anP8AeyLhh5Ne7Lca6Jxjvx6KqNEkkoShXHXl0XQpfjLfTd1fYO4t0lj4sVZJa1R/prHsnGfN+a5JqB6ezO+NttuFCVVUfia1KzbKctspLJ02N/L/AEr6rnu+WnPy9yIyeLjqM8yKdUedVdDqi90ublODevJfwdHjdgVQnXNNt1Jxr1qxY7IvXWMXGpOK8T5Jrr9SMfCE6nvt7K3xvIv/AL5kpFi+SP2JTRzgAAAAAAAAAAAAAAAAAAAAAAAAAAAAAR39PyvckI7+n5QFLm95samU4WysUobeXBt8WsoRWx6eLnbWuXr9HpQd77VPByLYLI4dtDnCyV26qcZ7HFxq3vbya/tWh7u1O7dt875NrS2dEot3pSrVMlKuMVwXpHXe9vPnY+fQqe9ODGnAtgoUR4eMq9Y5M7rGouuK3Jwjp0XP+DPJwl0aXvp7D1dyNY4VFjryJQhVq5QunsSW5tcCMvG/ptbeqLrD7041tldUHZvsc4pSrlHbKErouMn8nri3+vk+q15vuhib8PHcI4qudO2Fs7tmRBvelKC4cumra9i17M7qzquxrJOvTHrjUlG3XWMY3xg3Hgx1aWTbz1Wuur1a5sfCDU99vZdXi+SP2JSLG8kfsSmjnAAAAAAAAAAAAAAAAAAAAAAAAAAAAAAju6flEhHd0/KA8tmRBa6zgtum7WSW3Xpr6HFd+LofD5aUsRy2STVde25PiQXjluev7Lma95OwrLrsiddcIqXDWnw+VJWuFkZOcnGh8+WnWae2OjXMre+Wfw8KONO26UlTVXGFmNZRHWHDTcXOCb8r/czyztSXXo6zbUU2+4XPcW+KxsVOWMnw9dJVN26ay5qzdolyfy9TsK8uuTio2VycluilOLcorrJaPmvqfPu5vaynh8CDttlCqUJ4/wALK6iTkp6Kxxrk9r+ej+XQ9fd7sG2GTjzlGSjXxJScqL4PWU+0JKO6VcU+WdHV+HnB8uaGKd6QjV1mue2/3Lv8byR+xKR4/kj9iQ0coAAAAAAAAAAAAAAAAAAAAAAAAAAAAAEd3T8okNLegHmkj4n/ANXce9Z0NtmxbIygtG90W5KbWi580l+Efb2ir7Z7BxsuKjk1Rs2tuD5xlB+sZLmvl+xnkrNq/wAOnTZa47/2+P18vkP/AE+7Rtln4iqjOOsbIXxcdFKCg3vfP1UfTRpep9xgin7F7r4mG3LHqUZyWkpuUpza66bpfL6F0iuKn4V2W1eaM2T8omZ9SY/lj9iQjo8q+xIbOQAAAAAAAAAAAAAAAAAAAAAAAAAAAAADEo6mQBpwl9THAX1JABGqF9f4M8JfX+DcAYjHRaL5GQ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フリーフォーム 20"/>
          <p:cNvSpPr/>
          <p:nvPr/>
        </p:nvSpPr>
        <p:spPr>
          <a:xfrm rot="10800000">
            <a:off x="4572000" y="2132855"/>
            <a:ext cx="1989976" cy="3528394"/>
          </a:xfrm>
          <a:custGeom>
            <a:avLst/>
            <a:gdLst>
              <a:gd name="connsiteX0" fmla="*/ 844062 w 1674056"/>
              <a:gd name="connsiteY0" fmla="*/ 0 h 1364566"/>
              <a:gd name="connsiteX1" fmla="*/ 1659988 w 1674056"/>
              <a:gd name="connsiteY1" fmla="*/ 0 h 1364566"/>
              <a:gd name="connsiteX2" fmla="*/ 1674056 w 1674056"/>
              <a:gd name="connsiteY2" fmla="*/ 1364566 h 1364566"/>
              <a:gd name="connsiteX3" fmla="*/ 0 w 1674056"/>
              <a:gd name="connsiteY3" fmla="*/ 1364566 h 1364566"/>
              <a:gd name="connsiteX4" fmla="*/ 0 w 1674056"/>
              <a:gd name="connsiteY4" fmla="*/ 1364566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56" h="1364566">
                <a:moveTo>
                  <a:pt x="844062" y="0"/>
                </a:moveTo>
                <a:lnTo>
                  <a:pt x="1659988" y="0"/>
                </a:lnTo>
                <a:lnTo>
                  <a:pt x="1674056" y="1364566"/>
                </a:lnTo>
                <a:lnTo>
                  <a:pt x="0" y="1364566"/>
                </a:lnTo>
                <a:lnTo>
                  <a:pt x="0" y="1364566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6561976" y="3433147"/>
            <a:ext cx="1845140" cy="1677859"/>
          </a:xfrm>
          <a:custGeom>
            <a:avLst/>
            <a:gdLst>
              <a:gd name="connsiteX0" fmla="*/ 844062 w 1674056"/>
              <a:gd name="connsiteY0" fmla="*/ 0 h 1364566"/>
              <a:gd name="connsiteX1" fmla="*/ 1659988 w 1674056"/>
              <a:gd name="connsiteY1" fmla="*/ 0 h 1364566"/>
              <a:gd name="connsiteX2" fmla="*/ 1674056 w 1674056"/>
              <a:gd name="connsiteY2" fmla="*/ 1364566 h 1364566"/>
              <a:gd name="connsiteX3" fmla="*/ 0 w 1674056"/>
              <a:gd name="connsiteY3" fmla="*/ 1364566 h 1364566"/>
              <a:gd name="connsiteX4" fmla="*/ 0 w 1674056"/>
              <a:gd name="connsiteY4" fmla="*/ 1364566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56" h="1364566">
                <a:moveTo>
                  <a:pt x="844062" y="0"/>
                </a:moveTo>
                <a:lnTo>
                  <a:pt x="1659988" y="0"/>
                </a:lnTo>
                <a:lnTo>
                  <a:pt x="1674056" y="1364566"/>
                </a:lnTo>
                <a:lnTo>
                  <a:pt x="0" y="1364566"/>
                </a:lnTo>
                <a:lnTo>
                  <a:pt x="0" y="1364566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8" idx="2"/>
            <a:endCxn id="11" idx="0"/>
          </p:cNvCxnSpPr>
          <p:nvPr/>
        </p:nvCxnSpPr>
        <p:spPr>
          <a:xfrm flipH="1">
            <a:off x="6560334" y="1337867"/>
            <a:ext cx="1642" cy="4889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ローチャート : 代替処理 7"/>
          <p:cNvSpPr/>
          <p:nvPr/>
        </p:nvSpPr>
        <p:spPr>
          <a:xfrm>
            <a:off x="5913904" y="833811"/>
            <a:ext cx="1296144" cy="50405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フローチャート: 処理 8"/>
          <p:cNvSpPr/>
          <p:nvPr/>
        </p:nvSpPr>
        <p:spPr>
          <a:xfrm>
            <a:off x="5371757" y="1537302"/>
            <a:ext cx="2349196" cy="40637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温度を設定する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フローチャート: 処理 9"/>
          <p:cNvSpPr/>
          <p:nvPr/>
        </p:nvSpPr>
        <p:spPr>
          <a:xfrm>
            <a:off x="5929175" y="4202955"/>
            <a:ext cx="1279231" cy="774175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温度を上げる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フローチャート : 代替処理 10"/>
          <p:cNvSpPr/>
          <p:nvPr/>
        </p:nvSpPr>
        <p:spPr>
          <a:xfrm>
            <a:off x="5912262" y="6226939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フローチャート : 判断 11"/>
          <p:cNvSpPr/>
          <p:nvPr/>
        </p:nvSpPr>
        <p:spPr>
          <a:xfrm>
            <a:off x="5371757" y="2819629"/>
            <a:ext cx="2349196" cy="1227036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設定した温度より高いか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フローチャート: 処理 12"/>
          <p:cNvSpPr/>
          <p:nvPr/>
        </p:nvSpPr>
        <p:spPr>
          <a:xfrm>
            <a:off x="7570087" y="3811743"/>
            <a:ext cx="1279231" cy="805589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温度を下げる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フローチャート: 処理 15"/>
          <p:cNvSpPr/>
          <p:nvPr/>
        </p:nvSpPr>
        <p:spPr>
          <a:xfrm>
            <a:off x="5008595" y="2325713"/>
            <a:ext cx="3034782" cy="406372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現在の温度をはかる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フローチャート : 判断 18"/>
          <p:cNvSpPr/>
          <p:nvPr/>
        </p:nvSpPr>
        <p:spPr>
          <a:xfrm>
            <a:off x="5438173" y="5229200"/>
            <a:ext cx="2212850" cy="864098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さらにつづけるか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38329" y="566906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Ｙｅｓ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86870" y="590863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Ｎｏ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20121" y="389705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Ｎｏ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638378" y="303645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Ｙｅｓ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24021" r="19287" b="8669"/>
          <a:stretch/>
        </p:blipFill>
        <p:spPr>
          <a:xfrm>
            <a:off x="153208" y="1258056"/>
            <a:ext cx="4305223" cy="27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9" grpId="0" animBg="1"/>
      <p:bldP spid="20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ローチャート : 代替処理 3"/>
          <p:cNvSpPr/>
          <p:nvPr/>
        </p:nvSpPr>
        <p:spPr>
          <a:xfrm>
            <a:off x="1763688" y="908720"/>
            <a:ext cx="1296144" cy="612648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2411760" y="1521368"/>
            <a:ext cx="1176" cy="395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ローチャート : 代替処理 3"/>
          <p:cNvSpPr/>
          <p:nvPr/>
        </p:nvSpPr>
        <p:spPr>
          <a:xfrm>
            <a:off x="6300192" y="908720"/>
            <a:ext cx="1296144" cy="612648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6948264" y="1521368"/>
            <a:ext cx="1176" cy="395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03548" y="223773"/>
            <a:ext cx="38164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（　　　　　　　　　　　　　　　　）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2040" y="223773"/>
            <a:ext cx="38164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（　　　　　　　　　　　　　　　　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307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395372"/>
            <a:ext cx="88617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ワープロソフトにはどのような機能があるのだろう。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914"/>
            <a:ext cx="9144000" cy="514099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3" name="テキスト ボックス 2"/>
          <p:cNvSpPr txBox="1"/>
          <p:nvPr/>
        </p:nvSpPr>
        <p:spPr>
          <a:xfrm>
            <a:off x="2632698" y="3212976"/>
            <a:ext cx="40158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紫龍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「せーくん、今日行くけん」</a:t>
            </a:r>
            <a:endParaRPr lang="en-US" altLang="ja-JP" sz="2800" dirty="0" smtClean="0"/>
          </a:p>
          <a:p>
            <a:r>
              <a:rPr kumimoji="1" lang="ja-JP" altLang="en-US" sz="2800" dirty="0"/>
              <a:t>聖</a:t>
            </a:r>
            <a:r>
              <a:rPr kumimoji="1" lang="ja-JP" altLang="en-US" sz="2800" dirty="0" smtClean="0"/>
              <a:t>弥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「くるな！」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45449" y="2489701"/>
            <a:ext cx="2199641" cy="310854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文字の表示</a:t>
            </a:r>
            <a:endParaRPr kumimoji="1" lang="en-US" altLang="ja-JP" sz="2800" dirty="0" smtClean="0"/>
          </a:p>
          <a:p>
            <a:r>
              <a:rPr lang="ja-JP" altLang="en-US" sz="2800" dirty="0"/>
              <a:t>漢字</a:t>
            </a:r>
            <a:r>
              <a:rPr lang="ja-JP" altLang="en-US" sz="2800" dirty="0" smtClean="0"/>
              <a:t>変換</a:t>
            </a:r>
            <a:endParaRPr lang="en-US" altLang="ja-JP" sz="2800" dirty="0" smtClean="0"/>
          </a:p>
          <a:p>
            <a:r>
              <a:rPr kumimoji="1" lang="ja-JP" altLang="en-US" sz="2800" dirty="0"/>
              <a:t>文字の</a:t>
            </a:r>
            <a:r>
              <a:rPr kumimoji="1" lang="ja-JP" altLang="en-US" sz="2800" dirty="0" smtClean="0"/>
              <a:t>大きさ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色、フォント</a:t>
            </a:r>
            <a:endParaRPr kumimoji="1" lang="en-US" altLang="ja-JP" sz="2800" dirty="0" smtClean="0"/>
          </a:p>
          <a:p>
            <a:r>
              <a:rPr lang="ja-JP" altLang="en-US" sz="2800" dirty="0"/>
              <a:t>罫線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レイアウト</a:t>
            </a:r>
            <a:endParaRPr kumimoji="1" lang="en-US" altLang="ja-JP" sz="2800" dirty="0" smtClean="0"/>
          </a:p>
          <a:p>
            <a:r>
              <a:rPr lang="ja-JP" altLang="en-US" sz="2800" dirty="0"/>
              <a:t>印刷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473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395372"/>
            <a:ext cx="859562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表計算ソフトにはどのような機能があるのだろう。</a:t>
            </a:r>
            <a:endParaRPr kumimoji="1" lang="ja-JP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980"/>
            <a:ext cx="92215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916575"/>
              </p:ext>
            </p:extLst>
          </p:nvPr>
        </p:nvGraphicFramePr>
        <p:xfrm>
          <a:off x="251520" y="2564904"/>
          <a:ext cx="4968552" cy="348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0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</a:rPr>
                        <a:t>収入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支出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差引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残高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 dirty="0">
                          <a:effectLst/>
                        </a:rPr>
                        <a:t>3465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>
                          <a:effectLst/>
                        </a:rPr>
                        <a:t>　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3465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3465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>
                          <a:effectLst/>
                        </a:rPr>
                        <a:t>　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7780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-7780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-4315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4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10800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>
                          <a:effectLst/>
                        </a:rPr>
                        <a:t>　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 dirty="0">
                          <a:effectLst/>
                        </a:rPr>
                        <a:t>10800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6485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>
                          <a:effectLst/>
                        </a:rPr>
                        <a:t>　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9210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-9210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-2725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>
                          <a:effectLst/>
                        </a:rPr>
                        <a:t>　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9789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-9789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-12514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13500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>
                          <a:effectLst/>
                        </a:rPr>
                        <a:t>　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13500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986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>
                          <a:effectLst/>
                        </a:rPr>
                        <a:t>　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418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>
                          <a:effectLst/>
                        </a:rPr>
                        <a:t>-418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800" u="none" strike="noStrike" dirty="0">
                          <a:effectLst/>
                        </a:rPr>
                        <a:t>568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575494" y="2420888"/>
            <a:ext cx="2199641" cy="35394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数式入力</a:t>
            </a:r>
            <a:endParaRPr kumimoji="1" lang="en-US" altLang="ja-JP" sz="2800" dirty="0" smtClean="0"/>
          </a:p>
          <a:p>
            <a:r>
              <a:rPr lang="ja-JP" altLang="en-US" sz="2800" dirty="0"/>
              <a:t>計算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セルの分割</a:t>
            </a:r>
            <a:endParaRPr lang="en-US" altLang="ja-JP" sz="2800" dirty="0" smtClean="0"/>
          </a:p>
          <a:p>
            <a:r>
              <a:rPr lang="ja-JP" altLang="en-US" sz="2800" dirty="0"/>
              <a:t>セルの結合</a:t>
            </a:r>
            <a:endParaRPr lang="en-US" altLang="ja-JP" sz="2800" dirty="0" smtClean="0"/>
          </a:p>
          <a:p>
            <a:r>
              <a:rPr kumimoji="1" lang="ja-JP" altLang="en-US" sz="2800" dirty="0"/>
              <a:t>文字の</a:t>
            </a:r>
            <a:r>
              <a:rPr kumimoji="1" lang="ja-JP" altLang="en-US" sz="2800" dirty="0" smtClean="0"/>
              <a:t>大きさ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色、フォント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罫線</a:t>
            </a:r>
            <a:endParaRPr lang="en-US" altLang="ja-JP" sz="2800" dirty="0" smtClean="0"/>
          </a:p>
          <a:p>
            <a:r>
              <a:rPr lang="ja-JP" altLang="en-US" sz="2800" dirty="0" smtClean="0"/>
              <a:t>印刷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58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コンピュータが命令を出す仕組み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00B050"/>
                </a:solidFill>
              </a:rPr>
              <a:t>プログラム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プログラム言語</a:t>
            </a:r>
            <a:r>
              <a:rPr kumimoji="1" lang="ja-JP" altLang="en-US" dirty="0" smtClean="0"/>
              <a:t>の機能を利用して書かれた</a:t>
            </a:r>
            <a:r>
              <a:rPr kumimoji="1" lang="ja-JP" altLang="en-US" dirty="0" smtClean="0">
                <a:solidFill>
                  <a:srgbClr val="FF0000"/>
                </a:solidFill>
              </a:rPr>
              <a:t>命令文</a:t>
            </a:r>
            <a:r>
              <a:rPr kumimoji="1" lang="ja-JP" altLang="en-US" dirty="0" smtClean="0"/>
              <a:t>の集まり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00B050"/>
                </a:solidFill>
              </a:rPr>
              <a:t>ワード</a:t>
            </a:r>
            <a:r>
              <a:rPr kumimoji="1" lang="en-US" altLang="ja-JP" dirty="0" smtClean="0">
                <a:solidFill>
                  <a:srgbClr val="00B050"/>
                </a:solidFill>
              </a:rPr>
              <a:t>(</a:t>
            </a:r>
            <a:r>
              <a:rPr kumimoji="1" lang="ja-JP" altLang="en-US" dirty="0" smtClean="0">
                <a:solidFill>
                  <a:srgbClr val="00B050"/>
                </a:solidFill>
              </a:rPr>
              <a:t>文書処理ソフト</a:t>
            </a:r>
            <a:r>
              <a:rPr kumimoji="1" lang="en-US" altLang="ja-JP" dirty="0" smtClean="0">
                <a:solidFill>
                  <a:srgbClr val="00B050"/>
                </a:solidFill>
              </a:rPr>
              <a:t>)</a:t>
            </a:r>
            <a:r>
              <a:rPr kumimoji="1" lang="ja-JP" altLang="en-US" dirty="0" smtClean="0">
                <a:solidFill>
                  <a:srgbClr val="00B050"/>
                </a:solidFill>
              </a:rPr>
              <a:t>やエクセル</a:t>
            </a:r>
            <a:r>
              <a:rPr kumimoji="1" lang="en-US" altLang="ja-JP" dirty="0" smtClean="0">
                <a:solidFill>
                  <a:srgbClr val="00B050"/>
                </a:solidFill>
              </a:rPr>
              <a:t>(</a:t>
            </a:r>
            <a:r>
              <a:rPr kumimoji="1" lang="ja-JP" altLang="en-US" dirty="0" smtClean="0">
                <a:solidFill>
                  <a:srgbClr val="00B050"/>
                </a:solidFill>
              </a:rPr>
              <a:t>表計算ソフト</a:t>
            </a:r>
            <a:r>
              <a:rPr kumimoji="1" lang="en-US" altLang="ja-JP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ja-JP" altLang="en-US" dirty="0" smtClean="0"/>
              <a:t>これらの</a:t>
            </a:r>
            <a:r>
              <a:rPr lang="ja-JP" altLang="en-US" dirty="0" smtClean="0">
                <a:solidFill>
                  <a:srgbClr val="FF0000"/>
                </a:solidFill>
              </a:rPr>
              <a:t>応用ソフトウェア</a:t>
            </a:r>
            <a:r>
              <a:rPr lang="ja-JP" altLang="en-US" dirty="0"/>
              <a:t>は</a:t>
            </a:r>
            <a:r>
              <a:rPr lang="ja-JP" altLang="en-US" dirty="0" smtClean="0"/>
              <a:t>プログラムの集合体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00B050"/>
                </a:solidFill>
              </a:rPr>
              <a:t>プログラム言語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いろいろな種類</a:t>
            </a:r>
            <a:r>
              <a:rPr kumimoji="1" lang="ja-JP" altLang="en-US" dirty="0" smtClean="0"/>
              <a:t>がある。</a:t>
            </a:r>
            <a:r>
              <a:rPr kumimoji="1" lang="ja-JP" altLang="en-US" dirty="0" smtClean="0">
                <a:solidFill>
                  <a:srgbClr val="FF0000"/>
                </a:solidFill>
              </a:rPr>
              <a:t>命令語</a:t>
            </a:r>
            <a:r>
              <a:rPr kumimoji="1" lang="ja-JP" altLang="en-US" dirty="0" smtClean="0"/>
              <a:t>を工夫して利用することで、目的の仕事をするプログラムを作ることができる。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5" y="29522"/>
            <a:ext cx="9345163" cy="6935983"/>
          </a:xfrm>
        </p:spPr>
      </p:pic>
    </p:spTree>
    <p:extLst>
      <p:ext uri="{BB962C8B-B14F-4D97-AF65-F5344CB8AC3E}">
        <p14:creationId xmlns:p14="http://schemas.microsoft.com/office/powerpoint/2010/main" val="202293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直線コネクタ 101"/>
          <p:cNvCxnSpPr/>
          <p:nvPr/>
        </p:nvCxnSpPr>
        <p:spPr>
          <a:xfrm>
            <a:off x="6493445" y="4650715"/>
            <a:ext cx="0" cy="299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フローチャート : 代替処理 38"/>
          <p:cNvSpPr/>
          <p:nvPr/>
        </p:nvSpPr>
        <p:spPr>
          <a:xfrm>
            <a:off x="3503814" y="4922876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7" name="フリーフォーム 96"/>
          <p:cNvSpPr/>
          <p:nvPr/>
        </p:nvSpPr>
        <p:spPr>
          <a:xfrm>
            <a:off x="6514053" y="3435682"/>
            <a:ext cx="1674056" cy="1364566"/>
          </a:xfrm>
          <a:custGeom>
            <a:avLst/>
            <a:gdLst>
              <a:gd name="connsiteX0" fmla="*/ 844062 w 1674056"/>
              <a:gd name="connsiteY0" fmla="*/ 0 h 1364566"/>
              <a:gd name="connsiteX1" fmla="*/ 1659988 w 1674056"/>
              <a:gd name="connsiteY1" fmla="*/ 0 h 1364566"/>
              <a:gd name="connsiteX2" fmla="*/ 1674056 w 1674056"/>
              <a:gd name="connsiteY2" fmla="*/ 1364566 h 1364566"/>
              <a:gd name="connsiteX3" fmla="*/ 0 w 1674056"/>
              <a:gd name="connsiteY3" fmla="*/ 1364566 h 1364566"/>
              <a:gd name="connsiteX4" fmla="*/ 0 w 1674056"/>
              <a:gd name="connsiteY4" fmla="*/ 1364566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56" h="1364566">
                <a:moveTo>
                  <a:pt x="844062" y="0"/>
                </a:moveTo>
                <a:lnTo>
                  <a:pt x="1659988" y="0"/>
                </a:lnTo>
                <a:lnTo>
                  <a:pt x="1674056" y="1364566"/>
                </a:lnTo>
                <a:lnTo>
                  <a:pt x="0" y="1364566"/>
                </a:lnTo>
                <a:lnTo>
                  <a:pt x="0" y="1364566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仕事の流れを考えよう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4802" y="692696"/>
            <a:ext cx="3672408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</a:rPr>
              <a:t>基本的な仕事の流れ</a:t>
            </a:r>
            <a:endParaRPr lang="en-US" altLang="ja-JP" dirty="0" smtClean="0">
              <a:solidFill>
                <a:srgbClr val="00B050"/>
              </a:solidFill>
            </a:endParaRPr>
          </a:p>
        </p:txBody>
      </p:sp>
      <p:sp>
        <p:nvSpPr>
          <p:cNvPr id="5" name="フローチャート : 代替処理 4"/>
          <p:cNvSpPr/>
          <p:nvPr/>
        </p:nvSpPr>
        <p:spPr>
          <a:xfrm>
            <a:off x="1085565" y="1259440"/>
            <a:ext cx="1296144" cy="612648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フローチャート : 判断 5"/>
          <p:cNvSpPr/>
          <p:nvPr/>
        </p:nvSpPr>
        <p:spPr>
          <a:xfrm>
            <a:off x="3245377" y="3954758"/>
            <a:ext cx="1803524" cy="713260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判断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フローチャート: 処理 6"/>
          <p:cNvSpPr/>
          <p:nvPr/>
        </p:nvSpPr>
        <p:spPr>
          <a:xfrm>
            <a:off x="1085565" y="2487962"/>
            <a:ext cx="1279231" cy="612648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仕事１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フローチャート: 処理 7"/>
          <p:cNvSpPr/>
          <p:nvPr/>
        </p:nvSpPr>
        <p:spPr>
          <a:xfrm>
            <a:off x="1084389" y="3698740"/>
            <a:ext cx="1279231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仕事２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フローチャート : 代替処理 8"/>
          <p:cNvSpPr/>
          <p:nvPr/>
        </p:nvSpPr>
        <p:spPr>
          <a:xfrm>
            <a:off x="1084389" y="4922876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6" name="フローチャート : 代替処理 35"/>
          <p:cNvSpPr/>
          <p:nvPr/>
        </p:nvSpPr>
        <p:spPr>
          <a:xfrm>
            <a:off x="3537639" y="1268760"/>
            <a:ext cx="1296144" cy="612648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7" name="フローチャート: 処理 36"/>
          <p:cNvSpPr/>
          <p:nvPr/>
        </p:nvSpPr>
        <p:spPr>
          <a:xfrm>
            <a:off x="3537639" y="2181638"/>
            <a:ext cx="1279231" cy="612648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仕事１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8" name="フローチャート: 処理 37"/>
          <p:cNvSpPr/>
          <p:nvPr/>
        </p:nvSpPr>
        <p:spPr>
          <a:xfrm>
            <a:off x="3537638" y="3096224"/>
            <a:ext cx="1279231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仕事２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3" name="フローチャート : 代替処理 42"/>
          <p:cNvSpPr/>
          <p:nvPr/>
        </p:nvSpPr>
        <p:spPr>
          <a:xfrm>
            <a:off x="5896991" y="1268760"/>
            <a:ext cx="1296144" cy="612648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4" name="フローチャート: 処理 43"/>
          <p:cNvSpPr/>
          <p:nvPr/>
        </p:nvSpPr>
        <p:spPr>
          <a:xfrm>
            <a:off x="5913904" y="2158532"/>
            <a:ext cx="1279231" cy="612648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仕事１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5" name="フローチャート: 処理 44"/>
          <p:cNvSpPr/>
          <p:nvPr/>
        </p:nvSpPr>
        <p:spPr>
          <a:xfrm>
            <a:off x="5923457" y="4055370"/>
            <a:ext cx="1279231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仕事２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6" name="フローチャート : 代替処理 45"/>
          <p:cNvSpPr/>
          <p:nvPr/>
        </p:nvSpPr>
        <p:spPr>
          <a:xfrm>
            <a:off x="5861001" y="4918903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8" name="フローチャート : 判断 87"/>
          <p:cNvSpPr/>
          <p:nvPr/>
        </p:nvSpPr>
        <p:spPr>
          <a:xfrm>
            <a:off x="5607311" y="3077504"/>
            <a:ext cx="1803524" cy="713260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判断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9" name="フローチャート: 処理 88"/>
          <p:cNvSpPr/>
          <p:nvPr/>
        </p:nvSpPr>
        <p:spPr>
          <a:xfrm>
            <a:off x="7553175" y="4055370"/>
            <a:ext cx="1279231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仕事３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3" name="フリーフォーム 92"/>
          <p:cNvSpPr/>
          <p:nvPr/>
        </p:nvSpPr>
        <p:spPr>
          <a:xfrm>
            <a:off x="4168799" y="2946822"/>
            <a:ext cx="1139483" cy="1364566"/>
          </a:xfrm>
          <a:custGeom>
            <a:avLst/>
            <a:gdLst>
              <a:gd name="connsiteX0" fmla="*/ 815926 w 1139483"/>
              <a:gd name="connsiteY0" fmla="*/ 1364566 h 1364566"/>
              <a:gd name="connsiteX1" fmla="*/ 1125415 w 1139483"/>
              <a:gd name="connsiteY1" fmla="*/ 1364566 h 1364566"/>
              <a:gd name="connsiteX2" fmla="*/ 1139483 w 1139483"/>
              <a:gd name="connsiteY2" fmla="*/ 0 h 1364566"/>
              <a:gd name="connsiteX3" fmla="*/ 0 w 1139483"/>
              <a:gd name="connsiteY3" fmla="*/ 0 h 1364566"/>
              <a:gd name="connsiteX4" fmla="*/ 0 w 1139483"/>
              <a:gd name="connsiteY4" fmla="*/ 0 h 1364566"/>
              <a:gd name="connsiteX5" fmla="*/ 0 w 1139483"/>
              <a:gd name="connsiteY5" fmla="*/ 0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483" h="1364566">
                <a:moveTo>
                  <a:pt x="815926" y="1364566"/>
                </a:moveTo>
                <a:lnTo>
                  <a:pt x="1125415" y="1364566"/>
                </a:lnTo>
                <a:lnTo>
                  <a:pt x="113948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16457" y="5684879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Ａ　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順次処理型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024094" y="5684879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Ｂ　条件くり返し型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896991" y="5684879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Ｃ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　条件分岐型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1" name="コンテンツ プレースホルダー 2"/>
          <p:cNvSpPr txBox="1">
            <a:spLocks/>
          </p:cNvSpPr>
          <p:nvPr/>
        </p:nvSpPr>
        <p:spPr>
          <a:xfrm>
            <a:off x="2674420" y="6178886"/>
            <a:ext cx="4013372" cy="5040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流れ図（フローチャート）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cxnSp>
        <p:nvCxnSpPr>
          <p:cNvPr id="57" name="直線コネクタ 56"/>
          <p:cNvCxnSpPr>
            <a:stCxn id="7" idx="2"/>
            <a:endCxn id="8" idx="0"/>
          </p:cNvCxnSpPr>
          <p:nvPr/>
        </p:nvCxnSpPr>
        <p:spPr>
          <a:xfrm flipH="1">
            <a:off x="1724005" y="3100610"/>
            <a:ext cx="1176" cy="598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1733637" y="1872088"/>
            <a:ext cx="1176" cy="598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1734813" y="4324746"/>
            <a:ext cx="1176" cy="598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4147139" y="1872088"/>
            <a:ext cx="0" cy="299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4172079" y="2797289"/>
            <a:ext cx="0" cy="299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4147139" y="3698740"/>
            <a:ext cx="0" cy="299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4146711" y="4668018"/>
            <a:ext cx="0" cy="299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6545063" y="1872087"/>
            <a:ext cx="0" cy="299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6545063" y="2771180"/>
            <a:ext cx="0" cy="299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6493445" y="3756305"/>
            <a:ext cx="0" cy="299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7" grpId="0" animBg="1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88" grpId="0" animBg="1"/>
      <p:bldP spid="89" grpId="0" animBg="1"/>
      <p:bldP spid="93" grpId="0" animBg="1"/>
      <p:bldP spid="98" grpId="0"/>
      <p:bldP spid="99" grpId="0"/>
      <p:bldP spid="100" grpId="0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dapio.jp/flow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96" y="75011"/>
            <a:ext cx="5981355" cy="6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/>
          <p:cNvSpPr/>
          <p:nvPr/>
        </p:nvSpPr>
        <p:spPr>
          <a:xfrm>
            <a:off x="914625" y="3889995"/>
            <a:ext cx="1674056" cy="1364566"/>
          </a:xfrm>
          <a:custGeom>
            <a:avLst/>
            <a:gdLst>
              <a:gd name="connsiteX0" fmla="*/ 844062 w 1674056"/>
              <a:gd name="connsiteY0" fmla="*/ 0 h 1364566"/>
              <a:gd name="connsiteX1" fmla="*/ 1659988 w 1674056"/>
              <a:gd name="connsiteY1" fmla="*/ 0 h 1364566"/>
              <a:gd name="connsiteX2" fmla="*/ 1674056 w 1674056"/>
              <a:gd name="connsiteY2" fmla="*/ 1364566 h 1364566"/>
              <a:gd name="connsiteX3" fmla="*/ 0 w 1674056"/>
              <a:gd name="connsiteY3" fmla="*/ 1364566 h 1364566"/>
              <a:gd name="connsiteX4" fmla="*/ 0 w 1674056"/>
              <a:gd name="connsiteY4" fmla="*/ 1364566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56" h="1364566">
                <a:moveTo>
                  <a:pt x="844062" y="0"/>
                </a:moveTo>
                <a:lnTo>
                  <a:pt x="1659988" y="0"/>
                </a:lnTo>
                <a:lnTo>
                  <a:pt x="1674056" y="1364566"/>
                </a:lnTo>
                <a:lnTo>
                  <a:pt x="0" y="1364566"/>
                </a:lnTo>
                <a:lnTo>
                  <a:pt x="0" y="1364566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909645" y="2326401"/>
            <a:ext cx="4747" cy="3040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ローチャート : 代替処理 4"/>
          <p:cNvSpPr/>
          <p:nvPr/>
        </p:nvSpPr>
        <p:spPr>
          <a:xfrm>
            <a:off x="297563" y="1723073"/>
            <a:ext cx="1296144" cy="612648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フローチャート: 処理 5"/>
          <p:cNvSpPr/>
          <p:nvPr/>
        </p:nvSpPr>
        <p:spPr>
          <a:xfrm>
            <a:off x="314476" y="2612845"/>
            <a:ext cx="1279231" cy="612648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仕事１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フローチャート: 処理 6"/>
          <p:cNvSpPr/>
          <p:nvPr/>
        </p:nvSpPr>
        <p:spPr>
          <a:xfrm>
            <a:off x="324029" y="4509683"/>
            <a:ext cx="1279231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仕事２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261573" y="5373216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フローチャート : 判断 8"/>
          <p:cNvSpPr/>
          <p:nvPr/>
        </p:nvSpPr>
        <p:spPr>
          <a:xfrm>
            <a:off x="7883" y="3531817"/>
            <a:ext cx="1803524" cy="713260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判断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フローチャート: 処理 9"/>
          <p:cNvSpPr/>
          <p:nvPr/>
        </p:nvSpPr>
        <p:spPr>
          <a:xfrm>
            <a:off x="1953747" y="4509683"/>
            <a:ext cx="1279231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仕事３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7799" y="75011"/>
            <a:ext cx="2950026" cy="10081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流れ図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（フローチャート）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切符（チケット）を買う</a:t>
            </a:r>
            <a:endParaRPr kumimoji="1" lang="ja-JP" altLang="en-US" dirty="0"/>
          </a:p>
        </p:txBody>
      </p:sp>
      <p:sp>
        <p:nvSpPr>
          <p:cNvPr id="4" name="フローチャート : 代替処理 3"/>
          <p:cNvSpPr/>
          <p:nvPr/>
        </p:nvSpPr>
        <p:spPr>
          <a:xfrm>
            <a:off x="6578591" y="960531"/>
            <a:ext cx="1296144" cy="612648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フローチャート: 処理 4"/>
          <p:cNvSpPr/>
          <p:nvPr/>
        </p:nvSpPr>
        <p:spPr>
          <a:xfrm>
            <a:off x="5996372" y="2171309"/>
            <a:ext cx="2441316" cy="612648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お金を入れる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フローチャート: 処理 5"/>
          <p:cNvSpPr/>
          <p:nvPr/>
        </p:nvSpPr>
        <p:spPr>
          <a:xfrm>
            <a:off x="5996373" y="3399831"/>
            <a:ext cx="2441316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ボタンを押す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フローチャート : 代替処理 6"/>
          <p:cNvSpPr/>
          <p:nvPr/>
        </p:nvSpPr>
        <p:spPr>
          <a:xfrm>
            <a:off x="6577415" y="5793325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直線コネクタ 8"/>
          <p:cNvCxnSpPr>
            <a:stCxn id="5" idx="2"/>
            <a:endCxn id="6" idx="0"/>
          </p:cNvCxnSpPr>
          <p:nvPr/>
        </p:nvCxnSpPr>
        <p:spPr>
          <a:xfrm>
            <a:off x="7217030" y="2783957"/>
            <a:ext cx="1" cy="615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7226663" y="1573179"/>
            <a:ext cx="1176" cy="598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7227839" y="4004532"/>
            <a:ext cx="1176" cy="598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: 処理 26"/>
          <p:cNvSpPr/>
          <p:nvPr/>
        </p:nvSpPr>
        <p:spPr>
          <a:xfrm>
            <a:off x="6008357" y="4602662"/>
            <a:ext cx="2441316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切符が出る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7229015" y="5193210"/>
            <a:ext cx="1176" cy="598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2" t="19074" r="9823" b="20810"/>
          <a:stretch/>
        </p:blipFill>
        <p:spPr>
          <a:xfrm>
            <a:off x="1331640" y="1452026"/>
            <a:ext cx="3055644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42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自動販売機のはたらき</a:t>
            </a:r>
            <a:endParaRPr kumimoji="1" lang="ja-JP" altLang="en-US" dirty="0"/>
          </a:p>
        </p:txBody>
      </p:sp>
      <p:sp>
        <p:nvSpPr>
          <p:cNvPr id="4" name="フローチャート : 代替処理 3"/>
          <p:cNvSpPr/>
          <p:nvPr/>
        </p:nvSpPr>
        <p:spPr>
          <a:xfrm>
            <a:off x="6578591" y="960531"/>
            <a:ext cx="1296144" cy="612648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はじめ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フローチャート: 処理 4"/>
          <p:cNvSpPr/>
          <p:nvPr/>
        </p:nvSpPr>
        <p:spPr>
          <a:xfrm>
            <a:off x="5996372" y="2171309"/>
            <a:ext cx="2441316" cy="612648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お金を入れる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フローチャート: 処理 5"/>
          <p:cNvSpPr/>
          <p:nvPr/>
        </p:nvSpPr>
        <p:spPr>
          <a:xfrm>
            <a:off x="5996373" y="3399831"/>
            <a:ext cx="2441316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ボタンを押す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フローチャート : 代替処理 6"/>
          <p:cNvSpPr/>
          <p:nvPr/>
        </p:nvSpPr>
        <p:spPr>
          <a:xfrm>
            <a:off x="6577415" y="5793325"/>
            <a:ext cx="1296144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おわり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直線コネクタ 8"/>
          <p:cNvCxnSpPr>
            <a:stCxn id="5" idx="2"/>
            <a:endCxn id="6" idx="0"/>
          </p:cNvCxnSpPr>
          <p:nvPr/>
        </p:nvCxnSpPr>
        <p:spPr>
          <a:xfrm>
            <a:off x="7217030" y="2783957"/>
            <a:ext cx="1" cy="615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7226663" y="1573179"/>
            <a:ext cx="1176" cy="598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7227839" y="4004532"/>
            <a:ext cx="1176" cy="598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www.suntory.co.jp/eco/teigen/vendor/img/sec01_img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8988"/>
            <a:ext cx="4032448" cy="54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フローチャート: 処理 26"/>
          <p:cNvSpPr/>
          <p:nvPr/>
        </p:nvSpPr>
        <p:spPr>
          <a:xfrm>
            <a:off x="6008357" y="4602662"/>
            <a:ext cx="2441316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飲み物が出る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7229015" y="5193210"/>
            <a:ext cx="1176" cy="598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397</Words>
  <Application>Microsoft Office PowerPoint</Application>
  <PresentationFormat>画面に合わせる (4:3)</PresentationFormat>
  <Paragraphs>164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ＭＳ Ｐゴシック</vt:lpstr>
      <vt:lpstr>游ゴシック</vt:lpstr>
      <vt:lpstr>Arial</vt:lpstr>
      <vt:lpstr>Calibri</vt:lpstr>
      <vt:lpstr>Office テーマ</vt:lpstr>
      <vt:lpstr>Office ​​テーマ</vt:lpstr>
      <vt:lpstr>技術　3年 ２　プログラムの基本</vt:lpstr>
      <vt:lpstr>PowerPoint プレゼンテーション</vt:lpstr>
      <vt:lpstr>PowerPoint プレゼンテーション</vt:lpstr>
      <vt:lpstr>コンピュータが命令を出す仕組み</vt:lpstr>
      <vt:lpstr>PowerPoint プレゼンテーション</vt:lpstr>
      <vt:lpstr>仕事の流れを考えよう</vt:lpstr>
      <vt:lpstr>PowerPoint プレゼンテーション</vt:lpstr>
      <vt:lpstr>切符（チケット）を買う</vt:lpstr>
      <vt:lpstr>自動販売機のはたらき</vt:lpstr>
      <vt:lpstr>PowerPoint プレゼンテーション</vt:lpstr>
      <vt:lpstr>PowerPoint プレゼンテーション</vt:lpstr>
      <vt:lpstr>PowerPoint プレゼンテーション</vt:lpstr>
      <vt:lpstr>スワンボートに乗る</vt:lpstr>
      <vt:lpstr>靴をはいて家を出るまで</vt:lpstr>
      <vt:lpstr>カメラのはたらき</vt:lpstr>
      <vt:lpstr>コーヒーを入れる</vt:lpstr>
      <vt:lpstr>エアコンのはたらき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岩城中学校の紹介</dc:title>
  <dc:creator>student</dc:creator>
  <cp:lastModifiedBy>teacher</cp:lastModifiedBy>
  <cp:revision>69</cp:revision>
  <cp:lastPrinted>2017-09-29T01:57:10Z</cp:lastPrinted>
  <dcterms:created xsi:type="dcterms:W3CDTF">2010-02-19T01:16:05Z</dcterms:created>
  <dcterms:modified xsi:type="dcterms:W3CDTF">2017-10-17T02:12:08Z</dcterms:modified>
</cp:coreProperties>
</file>