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68" r:id="rId16"/>
    <p:sldId id="269" r:id="rId1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AD60A02-F120-4A00-9D0B-3C98238A9B31}" type="datetimeFigureOut">
              <a:rPr kumimoji="1" lang="ja-JP" altLang="en-US" smtClean="0"/>
              <a:t>2013/6/19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866E01-B0E0-4B59-BFF0-7534A004F1EC}" type="slidenum">
              <a:rPr kumimoji="1" lang="ja-JP" altLang="en-US" smtClean="0"/>
              <a:t>‹#›</a:t>
            </a:fld>
            <a:endParaRPr kumimoji="1" lang="ja-JP" altLang="en-US"/>
          </a:p>
        </p:txBody>
      </p:sp>
    </p:spTree>
    <p:extLst>
      <p:ext uri="{BB962C8B-B14F-4D97-AF65-F5344CB8AC3E}">
        <p14:creationId xmlns:p14="http://schemas.microsoft.com/office/powerpoint/2010/main" val="12714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AD60A02-F120-4A00-9D0B-3C98238A9B31}" type="datetimeFigureOut">
              <a:rPr kumimoji="1" lang="ja-JP" altLang="en-US" smtClean="0"/>
              <a:t>2013/6/19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866E01-B0E0-4B59-BFF0-7534A004F1EC}" type="slidenum">
              <a:rPr kumimoji="1" lang="ja-JP" altLang="en-US" smtClean="0"/>
              <a:t>‹#›</a:t>
            </a:fld>
            <a:endParaRPr kumimoji="1" lang="ja-JP" altLang="en-US"/>
          </a:p>
        </p:txBody>
      </p:sp>
    </p:spTree>
    <p:extLst>
      <p:ext uri="{BB962C8B-B14F-4D97-AF65-F5344CB8AC3E}">
        <p14:creationId xmlns:p14="http://schemas.microsoft.com/office/powerpoint/2010/main" val="3833405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AD60A02-F120-4A00-9D0B-3C98238A9B31}" type="datetimeFigureOut">
              <a:rPr kumimoji="1" lang="ja-JP" altLang="en-US" smtClean="0"/>
              <a:t>2013/6/19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866E01-B0E0-4B59-BFF0-7534A004F1EC}" type="slidenum">
              <a:rPr kumimoji="1" lang="ja-JP" altLang="en-US" smtClean="0"/>
              <a:t>‹#›</a:t>
            </a:fld>
            <a:endParaRPr kumimoji="1" lang="ja-JP" altLang="en-US"/>
          </a:p>
        </p:txBody>
      </p:sp>
    </p:spTree>
    <p:extLst>
      <p:ext uri="{BB962C8B-B14F-4D97-AF65-F5344CB8AC3E}">
        <p14:creationId xmlns:p14="http://schemas.microsoft.com/office/powerpoint/2010/main" val="3793199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AD60A02-F120-4A00-9D0B-3C98238A9B31}" type="datetimeFigureOut">
              <a:rPr kumimoji="1" lang="ja-JP" altLang="en-US" smtClean="0"/>
              <a:t>2013/6/19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866E01-B0E0-4B59-BFF0-7534A004F1EC}" type="slidenum">
              <a:rPr kumimoji="1" lang="ja-JP" altLang="en-US" smtClean="0"/>
              <a:t>‹#›</a:t>
            </a:fld>
            <a:endParaRPr kumimoji="1" lang="ja-JP" altLang="en-US"/>
          </a:p>
        </p:txBody>
      </p:sp>
    </p:spTree>
    <p:extLst>
      <p:ext uri="{BB962C8B-B14F-4D97-AF65-F5344CB8AC3E}">
        <p14:creationId xmlns:p14="http://schemas.microsoft.com/office/powerpoint/2010/main" val="3681294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AD60A02-F120-4A00-9D0B-3C98238A9B31}" type="datetimeFigureOut">
              <a:rPr kumimoji="1" lang="ja-JP" altLang="en-US" smtClean="0"/>
              <a:t>2013/6/19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866E01-B0E0-4B59-BFF0-7534A004F1EC}" type="slidenum">
              <a:rPr kumimoji="1" lang="ja-JP" altLang="en-US" smtClean="0"/>
              <a:t>‹#›</a:t>
            </a:fld>
            <a:endParaRPr kumimoji="1" lang="ja-JP" altLang="en-US"/>
          </a:p>
        </p:txBody>
      </p:sp>
    </p:spTree>
    <p:extLst>
      <p:ext uri="{BB962C8B-B14F-4D97-AF65-F5344CB8AC3E}">
        <p14:creationId xmlns:p14="http://schemas.microsoft.com/office/powerpoint/2010/main" val="2510964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AD60A02-F120-4A00-9D0B-3C98238A9B31}" type="datetimeFigureOut">
              <a:rPr kumimoji="1" lang="ja-JP" altLang="en-US" smtClean="0"/>
              <a:t>2013/6/19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866E01-B0E0-4B59-BFF0-7534A004F1EC}" type="slidenum">
              <a:rPr kumimoji="1" lang="ja-JP" altLang="en-US" smtClean="0"/>
              <a:t>‹#›</a:t>
            </a:fld>
            <a:endParaRPr kumimoji="1" lang="ja-JP" altLang="en-US"/>
          </a:p>
        </p:txBody>
      </p:sp>
    </p:spTree>
    <p:extLst>
      <p:ext uri="{BB962C8B-B14F-4D97-AF65-F5344CB8AC3E}">
        <p14:creationId xmlns:p14="http://schemas.microsoft.com/office/powerpoint/2010/main" val="99514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AD60A02-F120-4A00-9D0B-3C98238A9B31}" type="datetimeFigureOut">
              <a:rPr kumimoji="1" lang="ja-JP" altLang="en-US" smtClean="0"/>
              <a:t>2013/6/19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C866E01-B0E0-4B59-BFF0-7534A004F1EC}" type="slidenum">
              <a:rPr kumimoji="1" lang="ja-JP" altLang="en-US" smtClean="0"/>
              <a:t>‹#›</a:t>
            </a:fld>
            <a:endParaRPr kumimoji="1" lang="ja-JP" altLang="en-US"/>
          </a:p>
        </p:txBody>
      </p:sp>
    </p:spTree>
    <p:extLst>
      <p:ext uri="{BB962C8B-B14F-4D97-AF65-F5344CB8AC3E}">
        <p14:creationId xmlns:p14="http://schemas.microsoft.com/office/powerpoint/2010/main" val="3403876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AD60A02-F120-4A00-9D0B-3C98238A9B31}" type="datetimeFigureOut">
              <a:rPr kumimoji="1" lang="ja-JP" altLang="en-US" smtClean="0"/>
              <a:t>2013/6/19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C866E01-B0E0-4B59-BFF0-7534A004F1EC}" type="slidenum">
              <a:rPr kumimoji="1" lang="ja-JP" altLang="en-US" smtClean="0"/>
              <a:t>‹#›</a:t>
            </a:fld>
            <a:endParaRPr kumimoji="1" lang="ja-JP" altLang="en-US"/>
          </a:p>
        </p:txBody>
      </p:sp>
    </p:spTree>
    <p:extLst>
      <p:ext uri="{BB962C8B-B14F-4D97-AF65-F5344CB8AC3E}">
        <p14:creationId xmlns:p14="http://schemas.microsoft.com/office/powerpoint/2010/main" val="1778840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AD60A02-F120-4A00-9D0B-3C98238A9B31}" type="datetimeFigureOut">
              <a:rPr kumimoji="1" lang="ja-JP" altLang="en-US" smtClean="0"/>
              <a:t>2013/6/19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C866E01-B0E0-4B59-BFF0-7534A004F1EC}" type="slidenum">
              <a:rPr kumimoji="1" lang="ja-JP" altLang="en-US" smtClean="0"/>
              <a:t>‹#›</a:t>
            </a:fld>
            <a:endParaRPr kumimoji="1" lang="ja-JP" altLang="en-US"/>
          </a:p>
        </p:txBody>
      </p:sp>
    </p:spTree>
    <p:extLst>
      <p:ext uri="{BB962C8B-B14F-4D97-AF65-F5344CB8AC3E}">
        <p14:creationId xmlns:p14="http://schemas.microsoft.com/office/powerpoint/2010/main" val="3093561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AD60A02-F120-4A00-9D0B-3C98238A9B31}" type="datetimeFigureOut">
              <a:rPr kumimoji="1" lang="ja-JP" altLang="en-US" smtClean="0"/>
              <a:t>2013/6/19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866E01-B0E0-4B59-BFF0-7534A004F1EC}" type="slidenum">
              <a:rPr kumimoji="1" lang="ja-JP" altLang="en-US" smtClean="0"/>
              <a:t>‹#›</a:t>
            </a:fld>
            <a:endParaRPr kumimoji="1" lang="ja-JP" altLang="en-US"/>
          </a:p>
        </p:txBody>
      </p:sp>
    </p:spTree>
    <p:extLst>
      <p:ext uri="{BB962C8B-B14F-4D97-AF65-F5344CB8AC3E}">
        <p14:creationId xmlns:p14="http://schemas.microsoft.com/office/powerpoint/2010/main" val="67869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AD60A02-F120-4A00-9D0B-3C98238A9B31}" type="datetimeFigureOut">
              <a:rPr kumimoji="1" lang="ja-JP" altLang="en-US" smtClean="0"/>
              <a:t>2013/6/19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866E01-B0E0-4B59-BFF0-7534A004F1EC}" type="slidenum">
              <a:rPr kumimoji="1" lang="ja-JP" altLang="en-US" smtClean="0"/>
              <a:t>‹#›</a:t>
            </a:fld>
            <a:endParaRPr kumimoji="1" lang="ja-JP" altLang="en-US"/>
          </a:p>
        </p:txBody>
      </p:sp>
    </p:spTree>
    <p:extLst>
      <p:ext uri="{BB962C8B-B14F-4D97-AF65-F5344CB8AC3E}">
        <p14:creationId xmlns:p14="http://schemas.microsoft.com/office/powerpoint/2010/main" val="330776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60A02-F120-4A00-9D0B-3C98238A9B31}" type="datetimeFigureOut">
              <a:rPr kumimoji="1" lang="ja-JP" altLang="en-US" smtClean="0"/>
              <a:t>2013/6/19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66E01-B0E0-4B59-BFF0-7534A004F1EC}" type="slidenum">
              <a:rPr kumimoji="1" lang="ja-JP" altLang="en-US" smtClean="0"/>
              <a:t>‹#›</a:t>
            </a:fld>
            <a:endParaRPr kumimoji="1" lang="ja-JP" altLang="en-US"/>
          </a:p>
        </p:txBody>
      </p:sp>
    </p:spTree>
    <p:extLst>
      <p:ext uri="{BB962C8B-B14F-4D97-AF65-F5344CB8AC3E}">
        <p14:creationId xmlns:p14="http://schemas.microsoft.com/office/powerpoint/2010/main" val="437084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jp/url?sa=i&amp;rct=j&amp;q=100%E5%86%86%E5%9D%87%E4%B8%80&amp;source=images&amp;cd=&amp;cad=rja&amp;docid=86ZXWKqb5wDoZM&amp;tbnid=jh7g8aGZ4KMu1M:&amp;ved=0CAUQjRw&amp;url=http%3A%2F%2Fblog.goo.ne.jp%2Fyume-san_2006%2Fe%2Fbd223daf44edad9a29e50c80f34dd6a1&amp;ei=kgHBUeSPGomnlQWH3ICgBw&amp;bvm=bv.47883778,d.dGI&amp;psig=AFQjCNH0pi9VsdFmYvCHtJ42_ZPiSJzK6A&amp;ust=137168973768061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jp/url?sa=i&amp;rct=j&amp;q=%E5%AE%B6%E9%9B%BB&amp;source=images&amp;cd=&amp;cad=rja&amp;docid=haDPMGg3adZKcM&amp;tbnid=K52nNTBpHfegNM:&amp;ved=0CAUQjRw&amp;url=http%3A%2F%2Frecycle-ya.com%2Fkaden-kaitori.html&amp;ei=HgLBUZGPJsbxkAWD54HIDw&amp;bvm=bv.47883778,d.dGI&amp;psig=AFQjCNF88udduJGEdbcJpFLDzgBWpAGgWQ&amp;ust=137168984929113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jp/url?sa=i&amp;rct=j&amp;q=%E6%9C%A8%E6%9D%90&amp;source=images&amp;cd=&amp;cad=rja&amp;docid=u2LoqIWNxFETFM&amp;tbnid=UHax0g9oVDS7-M:&amp;ved=0CAUQjRw&amp;url=http%3A%2F%2Fwww.pref.yamaguchi.lg.jp%2Fcms%2Fa16700%2Fyamaguchi-kinoie%2Fkinoie.html&amp;ei=RgjBUfyTB4makAW32YHIDw&amp;bvm=bv.47883778,d.dGI&amp;psig=AFQjCNEDCEIJ9BhxP1fw-ju77gdLiAZQCg&amp;ust=137169144659503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jp/url?sa=i&amp;rct=j&amp;q=%E6%A3%AE%E6%9E%97%E4%BC%90%E6%8E%A1&amp;source=images&amp;cd=&amp;cad=rja&amp;docid=xSrQ4wnWqXq0ZM&amp;tbnid=3KE5gxBqLXzZNM:&amp;ved=0CAUQjRw&amp;url=http%3A%2F%2Fwww.shinrin-ringyou.com%2Fforest_world%2Fihou.php&amp;ei=HwnBUemyDMWekQXlyYGABA&amp;bvm=bv.47883778,d.dGI&amp;psig=AFQjCNGvgqHuq9Xf8mHJs4uR4KjYLi2tQw&amp;ust=1371691572606901"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www.google.co.jp/url?sa=i&amp;rct=j&amp;q=%E6%A3%AE%E6%9E%97%E4%BC%90%E6%8E%A1&amp;source=images&amp;cd=&amp;cad=rja&amp;docid=yphGebRFkiOrhM&amp;tbnid=m9UC3IgHEk8CQM:&amp;ved=0CAUQjRw&amp;url=http%3A%2F%2Fluckymentai.blog63.fc2.com%2F%3Ftag%3D%25BF%25B9%25CE%25D3%25C8%25B2%25BA%25CE&amp;ei=uQnBUb_CGoGUkQXAs4D4Cg&amp;bvm=bv.47883778,d.dGI&amp;psig=AFQjCNGvgqHuq9Xf8mHJs4uR4KjYLi2tQw&amp;ust=1371691572606901" TargetMode="Externa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www.google.co.jp/url?sa=i&amp;rct=j&amp;q=%E6%A3%AE%E6%9E%97%E4%BC%90%E6%8E%A1&amp;source=images&amp;cd=&amp;cad=rja&amp;docid=iPsIigYK84x09M&amp;tbnid=Y0YaXHIl-BPyLM:&amp;ved=0CAUQjRw&amp;url=http%3A%2F%2Fwww.shinrin-ringyou.com%2Fforest_world%2Ffactor.php&amp;ei=2QnBUbfmBoiskgWW54EI&amp;bvm=bv.47883778,d.dGI&amp;psig=AFQjCNGvgqHuq9Xf8mHJs4uR4KjYLi2tQw&amp;ust=137169157260690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jp/url?sa=i&amp;rct=j&amp;q=%E9%87%91%E5%B1%9E%E9%89%B1%E7%89%A9&amp;source=images&amp;cd=&amp;cad=rja&amp;docid=wl9G9V44nxZEhM&amp;tbnid=FYjntWxfPIKj4M:&amp;ved=0CAUQjRw&amp;url=http%3A%2F%2Fwww.jaea.go.jp%2F04%2Ftono%2Fkenkyusitu%2Fweb%2Fresources%2Fre020101.html&amp;ei=mArBUfq6CYWMkwXKpYEI&amp;bvm=bv.47883778,d.dGI&amp;psig=AFQjCNFz6eMbW-JGIO7rs4xQ304PE3nRWQ&amp;ust=137169204094231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hyperlink" Target="http://www.google.co.jp/url?sa=i&amp;rct=j&amp;q=&#29983;&#20998;&#35299;&#24615;&#12503;&#12521;&#12473;&#12481;&#12483;&#12463;&amp;source=images&amp;cd=&amp;cad=rja&amp;docid=ewJPCqJPoUE2BM&amp;tbnid=OVkQcfhVz2EfHM:&amp;ved=0CAUQjRw&amp;url=http://www.meti.go.jp/policy/chemical_management/chemical_wondertown/supermarket/page03.html&amp;ei=VhC1UeuBOISlkAXz_oDgBg&amp;bvm=bv.47534661,d.dGI&amp;psig=AFQjCNGx2Wa-LmI5IJJfyTQ1M0YTOJHptg&amp;ust=1370906960807389"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www.google.co.jp/url?sa=i&amp;rct=j&amp;q=%E7%9F%B3%E6%B2%B9%E3%81%8B%E3%82%89%E3%83%97%E3%83%A9%E3%82%B9%E3%83%81%E3%83%83%E3%82%AF&amp;source=images&amp;cd=&amp;cad=rja&amp;docid=8HzaTcAPLDrHBM&amp;tbnid=WtJnufmxEfjUIM:&amp;ved=0CAUQjRw&amp;url=http%3A%2F%2Fwww.pwmi.jp%2Ftosyokan%2F03_tukurikata.html&amp;ei=MgzBUdDBKYXQkgXoiIDwCA&amp;bvm=bv.47883778,d.dGI&amp;psig=AFQjCNGLm_Wi2ZTfg8nfFd4pM_6p82XOnA&amp;ust=1371692309189097"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E8%87%AA%E5%8B%95%E8%BB%8A&amp;source=images&amp;cd=&amp;cad=rja&amp;docid=KKkRzO8fJyrwUM&amp;tbnid=QwGCH5lkcuYrnM:&amp;ved=0CAUQjRw&amp;url=http://catalog.carsensorlab.net/mitsuoka/zero_1/&amp;ei=h_XAUZDwGseKkgWInoCoBw&amp;psig=AFQjCNGcVBL-qSRRnLMY3SVzJotJ83TH8g&amp;ust=1371686575299081"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E8%8A%B8%E4%BA%88%E6%B1%BD%E8%88%B9&amp;source=images&amp;cd=&amp;cad=rja&amp;docid=OfsMHmnqQiEfLM&amp;tbnid=X5blwsdJlzjrJM:&amp;ved=0CAUQjRw&amp;url=http://blogs.yahoo.co.jp/sannyounp/23370311.html&amp;ei=u_bAUfizDYXSkwWMu4DQCg&amp;psig=AFQjCNGVWK20jv4TZe06J7zrRATdFwdVvw&amp;ust=1371686950627138"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google.com/url?sa=i&amp;rct=j&amp;q=%E8%87%AA%E8%BB%A2%E8%BB%8A&amp;source=images&amp;cd=&amp;cad=rja&amp;docid=korzrnGHRYNUIM&amp;tbnid=34slUkaL33JiIM:&amp;ved=0CAUQjRw&amp;url=http://www.e-jitensya.com/&amp;ei=bvbAUf6pMcuqkgWPyoDwCA&amp;psig=AFQjCNGqK3NpeLQoGSmKmAXdFFFavNCjJQ&amp;ust=137168686845419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E3%82%AC%E3%83%AB%E3%83%90%E3%83%AA%E3%82%A6%E3%83%A0%E9%8B%BC%E6%9D%BF&amp;source=images&amp;cd=&amp;cad=rja&amp;docid=vsxBMgRdstRIdM&amp;tbnid=VhDwgYAjVI1zPM:&amp;ved=0CAUQjRw&amp;url=http://www.taiki.ws/blog/shutaro/?m=200803&amp;ei=N_fAUbKoF4mulQX5soHgBw&amp;psig=AFQjCNFxJotTc0kMFjBKt5Mqmk5sQgxNDw&amp;ust=1371687057346734"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google.co.jp/url?sa=i&amp;rct=j&amp;q=&amp;source=images&amp;cd=&amp;cad=rja&amp;docid=SBNI_BjPHuEHwM&amp;tbnid=7lgtK_56XrpisM:&amp;ved=0CAUQjRw&amp;url=http%3A%2F%2Fcrafthome.blog.so-net.ne.jp%2F2011-04-16&amp;ei=1_7AUcn3BIjukAXU3oDYAw&amp;bvm=bv.47883778,d.dGI&amp;psig=AFQjCNFiLWAShTcV102oU-XSO_dD2ga9UA&amp;ust=137168858839381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jp/url?sa=i&amp;rct=j&amp;q=&amp;source=images&amp;cd=&amp;cad=rja&amp;docid=gTY_EoDsLZ8SVM&amp;tbnid=Pn15G1WGpBm3-M:&amp;ved=0CAUQjRw&amp;url=http%3A%2F%2Fwww.senda.co.jp%2Fw01010020_1.html&amp;ei=i__AUeKCDovFkwXU7ICQDQ&amp;bvm=bv.47883778,d.dGI&amp;psig=AFQjCNHyDtZmmpywVpIy0NFrqmEl6IM9Nw&amp;ust=137168920097647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jp/url?sa=i&amp;rct=j&amp;q=%E6%97%A5%E7%94%A8%E5%93%81&amp;source=images&amp;cd=&amp;cad=rja&amp;docid=d2mounS2fADWZM&amp;tbnid=IIWjjLWRQOF3eM:&amp;ved=0CAUQjRw&amp;url=http%3A%2F%2Fsamplechoice.accesswork.co.jp%2Fdisaster_daily%2Ftest-3%2F&amp;ei=zgDBUa6NK4XslAWawYDgBg&amp;bvm=bv.47883778,d.dGI&amp;psig=AFQjCNHjSLnNdDUcrhcCprf_LRD9XHoKdA&amp;ust=137168951155919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908720"/>
            <a:ext cx="7772400" cy="1470025"/>
          </a:xfrm>
        </p:spPr>
        <p:txBody>
          <a:bodyPr/>
          <a:lstStyle/>
          <a:p>
            <a:r>
              <a:rPr kumimoji="1" lang="ja-JP" altLang="en-US" dirty="0" smtClean="0"/>
              <a:t>材料と環境とのかかわり</a:t>
            </a:r>
            <a:endParaRPr kumimoji="1" lang="ja-JP" altLang="en-US" dirty="0"/>
          </a:p>
        </p:txBody>
      </p:sp>
      <p:sp>
        <p:nvSpPr>
          <p:cNvPr id="3" name="サブタイトル 2"/>
          <p:cNvSpPr>
            <a:spLocks noGrp="1"/>
          </p:cNvSpPr>
          <p:nvPr>
            <p:ph type="subTitle" idx="1"/>
          </p:nvPr>
        </p:nvSpPr>
        <p:spPr>
          <a:xfrm>
            <a:off x="1403648" y="2780928"/>
            <a:ext cx="6400800" cy="2279104"/>
          </a:xfrm>
        </p:spPr>
        <p:txBody>
          <a:bodyPr>
            <a:normAutofit fontScale="92500"/>
          </a:bodyPr>
          <a:lstStyle/>
          <a:p>
            <a:r>
              <a:rPr kumimoji="1" lang="ja-JP" altLang="en-US" dirty="0" smtClean="0">
                <a:solidFill>
                  <a:schemeClr val="tx1"/>
                </a:solidFill>
              </a:rPr>
              <a:t>本時の目標</a:t>
            </a:r>
            <a:endParaRPr kumimoji="1" lang="en-US" altLang="ja-JP" dirty="0" smtClean="0">
              <a:solidFill>
                <a:schemeClr val="tx1"/>
              </a:solidFill>
            </a:endParaRPr>
          </a:p>
          <a:p>
            <a:pPr algn="l"/>
            <a:r>
              <a:rPr lang="ja-JP" altLang="en-US" dirty="0" smtClean="0">
                <a:solidFill>
                  <a:schemeClr val="tx1"/>
                </a:solidFill>
              </a:rPr>
              <a:t>○　主な材料の特徴をまとめよう</a:t>
            </a:r>
            <a:endParaRPr lang="en-US" altLang="ja-JP" dirty="0" smtClean="0">
              <a:solidFill>
                <a:schemeClr val="tx1"/>
              </a:solidFill>
            </a:endParaRPr>
          </a:p>
          <a:p>
            <a:pPr algn="l"/>
            <a:r>
              <a:rPr kumimoji="1" lang="ja-JP" altLang="en-US" dirty="0" smtClean="0">
                <a:solidFill>
                  <a:schemeClr val="tx1"/>
                </a:solidFill>
              </a:rPr>
              <a:t>○　材料と環境とのかかわりを知り、材　　　　</a:t>
            </a:r>
            <a:endParaRPr kumimoji="1" lang="en-US" altLang="ja-JP" dirty="0" smtClean="0">
              <a:solidFill>
                <a:schemeClr val="tx1"/>
              </a:solidFill>
            </a:endParaRPr>
          </a:p>
          <a:p>
            <a:pPr algn="l"/>
            <a:r>
              <a:rPr lang="ja-JP" altLang="en-US" dirty="0">
                <a:solidFill>
                  <a:schemeClr val="tx1"/>
                </a:solidFill>
              </a:rPr>
              <a:t>　</a:t>
            </a:r>
            <a:r>
              <a:rPr kumimoji="1" lang="ja-JP" altLang="en-US" dirty="0" smtClean="0">
                <a:solidFill>
                  <a:schemeClr val="tx1"/>
                </a:solidFill>
              </a:rPr>
              <a:t>料の使い方についてまとめよう</a:t>
            </a:r>
            <a:endParaRPr kumimoji="1" lang="ja-JP" altLang="en-US" dirty="0">
              <a:solidFill>
                <a:schemeClr val="tx1"/>
              </a:solidFill>
            </a:endParaRPr>
          </a:p>
        </p:txBody>
      </p:sp>
    </p:spTree>
    <p:extLst>
      <p:ext uri="{BB962C8B-B14F-4D97-AF65-F5344CB8AC3E}">
        <p14:creationId xmlns:p14="http://schemas.microsoft.com/office/powerpoint/2010/main" val="71177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Picture 4" descr="http://blogimg.goo.ne.jp/user_image/15/15/19c079e9b72e4e46ca9a194ec3a546f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45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809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098" name="Picture 2" descr="http://recycle-ya.com/kade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83915"/>
            <a:ext cx="9144001" cy="655745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972858" y="1124743"/>
            <a:ext cx="2813591" cy="646331"/>
          </a:xfrm>
          <a:prstGeom prst="rect">
            <a:avLst/>
          </a:prstGeom>
          <a:solidFill>
            <a:schemeClr val="bg1"/>
          </a:solidFill>
          <a:ln w="28575">
            <a:solidFill>
              <a:schemeClr val="tx1"/>
            </a:solidFill>
          </a:ln>
        </p:spPr>
        <p:txBody>
          <a:bodyPr wrap="none" rtlCol="0">
            <a:spAutoFit/>
          </a:bodyPr>
          <a:lstStyle/>
          <a:p>
            <a:r>
              <a:rPr kumimoji="1" lang="ja-JP" altLang="en-US" sz="3600" dirty="0" smtClean="0"/>
              <a:t>軽くてじょうぶ</a:t>
            </a:r>
            <a:endParaRPr kumimoji="1" lang="ja-JP" altLang="en-US" sz="3600" dirty="0"/>
          </a:p>
        </p:txBody>
      </p:sp>
      <p:sp>
        <p:nvSpPr>
          <p:cNvPr id="6" name="テキスト ボックス 5"/>
          <p:cNvSpPr txBox="1"/>
          <p:nvPr/>
        </p:nvSpPr>
        <p:spPr>
          <a:xfrm>
            <a:off x="3972858" y="2060778"/>
            <a:ext cx="2403222" cy="646331"/>
          </a:xfrm>
          <a:prstGeom prst="rect">
            <a:avLst/>
          </a:prstGeom>
          <a:solidFill>
            <a:schemeClr val="bg1"/>
          </a:solidFill>
          <a:ln w="28575">
            <a:solidFill>
              <a:schemeClr val="tx1"/>
            </a:solidFill>
          </a:ln>
        </p:spPr>
        <p:txBody>
          <a:bodyPr wrap="none" rtlCol="0">
            <a:spAutoFit/>
          </a:bodyPr>
          <a:lstStyle/>
          <a:p>
            <a:r>
              <a:rPr kumimoji="1" lang="ja-JP" altLang="en-US" sz="3600" dirty="0" smtClean="0"/>
              <a:t>光沢がある</a:t>
            </a:r>
            <a:endParaRPr kumimoji="1" lang="ja-JP" altLang="en-US" sz="3600" dirty="0"/>
          </a:p>
        </p:txBody>
      </p:sp>
      <p:sp>
        <p:nvSpPr>
          <p:cNvPr id="7" name="テキスト ボックス 6"/>
          <p:cNvSpPr txBox="1"/>
          <p:nvPr/>
        </p:nvSpPr>
        <p:spPr>
          <a:xfrm>
            <a:off x="3972858" y="2995210"/>
            <a:ext cx="3518912" cy="646331"/>
          </a:xfrm>
          <a:prstGeom prst="rect">
            <a:avLst/>
          </a:prstGeom>
          <a:solidFill>
            <a:schemeClr val="bg1"/>
          </a:solidFill>
          <a:ln w="28575">
            <a:solidFill>
              <a:schemeClr val="tx1"/>
            </a:solidFill>
          </a:ln>
        </p:spPr>
        <p:txBody>
          <a:bodyPr wrap="none" rtlCol="0">
            <a:spAutoFit/>
          </a:bodyPr>
          <a:lstStyle/>
          <a:p>
            <a:r>
              <a:rPr kumimoji="1" lang="ja-JP" altLang="en-US" sz="3600" dirty="0" smtClean="0"/>
              <a:t>熱が伝わりにくい</a:t>
            </a:r>
            <a:endParaRPr kumimoji="1" lang="ja-JP" altLang="en-US" sz="3600" dirty="0"/>
          </a:p>
        </p:txBody>
      </p:sp>
      <p:sp>
        <p:nvSpPr>
          <p:cNvPr id="9" name="テキスト ボックス 8"/>
          <p:cNvSpPr txBox="1"/>
          <p:nvPr/>
        </p:nvSpPr>
        <p:spPr>
          <a:xfrm>
            <a:off x="3972858" y="3933056"/>
            <a:ext cx="4533613" cy="646331"/>
          </a:xfrm>
          <a:prstGeom prst="rect">
            <a:avLst/>
          </a:prstGeom>
          <a:solidFill>
            <a:schemeClr val="bg1"/>
          </a:solidFill>
          <a:ln w="28575">
            <a:solidFill>
              <a:schemeClr val="tx1"/>
            </a:solidFill>
          </a:ln>
        </p:spPr>
        <p:txBody>
          <a:bodyPr wrap="none" rtlCol="0">
            <a:spAutoFit/>
          </a:bodyPr>
          <a:lstStyle/>
          <a:p>
            <a:r>
              <a:rPr kumimoji="1" lang="ja-JP" altLang="en-US" sz="3600" dirty="0" smtClean="0"/>
              <a:t>大量生産に適している</a:t>
            </a:r>
            <a:endParaRPr kumimoji="1" lang="ja-JP" altLang="en-US" sz="3600" dirty="0"/>
          </a:p>
        </p:txBody>
      </p:sp>
      <p:sp>
        <p:nvSpPr>
          <p:cNvPr id="10" name="テキスト ボックス 9"/>
          <p:cNvSpPr txBox="1"/>
          <p:nvPr/>
        </p:nvSpPr>
        <p:spPr>
          <a:xfrm>
            <a:off x="3972858" y="4869160"/>
            <a:ext cx="3193503" cy="646331"/>
          </a:xfrm>
          <a:prstGeom prst="rect">
            <a:avLst/>
          </a:prstGeom>
          <a:solidFill>
            <a:schemeClr val="bg1"/>
          </a:solidFill>
          <a:ln w="28575">
            <a:solidFill>
              <a:schemeClr val="tx1"/>
            </a:solidFill>
          </a:ln>
        </p:spPr>
        <p:txBody>
          <a:bodyPr wrap="none" rtlCol="0">
            <a:spAutoFit/>
          </a:bodyPr>
          <a:lstStyle/>
          <a:p>
            <a:r>
              <a:rPr kumimoji="1" lang="ja-JP" altLang="en-US" sz="3600" dirty="0" smtClean="0"/>
              <a:t>水で変形しない</a:t>
            </a:r>
            <a:endParaRPr kumimoji="1" lang="ja-JP" altLang="en-US" sz="3600" dirty="0"/>
          </a:p>
        </p:txBody>
      </p:sp>
    </p:spTree>
    <p:extLst>
      <p:ext uri="{BB962C8B-B14F-4D97-AF65-F5344CB8AC3E}">
        <p14:creationId xmlns:p14="http://schemas.microsoft.com/office/powerpoint/2010/main" val="87931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64" y="0"/>
            <a:ext cx="5436096" cy="1143000"/>
          </a:xfrm>
        </p:spPr>
        <p:txBody>
          <a:bodyPr>
            <a:normAutofit/>
          </a:bodyPr>
          <a:lstStyle/>
          <a:p>
            <a:r>
              <a:rPr kumimoji="1" lang="ja-JP" altLang="en-US" sz="4000" dirty="0" smtClean="0"/>
              <a:t>材料と環境とのかかわり</a:t>
            </a:r>
            <a:endParaRPr kumimoji="1" lang="ja-JP" altLang="en-US" sz="4000" dirty="0"/>
          </a:p>
        </p:txBody>
      </p:sp>
      <p:sp>
        <p:nvSpPr>
          <p:cNvPr id="3" name="コンテンツ プレースホルダー 2"/>
          <p:cNvSpPr>
            <a:spLocks noGrp="1"/>
          </p:cNvSpPr>
          <p:nvPr>
            <p:ph idx="1"/>
          </p:nvPr>
        </p:nvSpPr>
        <p:spPr>
          <a:xfrm>
            <a:off x="24332" y="1196752"/>
            <a:ext cx="9119668" cy="5328592"/>
          </a:xfrm>
        </p:spPr>
        <p:txBody>
          <a:bodyPr>
            <a:normAutofit/>
          </a:bodyPr>
          <a:lstStyle/>
          <a:p>
            <a:pPr marL="0" indent="0">
              <a:buNone/>
            </a:pPr>
            <a:r>
              <a:rPr kumimoji="1" lang="ja-JP" altLang="en-US" sz="3600" dirty="0" smtClean="0"/>
              <a:t>　　　　　　　木　材</a:t>
            </a:r>
            <a:endParaRPr kumimoji="1" lang="en-US" altLang="ja-JP" sz="3600" dirty="0" smtClean="0"/>
          </a:p>
          <a:p>
            <a:endParaRPr lang="en-US" altLang="ja-JP" dirty="0" smtClean="0"/>
          </a:p>
          <a:p>
            <a:r>
              <a:rPr lang="ja-JP" altLang="en-US" dirty="0" smtClean="0"/>
              <a:t>再生産</a:t>
            </a:r>
            <a:r>
              <a:rPr lang="ja-JP" altLang="en-US" dirty="0"/>
              <a:t>が</a:t>
            </a:r>
            <a:r>
              <a:rPr lang="ja-JP" altLang="en-US" dirty="0" smtClean="0"/>
              <a:t>可能</a:t>
            </a:r>
            <a:endParaRPr lang="en-US" altLang="ja-JP" dirty="0" smtClean="0"/>
          </a:p>
          <a:p>
            <a:r>
              <a:rPr kumimoji="1" lang="ja-JP" altLang="en-US" dirty="0"/>
              <a:t>二酸化炭素を吸収し、地球温暖化防止に</a:t>
            </a:r>
            <a:r>
              <a:rPr kumimoji="1" lang="ja-JP" altLang="en-US" dirty="0" smtClean="0"/>
              <a:t>役立つ</a:t>
            </a:r>
            <a:endParaRPr kumimoji="1" lang="en-US" altLang="ja-JP" dirty="0" smtClean="0"/>
          </a:p>
          <a:p>
            <a:r>
              <a:rPr lang="ja-JP" altLang="en-US" dirty="0"/>
              <a:t>良い品質の樹木を育てるには手入れと数十年の歳月が必要だが</a:t>
            </a:r>
            <a:r>
              <a:rPr lang="ja-JP" altLang="en-US" dirty="0" smtClean="0"/>
              <a:t>、日本では林を手入れする人がいないので放置されている。</a:t>
            </a:r>
            <a:endParaRPr lang="en-US" altLang="ja-JP" dirty="0" smtClean="0"/>
          </a:p>
          <a:p>
            <a:r>
              <a:rPr kumimoji="1" lang="ja-JP" altLang="en-US" dirty="0"/>
              <a:t>世界では森林が伐採され、森林資源が減ってきているところもある。</a:t>
            </a:r>
          </a:p>
        </p:txBody>
      </p:sp>
      <p:pic>
        <p:nvPicPr>
          <p:cNvPr id="6146" name="Picture 2" descr="http://www.pref.yamaguchi.lg.jp/cms/a16700/yamaguchi-kinoie/kinoie/pic1_4_200602061922464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007" y="188640"/>
            <a:ext cx="3496194" cy="265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49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7170" name="Picture 2" descr="http://www.shinrin-ringyou.com/forest_world/img/ihou_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9" y="0"/>
            <a:ext cx="5832646" cy="388843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t0.gstatic.com/images?q=tbn:ANd9GcQKvUTsR8QVDdtOT6d0WyrK7reqotP5bzzjfQ2U6HNcRD29yAJVS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137922"/>
            <a:ext cx="6557872" cy="367240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t2.gstatic.com/images?q=tbn:ANd9GcR50sYCSYcGkWWqr8Djiv-tImS-Lnc8mlGCFCeJ8wKq6SnksY0kE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3" y="2949504"/>
            <a:ext cx="5701251" cy="3721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44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fade">
                                      <p:cBhvr>
                                        <p:cTn id="12"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8194" name="Picture 2" descr="http://www.shinrin-ringyou.com/forest_world/img/8000nen_mae.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0"/>
            <a:ext cx="7508913" cy="687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631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102" y="11509"/>
            <a:ext cx="9119668" cy="3528392"/>
          </a:xfrm>
        </p:spPr>
        <p:txBody>
          <a:bodyPr>
            <a:normAutofit/>
          </a:bodyPr>
          <a:lstStyle/>
          <a:p>
            <a:pPr marL="0" indent="0" algn="ctr">
              <a:buNone/>
            </a:pPr>
            <a:r>
              <a:rPr kumimoji="1" lang="ja-JP" altLang="en-US" sz="3600" dirty="0" smtClean="0"/>
              <a:t>金　属</a:t>
            </a:r>
            <a:endParaRPr lang="en-US" altLang="ja-JP" dirty="0" smtClean="0"/>
          </a:p>
          <a:p>
            <a:r>
              <a:rPr lang="ja-JP" altLang="en-US" dirty="0" smtClean="0"/>
              <a:t>限りある鉱物資源を原料としている。</a:t>
            </a:r>
            <a:endParaRPr lang="en-US" altLang="ja-JP" dirty="0" smtClean="0"/>
          </a:p>
          <a:p>
            <a:r>
              <a:rPr kumimoji="1" lang="ja-JP" altLang="en-US" dirty="0" smtClean="0"/>
              <a:t>日本には鉱物資源が非常に少なく、輸入している。</a:t>
            </a:r>
            <a:endParaRPr kumimoji="1" lang="en-US" altLang="ja-JP" dirty="0" smtClean="0"/>
          </a:p>
          <a:p>
            <a:r>
              <a:rPr kumimoji="1" lang="ja-JP" altLang="en-US" dirty="0" smtClean="0"/>
              <a:t>使用後に再利用できるものが多い。</a:t>
            </a:r>
            <a:endParaRPr kumimoji="1" lang="ja-JP" altLang="en-US" dirty="0"/>
          </a:p>
        </p:txBody>
      </p:sp>
      <p:pic>
        <p:nvPicPr>
          <p:cNvPr id="9218" name="Picture 2" descr="http://www.jaea.go.jp/04/tono/kenkyusitu/web/resources/img/re0201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393502"/>
            <a:ext cx="5760640" cy="4464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81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8"/>
                                        </p:tgtEl>
                                        <p:attrNameLst>
                                          <p:attrName>style.visibility</p:attrName>
                                        </p:attrNameLst>
                                      </p:cBhvr>
                                      <p:to>
                                        <p:strVal val="visible"/>
                                      </p:to>
                                    </p:set>
                                    <p:animEffect transition="in" filter="fade">
                                      <p:cBhvr>
                                        <p:cTn id="2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28175"/>
            <a:ext cx="9119668" cy="3096344"/>
          </a:xfrm>
        </p:spPr>
        <p:txBody>
          <a:bodyPr>
            <a:normAutofit/>
          </a:bodyPr>
          <a:lstStyle/>
          <a:p>
            <a:pPr marL="0" indent="0" algn="ctr">
              <a:buNone/>
            </a:pPr>
            <a:r>
              <a:rPr kumimoji="1" lang="ja-JP" altLang="en-US" sz="3600" dirty="0" smtClean="0"/>
              <a:t>プラスチック</a:t>
            </a:r>
            <a:endParaRPr lang="en-US" altLang="ja-JP" dirty="0" smtClean="0"/>
          </a:p>
          <a:p>
            <a:r>
              <a:rPr lang="ja-JP" altLang="en-US" dirty="0" smtClean="0"/>
              <a:t>枯渇が心配されている石油が主な原料である。</a:t>
            </a:r>
            <a:endParaRPr lang="en-US" altLang="ja-JP" dirty="0" smtClean="0"/>
          </a:p>
          <a:p>
            <a:r>
              <a:rPr kumimoji="1" lang="ja-JP" altLang="en-US" dirty="0" smtClean="0"/>
              <a:t>廃棄しても分解されないものが多い。</a:t>
            </a:r>
            <a:endParaRPr kumimoji="1" lang="en-US" altLang="ja-JP" dirty="0" smtClean="0"/>
          </a:p>
          <a:p>
            <a:r>
              <a:rPr kumimoji="1" lang="ja-JP" altLang="en-US" dirty="0" smtClean="0"/>
              <a:t>植物などを原料とした生分解性プラスチックなどが開発されている。</a:t>
            </a:r>
            <a:endParaRPr kumimoji="1" lang="ja-JP" altLang="en-US" dirty="0"/>
          </a:p>
        </p:txBody>
      </p:sp>
      <p:pic>
        <p:nvPicPr>
          <p:cNvPr id="5" name="Picture 2" descr="http://www.meti.go.jp/policy/chemical_management/chemical_wondertown/supermarket/images/img03-4.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351" y="3089611"/>
            <a:ext cx="3743040" cy="298303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www.pwmi.jp/tosyokan/03_chart01.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817" y="2852936"/>
            <a:ext cx="526653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81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42"/>
                                        </p:tgtEl>
                                        <p:attrNameLst>
                                          <p:attrName>style.visibility</p:attrName>
                                        </p:attrNameLst>
                                      </p:cBhvr>
                                      <p:to>
                                        <p:strVal val="visible"/>
                                      </p:to>
                                    </p:set>
                                    <p:animEffect transition="in" filter="fade">
                                      <p:cBhvr>
                                        <p:cTn id="27" dur="500"/>
                                        <p:tgtEl>
                                          <p:spTgt spid="102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木材を使用している製品</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 y="1433350"/>
            <a:ext cx="7242188" cy="542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6012160" y="1953706"/>
            <a:ext cx="2813591" cy="646331"/>
          </a:xfrm>
          <a:prstGeom prst="rect">
            <a:avLst/>
          </a:prstGeom>
          <a:solidFill>
            <a:schemeClr val="bg1"/>
          </a:solidFill>
          <a:ln w="28575">
            <a:solidFill>
              <a:schemeClr val="tx1"/>
            </a:solidFill>
          </a:ln>
        </p:spPr>
        <p:txBody>
          <a:bodyPr wrap="none" rtlCol="0">
            <a:spAutoFit/>
          </a:bodyPr>
          <a:lstStyle/>
          <a:p>
            <a:r>
              <a:rPr kumimoji="1" lang="ja-JP" altLang="en-US" sz="3600" dirty="0" smtClean="0"/>
              <a:t>軽くてじょうぶ</a:t>
            </a:r>
            <a:endParaRPr kumimoji="1" lang="ja-JP" altLang="en-US" sz="3600" dirty="0"/>
          </a:p>
        </p:txBody>
      </p:sp>
    </p:spTree>
    <p:extLst>
      <p:ext uri="{BB962C8B-B14F-4D97-AF65-F5344CB8AC3E}">
        <p14:creationId xmlns:p14="http://schemas.microsoft.com/office/powerpoint/2010/main" val="66398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3" y="188640"/>
            <a:ext cx="8847473"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6012160" y="1953706"/>
            <a:ext cx="2813591" cy="646331"/>
          </a:xfrm>
          <a:prstGeom prst="rect">
            <a:avLst/>
          </a:prstGeom>
          <a:solidFill>
            <a:schemeClr val="bg1"/>
          </a:solidFill>
          <a:ln w="28575">
            <a:solidFill>
              <a:schemeClr val="tx1"/>
            </a:solidFill>
          </a:ln>
        </p:spPr>
        <p:txBody>
          <a:bodyPr wrap="none" rtlCol="0">
            <a:spAutoFit/>
          </a:bodyPr>
          <a:lstStyle/>
          <a:p>
            <a:r>
              <a:rPr kumimoji="1" lang="ja-JP" altLang="en-US" sz="3600" dirty="0" smtClean="0"/>
              <a:t>軽くてじょうぶ</a:t>
            </a:r>
            <a:endParaRPr kumimoji="1" lang="ja-JP" altLang="en-US" sz="3600" dirty="0"/>
          </a:p>
        </p:txBody>
      </p:sp>
      <p:sp>
        <p:nvSpPr>
          <p:cNvPr id="7" name="テキスト ボックス 6"/>
          <p:cNvSpPr txBox="1"/>
          <p:nvPr/>
        </p:nvSpPr>
        <p:spPr>
          <a:xfrm>
            <a:off x="6012160" y="2924944"/>
            <a:ext cx="2403222" cy="646331"/>
          </a:xfrm>
          <a:prstGeom prst="rect">
            <a:avLst/>
          </a:prstGeom>
          <a:solidFill>
            <a:schemeClr val="bg1"/>
          </a:solidFill>
          <a:ln w="28575">
            <a:solidFill>
              <a:schemeClr val="tx1"/>
            </a:solidFill>
          </a:ln>
        </p:spPr>
        <p:txBody>
          <a:bodyPr wrap="none" rtlCol="0">
            <a:spAutoFit/>
          </a:bodyPr>
          <a:lstStyle/>
          <a:p>
            <a:r>
              <a:rPr kumimoji="1" lang="ja-JP" altLang="en-US" sz="3600" dirty="0" smtClean="0"/>
              <a:t>木目がある</a:t>
            </a:r>
            <a:endParaRPr kumimoji="1" lang="ja-JP" altLang="en-US" sz="3600" dirty="0"/>
          </a:p>
        </p:txBody>
      </p:sp>
    </p:spTree>
    <p:extLst>
      <p:ext uri="{BB962C8B-B14F-4D97-AF65-F5344CB8AC3E}">
        <p14:creationId xmlns:p14="http://schemas.microsoft.com/office/powerpoint/2010/main" val="40054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7" y="397567"/>
            <a:ext cx="9133293" cy="6055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5580112" y="980728"/>
            <a:ext cx="2813591" cy="646331"/>
          </a:xfrm>
          <a:prstGeom prst="rect">
            <a:avLst/>
          </a:prstGeom>
          <a:solidFill>
            <a:schemeClr val="bg1"/>
          </a:solidFill>
          <a:ln w="28575">
            <a:solidFill>
              <a:schemeClr val="tx1"/>
            </a:solidFill>
          </a:ln>
        </p:spPr>
        <p:txBody>
          <a:bodyPr wrap="none" rtlCol="0">
            <a:spAutoFit/>
          </a:bodyPr>
          <a:lstStyle/>
          <a:p>
            <a:r>
              <a:rPr kumimoji="1" lang="ja-JP" altLang="en-US" sz="3600" dirty="0" smtClean="0"/>
              <a:t>軽くてじょうぶ</a:t>
            </a:r>
            <a:endParaRPr kumimoji="1" lang="ja-JP" altLang="en-US" sz="3600" dirty="0"/>
          </a:p>
        </p:txBody>
      </p:sp>
      <p:sp>
        <p:nvSpPr>
          <p:cNvPr id="6" name="テキスト ボックス 5"/>
          <p:cNvSpPr txBox="1"/>
          <p:nvPr/>
        </p:nvSpPr>
        <p:spPr>
          <a:xfrm>
            <a:off x="5570588" y="1844824"/>
            <a:ext cx="3318537" cy="646331"/>
          </a:xfrm>
          <a:prstGeom prst="rect">
            <a:avLst/>
          </a:prstGeom>
          <a:solidFill>
            <a:schemeClr val="bg1"/>
          </a:solidFill>
          <a:ln w="28575">
            <a:solidFill>
              <a:schemeClr val="tx1"/>
            </a:solidFill>
          </a:ln>
        </p:spPr>
        <p:txBody>
          <a:bodyPr wrap="none" rtlCol="0">
            <a:spAutoFit/>
          </a:bodyPr>
          <a:lstStyle/>
          <a:p>
            <a:r>
              <a:rPr kumimoji="1" lang="ja-JP" altLang="en-US" sz="3600" dirty="0" smtClean="0"/>
              <a:t>音の響きが良い</a:t>
            </a:r>
            <a:endParaRPr kumimoji="1" lang="ja-JP" altLang="en-US" sz="3600" dirty="0"/>
          </a:p>
        </p:txBody>
      </p:sp>
    </p:spTree>
    <p:extLst>
      <p:ext uri="{BB962C8B-B14F-4D97-AF65-F5344CB8AC3E}">
        <p14:creationId xmlns:p14="http://schemas.microsoft.com/office/powerpoint/2010/main" val="70604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金属を使用している製品</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4098" name="Picture 2" descr="http://img.carsensorlab.net/CSphoto/catalog/MT/S004/MT_S004_F001_M003_1_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268760"/>
            <a:ext cx="6724999" cy="504056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hQSERQUExQVFRUUFRgXGBcXGBgcGBcVFxgYFxgYGBoYGyYeHBokGRUUHzAgIycpLCwsFR4xNTAqNSYrLCkBCQoKDgwOGg8PFykcHBwsKSkpLCkpKSkpKSkpKSkpKSwpLCkpKSkpKSwpKSkpKSwpLCkpKSkpKSkpKSkpKSkpKf/AABEIAMABAAMBIgACEQEDEQH/xAAcAAACAwEBAQEAAAAAAAAAAAAEBQIDBgEABwj/xABIEAABAwIEAgcEBwUGBQQDAAABAgMRACEEBRIxQVEGEyJhcYGRMqHB0SNCUmKx4fAUcoKSsgcVM1PC8RYkorPSY3Oj4jRDVP/EABkBAAMBAQEAAAAAAAAAAAAAAAABAgMEBf/EACgRAAICAgICAQQCAwEAAAAAAAABAhEDIRIxBEFREyIycYGRFGGhBf/aAAwDAQACEQMRAD8A+pTXpqE16a6DEnqrhVUCa5qoCyRNcmozXppUFkpr01EGuzQFnQqpg1VXQaBls12armuzQBgv7QkzimRzbH9S61HRhkfsiUqvJVIPjcGsr0+WRimiNwgf1KrXdHlywkjipR9TNT7H6LlS1cyUD609tA5K+0kc79/OiWnjckhQOyk7R3wT6i3hUtVCPoCAVpUEcTPsHx5eVVQrPPZaNRcaV1SzckCUL/fRICv3gQrvpBjOmDfXJZeSULZeSVkdpsgJN0mx+sLEAjyowZ6pyA0A2Du6v2N4OkbKPmPOuI6L4bXrdSXXFmVLWSQpR4wIA22ooVluZdLGm0IU2pDutQTY+yIJ1GLgWjbjTJnOWilKi62NQ+2nfiLmsp0mebKMMlpooSXgQdASkjSRaN5mfCtOjBtmCW0TH2E8d+HhSodncVicM6nStxpQmR9IkEEbFJBkEcxQZzwYeA48h1vgsKSXEcfpEg9sW9pN+YO9FuYZoAkttwASewngOQFLcUw2cUwkNtadDqiNCRNkJT9WPrEx3U6FyDMJmLSsQ6oOIILTAB1pg3fPP7wpj+2I+2j+ZPzoQZcz/ktfyI+Ve/u1n/Kb/kT8qOIuQZ+1o+2n+YfOgsVhkKV1iFht37aSDqHJaZhY8bjgRXjljP8AlN/yj5VE5Wz/AJTf8op0HIkxmsKCHdKFn2SDKF/uHn9038a7k7o6qZF3HT/8q/lVSsnYO7LZ/hFcGTMf5Lf8tFC5BWNM6AFQdYvY7AnY2qpesLSnrTB1cEcB+7zoV7KWQpA6pAlRm33VVacnYt9Ej0/Oig5A2Iy9bIKmHCCVJ+jIT1ZJIBIEdgmdwI5g1N3FlTboLikrS0sqQpKJjSq4gQU23FWnJWP8pHofnUVZBhzuyg25fnToOQx1ivaqhXqQyc1yq1KqGuigsur01WF1zVRQWW6q8VVVNcmlQy3XXtdVzXYoAs62u9bVUV2mIw/Tp3/mmzyQn8TWr6Ouf8umRF1Hwkk1guleZdbiVwn/AAVdUbzfgSOAJNPMhy57EoKXVqQygxpSILnE9rkNrcqkr0OMd0ubSvq2h1q9pB+jQTtrXsOPpvUGm2lrnFPtuLSf8MKAbQeWn6xjiaa4PAoaSEtpCEjgPxJ4nvrq8C2q5Qkk7kgXpiosTim1CykEbRIjwqo4dk7EJn7Ko9wMe6ujBNgewgD9xPyoNzKEuwVSgfZQEpN4uoxM72sL7TQAh6R4zU3gy2kqGpJsYggaYg3A3PKBThOeLE6mUpKeBeTcSEhQ7NwSRtzr5qrJlpDKlurKHCFAA3CZIJE7mQfUVoX+jiTiGW0PvKbcSVE6kT2QgiDpsQTeamx0bE5i7H/4/wD8rfzoDFY5xLzayy7JltKQtgpJI1Ge1Mwjcq7uNZjOejj4UTh3XFJATJV1RO6pCQBC9iZEbRfenjuFZC2Ck9Z21wlQbJUQggpISAQRqG4seFVZNDZnOFqEjDrP8TYIPIgrkHxq3+9FASrDujn2mrefWUJisAlzQW2UNkLEKKUn94FAsRAI7R35b0Lj8u6xIaUlptajAIaToWIJ7KtwdrG/cqnbFSDl9JQlRSrDvjSQCfo4BVdMnXFwRRP95K//AJ3vRHwXQ+CwLRdxH0aCOsSANAhMNpMAeJmu/sPVOSyiQoEqb24p9g8D3G3hRYUWrzTSCSw/AE+ynYfxVS10kQogJZeJKQoDQLpOyhKri/CrRikuYdZBMhpWqZBSdBPaB251FvCJUyyCDZLcESCOyNjuDTsRxeZkrQepfAGonsfdIHHmahic/CVJHVO9owJSoSozAEAzYH0q5LymjDslHBwWjf8AxANv3hbwqnMhL7BBkBYsDudDhHGOPvpWFE1ZwZjqXLgn2V8COGjv/U105zcjqnLD7Lnf/wCn3UQvMAADpUTBIAgmOJ32tvUXFEiXEGLDSI0i8Cb9q58O6i2VSCdVe1UvXnDQIGtBn7yYFp58fjUm8zQpQSlSVGCbEHYidj3+6pKDia5VYXXdVMRKKoYUSVyAAlUDvgCT61NLgO16pwi51mQfpFbd29IAkiuaaV5p0ibYMGVK5Dh4mk6unY4Nx4n5RVKEmHJGtCK7FY7/AI0Wdkpro6VunbT6ChxoOzWmajWaT0hdPEegoTGo69QU5MgabKUmx3HZIF6XQ6Mth8UlzE4xYUCFvykg+0AogEeQBr6bkaz1CPAn3msajorhx7KCmfsrUPwNPsteU0kIR7I4KJMeEme/zqEU0T6ZdIV4VlKmxdS0p1ESlIm+rxskfvd1O8G8VoSo2KgCRSTNmTiW+rWABrQuU7yg6gL8KYtYxUAaBYAbnhTsXEP6wjjVGNzINIK1EwmNgSZJgCBe5IHnUEPE7oPkZ+VD5oSptSUpVKkKg7aVJGpHmVhO1O0TTMbm+OSrDYOAtISFpkpiw0bc/ZqtvOGncWgdcsK0QSrSCV6U9kQAAkgReTbyqXSFUtYVnq1FaEWBSfaIiBNuCa+eKaVpkiAZEyJkbhQ8/wDepsuj7EMwS5qQh18u9UdLelOogykaewBok+1ayhtVzGQrdcTiFurSopATpCNWkie0rSATflbaaT4LGMaWljtJOsLUkgkktlRJBGoHWgcxyNPsvbSEpbacWjTAUkEdglGsAhQ7xVmYWrL3LTiXrEHZv/wt41J7J1rEKfcUOIUlvkb+zv3/AO9SSFCylLHfbSfUWPcfU1x9lYjS4sSoDZO19pTQMqwuUONzpxDnaMkkJJJAAmYvYCu9Q91oH7QbIJMoTPtJj4+lSStYstxQ7+zH9Njfj6mlrGr9reKF/VZSVQk35REfnSAOeyJawJfvo0SEJEpIgpN7p8fKpvYLEBuEPAlIGkFtI2EC+qpS4PbcI+8Eo0nxkdnz9aliC4lJIcMyN0o4qA5d9MNCdh7GuuKRKUqSkEhQixNoiZBg+VTwuCdSttBUlK+scWCkakgBAtpMQO0fOrHHCHnVKcTCW2iVLCYCe2Z2IEXpK90iSqThnUqW0lwlQTYaupAAEC3tAGOdDA1icC4lJSlwXmSWxeeJOqgsD+1uEpcOhIG+hJnhAvtxo91pZSQXIkESEpBEiCRy8eFUFpwkEOGBMkg6TPIA9o8jtegC4sj6yQfACK7oSDIAB5xFuW1ROMT9oetebxiFWCgSO+pGT6weHhcVB5xWk6ReLE7SbTztM7cPOvKxKRUS8nl7qAoobwykk6XtMxbQiAAkJAAOwgAeVIsoWtSF/TAJQ6pXskKWpKgvjsJJt399tOlweE1mn80S1hXlE7vOQBBJKlmAAOJtE8+VUttCfQkzFepSibkmfOlqk0lzDpC4onTCQDHM+tJXs6d+2a3lkS0RGDZrsc/oaWobgQD3m3xpYnFK2S8v2QTKuMAn3ms//fTu2onxvVuHzVzmn0HyrnlO2aqJpWMUopTDy9R37R9eUVZhMa5eXl227VJRmjoBOpHhpT/40S3mrsAy3/KifwqOSNVhn8D9nMndaQXl6Tfh8RTrozinXH0hThUnSsqBjYAQdp9pSaxKM+cmNLf8o+VHNdMnWT2AlM7wAPhR2Z9M+yYfBg8KYs5YDwr45hf7U8QN5/6fimtLlP8Aa2okBQF7XQD/AEkGlxHyPqLWWIHCuv5ekjakmB6cNqH0g0iw1CdNwDsQCLGtCXgpOpJBBFiNjU0VZk8dh09oRMT7qxWYdCcK9dMtK5pNvQ29IrTOZqFOYlCraHS0IHNtChMd7gE0I/hSgA6ioK5wCLTuN9xVqiXZicZ/Z+6hQLKtaAqQkqgxy4Ai5P8AEfElYPNXA4vrMOUmHHSlTZKQEtm8qNrpg3vI5VpuuI5+f5VLr5EEBQ8jTokD6MZmcSCS20m8QEAzbv8AnR2YdH0qQUqDZTIVGggym9iFEwYiKjgENsk9WkIkzAsJonGvJWE6kggTN9gUlJI8jTsQGMhQ2kpDbS9IMqKASON+Z2291AZFgEIxD9mxCwQrTbYkaYPYBEnj7qLfzZlogLStAgkApMWvGudzG3M73mknR/M0F93q19WhR1GBYJ0kgBN+JgxtQBuWnJkBSFRv53E9rlQGLSUpMRF+zB3km0mwt6Cl+HxYK16XzBUgTFj2BMdg+UDhVuMfVoUOuKoBJ7AFoJj2ffPLamIy3SVyMI6LezhQJ3gibd9/G5pF0bwy0uOpWNBLKfa7PZW41BvwhUzyvWpOHQ8h1t10BKktWOkGUIEQdPZiI9aU5VglMuOdsFWptCVk6tQDgiPuiEmO7hUu7L1x/wBn0XDpUZUdJO3tq0dkm4BHfuflVypUZhBA21EnlsNPd76XNsPJCfpNVp0hCRx4bjjsY8aIQpZMdZBgWKEhU3m0XG1x31RCM4vMnCIUVkRteI5frlXG8SqbJJ8x8SJpeyw4VKQArsmDA+NGNMlKu0VhPhF971ZJd/eS5g6dxx9kcJ4z6VJWbQCSowOf40DiRYEgDSoR+d/CkeeZvKQkGRxVzPjxvSZSRplZ6iBDonlJ/W1ZnF4n6EKJ7LerSOGtUqUqIGyFADvWqkgxIJgEXpln4hKGu4avFZ1KB8Bbyqse3fwLJrRm8QDpE7kSfEkn40re3pliXJUaWub+dZTey4nktzXQ3RGHHZPgf176kpv9CoLsHDR51c0LG9SQm3r7qm0nf94fiKBWE4JgzvVmNalQHdRGDa95/ChMWolR8aoizqW6c5Lh+0VHZIN+U2/CaStIJNOWDDaUkmXXJPc20ApR9TVrWxPs2uYPfQJ0/XWojwkj/TWn/s+zoqS4wr6qQtPcCSFD1BNY7NWurSy3tobSnzSmD7zT/oJbEkf+ioehB/1Gqcfssm/voJwDwTi8alQnXikR4raEeX0dX40y2gA3Gme6Un4il5VGPxP/AL2EPqHQfxFHurgK8UCeW4rBdmovJP6/XwqJVzFWnEdpQKkwIuRvPC1Crxp7PZBke+PnViJqSDFyIM8f1xq1KTCiDsBbxoYY0cUnjseU/KimHAU8tQMzwCTSYHnlKBngq4jlJpTj8kYdkrbAMGVJJSfdb3UzxDohPgAPRKv9VUdcn7X6/RoHZ3KG/wBnQUNEQdtQv5nyH6NVZnmTvVLkFMoMlMG8RG9+VXNkGdjttVWq+/vFNMVAuCfnTqBsmwImPZFlAb327+NWY3FHsBKEmXEXgJVYzEgXFqYZilIcMJTEAiLbpSTS/FLgtwD/AIie/madqhU7GTGNUncJPmeHlVhxoP1E+l55g8DSxbxSbRz770Qh4WkbiqJMniWpfUvWTGJeJHCzhgUUrNTsldrniNttxyozF5epTStKBrL7sbmW1uKXqNrGdPEn4p15LiBMNk+t6zcvVG8YLtsrdzJSge0ogCSCOW19/Q0W7gEOYVSy+NU/4JV2gLcOJ49wHpVg8nxEjU0DeFTcRfe47rd9QayPEzPUr2PETMbETR2QJ8jwCVup49pPpur3W/iq7NH9TrqzwBPmo6R/q9Kb4PDdWlTkcQNwblslW3Ja0j+E1mca/KVAe0pe33QIHx9a3h9sP2Yz3ITOKvQRotSTJtVH7MrlXO9m6CWh2PL8TUFrq1ts6Ig1UME4fqmkBY3tU2Vb+M+9J+dVt4R0fUUfKiGcGoboV4waaExlhSkCeQPvqGirsNh+wbGunDq4A+hrRIzZxhutFkuA1gKKZEdWk8IWsaz4nUfIHlSNDBskDtKIAnn3+prc5VhwlLSR7IVPkhBM+ZHvFN9UKPYJnDuvEEciB860PQVBLy1cm/6jt/T61lkpJdJg+0a+h9DssLbClqsXDbwFvgPStJtKFEwTcrFWY5bpfde1e2piRy0vIAM+Cor2IT2ngfqhJP8ACpQojOF9l3uTq/kWlf8ApqjMlw9iBf2Ff92PjXKjoYqDxkxA4eVVrWbX4VUlw3ttUVOez51TIJdZ3jj8aYYFXZTPAkeM/wC1JVk9k95ozK3DpSOSz+IHxpWUFYlUJT5D3f8A0oTrf16V7HK7A7lJH/cn8aCSkmP1y/OhAxhhV3PPSf17qHfUJPifxr2DbKTJ4iKg7Akk+FPixOSSG2cqhxBn2ko+XwpU5ioWk8nAfRKiPhU8xzAKLci6EACN7SZNZnPcwnSm0gyeYgQJ9T6VJTu6HOMzIlUykHSLC8GNga6czR2dPFRFyJ43O1qyPXX24Vah32bn2uZp8xcQhtdGsr76zH99kbJ9TXv+IXOATVckHE1wdPM+tTGJV9pXqfnWLV0hePEDwFVKzN1W6zfl32pckFH0fNcORhUpG8a/Em/4H3V87xC5NfUMfcd0CPCKxOe5GZK2xPEpG88xz8K6JK4KjKLqWzPLWSSSSSTJJ3Pj31JuoKFTarnNgxoUW0mhmRRSKYgtuiGzeqWxRLLVMA1IkVYG6inuphluWLeVpQkqPcNvHl50DFrGVf8AMJe1G31YEbRHhW3ynLlLshMk8hAHyFM8m/s9iFPK79Cfir5etbPDYNLadKEhI5CocvgaQhyzoehJ1ugLV9n6o+f4UwxfLYchypkTSnHvgA1O2xOkjKYplKlLSRIUlYPgQZoTNFS84Y3bUSeEylYHv91WPY0Bc/ve+R8aFxWM1K29oD+kJ+E1TxyW2tE4skMsnGDTaTb/AIEeonVYXsInv3qYbUYsBFH6QKg6+E7kD3V0/Qr8nRw/5l6hGwVOCNpOxkWq9lrREc59aHdzAcAT3mw9TQruMUQfh8zxiazm8UVS2zfF9eTTkqQWpwXBIgKO/rVasYBtf3fj8qEU0RY2gXPIm5ufKleZZ42yLdtRmw2tYydzes1la6VGzwqTtjhTilX4fK9AJxaS6lBIKjqUROyUAqUpR4ABJ50hxuaOOak6oGhSgE7SDpEniONQ60FaldXJU2UBJMFMmCSBx0yPOsnNvs1UElpBOa56444otgpRMjSCTpkQDA5TWdUXLqIMc613RnDKStxZEa0pEbWBKrXkezSXPkxi3VKC29S5C03BsNx5UerH7FreM/X+16IbxotcWM1apxQEqQh5H2hY+cce4ipowWHcEAqaUDcK5kC0m3ClY6FFRNTVXKsgrJqQO1cNRUbUAfVMox/XMifaSAD4jj5iq301l8nzBSIUkmCBIp+5m4JANpFjwjv5V0Y8yeip+JOuS2L8yyVty/sK5jY+I40ieyd1u+gqHMfLcelbEIG+/fVrYq5QUjmTa0YZoHwo/Dp7/dWwVlbbntIB79j6iicF0aYBnST3EmKyao0TMk2hXCD4TJ8N6d5XkjyyJQWweLnZHlzPdvWywWGSn2UhPgAKbYZie+obKFmV9CW5BcJWeQsn5n3VuMty1DSQlCQkcgIH5mgMLh+rGr6o3BPD7pO3ht4UzazBCk6kqlPMbVDZai/gKqDjwTckCk7/AEgMnSkQOJn4UtezdSjOlHoT6AmsZ5seP82dC8TNJWkv5GmPz4AQm/j8qzOOxilSST8KJefO5CR5CaT47EzXXg8zGlcYP9s8fyv/ADs2R1PKq+EBO3PnQrz8XAnh3WtPuq1UwTx2HibD9d1BYwCQkSYG35+X51OXyZZf4OjxfFh418dtqn+it3FqP1o7k/OqQIN7e8/r0qS1ARJAkgQNyTYDxNLsyzTQyXG9JEwDvJvtHgaxlNvtnRGCj+KoNdMXPqfdagMX0oQiEASQZmDeFAH9dxrNu5kovfSknRqFiQZItYWEX/miaszHAEulsfVSi4H7xhM/d2HdUtlJFmc5qXQO0r7wggT2+B3toPiYoLEtpUtYJISlTiZkSVAm3OAPjzotGWoQIVDir2HspFj2j4AcatXg1LJmee1t7hI4b0uSK4itTqdMWBtMHc/Ab+tF4TMUNqA1AzxiQO6mrHR9op7SQbEieUWiPH3CpP8AQxm0JV/Mffy2PpUuSGos6x0gAUQAlViSQoTZKibTyB/mpPmGLceKlyrSSV6TwHhO3zos5WG1KKErs2sAlXHQq28zcV7L31uaUqQmU6UpG5iwJ1AyBVJ60S18mdZxBSrU2ooVtbY+PCDyNM05s24NGJbCT/mIHHmofEelU9IMMG3VaSDe4mIPERFqCQsEXuPwq+yboiTUSuKgXKqW9VkFy1CoqVNDFyTVqdqQDvI3pSAaetNTIO0CD7/jWSyp/Se6tfluI/XlUShe1pnThzyx67RW2tbfsm3Lh6UwwucA+0I8KN/u5Dgkdk93yqtOSqB4HyoU80FpWjs5eLm/PT/oPwuNQfrR42pxhcQj7Q9aRYfLO7301w2Wdx9ayl5cl3B/0arwfEe1k/6hu1mDY4z4Cr0Z0o2bT5m59NqpwORFUQkeZrSYHouRGpQA5J/Os/r5Z9Qa/ZX0/Cw7vkxdhWFuHU4omOfDwGwoxkKUVpQk6dW0QNrm+9wb07bwTaBtPjQeIxfaV5D0H5mtOE2ts48nlKT+2IA5gT9Ygdw+e1CukJ2FEYnFUsfdojhhF3WznnnyT03ooxb9LHEyauxWJSNyAeXE+A3PlWVzLpettakttJN9IUtUdrjCRwHMmtGZJMc47EBpIk3UTvsNKSSR3xWdxuZuLLIaA/5hRSknbsgdod1+PKlXTHFHUhJclxQ+kSDKUhIlEHhMqNomATTXKGpGXn7LbqvA2A96qzcqVmqjemIMUpwYptDitRS6iD4LtAGxOkV3MsWkNIw6P/1urUQbdlCYHqSs+QruKSpWO1JSVhCkFRGwIMkTsDVa0IQvUJU8VFUA9lJJnSRsQLDvotBTRUrAS46p0aUH61pmQez3RbzolOpaiU6glRuo+0RyEbCr2cuLi9ThKlG8cuNaFnCBqCRJgG+wg8eVZyyejSMNAWB6PpiVpAgSJFz+UilbuGU2uApVrASqJ3meVaJWLkgzJjmOyCD86XYpgEQlB8SePdNKLYSigDBvuoXKSFJERrg6TIPHlzvtTLD5mRGpEgQZmTM32EHgeHEVHBsKTYpPr+dMED7v68qtkJCzNMc1uQO8KOnjPLmarODUkhXVAEkAEOjc2F44mquk2XlaQoIVI4AKMiasyZ9TjCm3kq7AglQIJbPGTxEf9NWlSJk9g+a5Oo9pTJB5hQUT41nsXl+ngQeRj8K2OXNLe1NlcONJMmf8QJjSoX3MjzmkGbYEgyJIPcbGtE/Rm0ZI/CulP416a8ask4BU0qtUE71YTQBdhFdoU/wbaQbCJ5Eis02q4p7gX5A7iRQBrcrJmAtQ8/nTUvrH1/cKR5U7emTqqzcmnoqk0WHM1j6w/lFX4bP1g7/9I+dKlGvNG9WpsHFG6ynP3CR2/wDoT/5VqEZi4QPpD/Ij5189ys3FbfDGwqbEFqxSzEqPokW9KSP5e6tSlftTqUlVkpS1YCBuWyTcHemjhtfbj4UMFwgcLAnuJufeTTAWuZYrjiMQr+JA/pQKFXliBuVq/ecWfdMUyccmgn10mAnzvHIwrC3AlIgQIAEqNkza973r5Tg19YsJICipW6labkybnz9a1XS/Pku9cwk/4YSJ4FeoFY8hA8lUo6P5eJQ4NK4KgpP2QUwDfcyTtO1Q2ktlqN9CzMQS6QAd4SIuRwt7q1pXpYYC1FsNt6VQYJ1EEptcDsiSPC1AlbTBIbBW4d1ntK3g35AxIHCKrRhFOHU55J4Du8ri24NZSlyXwjeMeL+WcXilODS0NDYttfv+IPeL0fl2VwDpHeTROEwEwLAfAU7aYSAUAiIJJtwG3h86ycr0jTjW2RwrTbYEFOqfaOw4W5kSaEx+ISrUgkkE3P2oNrihMa0l3SFAwkyLxfu5WrreAA4qNogqkUKJLbIdQ2NgfU10IT971qX7MOdTDArWiGwf9gB+uupIyvmpceAolOHHD8auGHMbVVkg7eUNj6y/15UPmOSoKVEOLkAwJtPpRmmOB99VPLTHaB9SKBGa6N5h1OJAsQ4C2oHiFbT5getPsRlqQsgOL8OVY7Ft6HDpJsq172Nvga1r76nmm3W7GIULEWsZ471rJezOLo+a16u6aklo1oQRr2mauDY410qigCCWaOwz4T5mTS9T9Vl00AbTAZmkEdqmyc0SRuK+boWakMUobE1DiUnR9DOJHOrWXBO9fPkPOlJUCYFibb1w5g59qhIGz7FlrokXFbTD4pISCSNudfmtObujZZFFo6TYmI69Q8T+VLiwtM/Q2Ox6NBGodrs7/at6wT6UuzxvrdIStIAJJm8nh48a+Hs9IXyRqc1RcSuINMD0pdCDrVqkRZ2TysAKTsaSPrDTqGkJRqACREqIE+vMz61mM66ctIcDbaVPKvqKNkjuPE+4c6x+T5OXAtbwWhJEtmbyTaxuQATfaYq7D6MMFRK1W1D7vDx3HrwqHNdI0jjfb0SwqEpLxIgOKA1KSoe11hkSbwpKDI5153MVugJbEIAAJ5gDSpJtY77WrowynTLpm0EDZSeCgQd9/WmeGwk7eZjjz23tWcppdmsYv0DYPA6ealcSd558YtTzBZf2SpVu/lvYVBDOmIHjTbBvg9pdkiwnmOA4Tv6Vg22apULl2NrD4d/lQ7qzsJ3q7FLBUY58D+dVpUapITKkSDfbvE0WIPAVQpfOrmhVkMmljuHpU0tgbj3V1E14zVIzZYGkniK4tgjl6flUEnmTVhaSr6yvImmIgHPPyqDrIVwrpy1O+tQ8TNe6spPtEjuFMDH9J8rKVyAACPw8PKmHQtzUhxpU27YEwSNjB/e0n+Kr+lC1KQCZsYuOY8e6s9kWYdS+lcxfSR902J+PlWy3EylpicNAVBZiuOuk91UJF60IPLd5VQpRNWO1BtpSzCQSTwAmgCFeAnatHlvQtxcFzsDlur8vOtGMhaZbUlsJDhSYJuo7TfhuNudZyyRi6bNI45S2jBJwpHtenHzqSUgd364Uc/gVwSBsQCBc31Rt+7fxqtrJXVGyD6R+NVyRHFh6FodYbbQk9lUrgXnYnvsT6UMejLnCD3iaJw/Rt1NyQjvkyPSnmBwjgspZKY9qIV/D3d58qxlPj+LN1Hl+SMy1kDmqAEqI3tYeNG/8NuASoMADnqH4U8xWattDSntq4JTf1P6NRYyJ18hWJUUJ4Np3Py8TfuqXkdW9DUF0tszrOCLqi20y2o/bGvSO86jt30/wGQs4UBThStciCfZB5AHfxNG4zMmsO2UthPZIBSkjlMm8kx7zSv8AZnH1HXJbV2kkEGPdytUuTkvhFqKi/lk8RmK3iQgGASlexMGwO/KTHOKIweXBFyZUJGq4kbwZPh6DlRTeFCfGIJgSfGKNYwsQVc/Ks5TS0jRR3bK8PhJPdbzkxTnDYMJEQNXDiBfj7qGYxQSPvGPS+/LhVqcwgz94EDy3PODWffZTr0WYxjqlAEk21EjeeA7r0O4kuRMQLAAQEju/V6Lce1GTJ8wfhVa18Ph+dIAEs3t7qi4mKJKBzA9aCxOD1kHUoaTPZkeXf4VrFMzk0eCZohpUVENniB6befGpBA5VqZMvC6sS2edBpTyq1JNIAkJHcfT41FSwNr/rwqCE9xqC2TzNAHSpR4j0qtaj/tUf2aOJ9K91FMQszfDqU0oRtf0vWMUNJ9mTX0JzDE2msTjWChREeyT7q1xv0ZzXs//Z"/>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514600"/>
            <a:ext cx="5467672" cy="4100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17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fade">
                                      <p:cBhvr>
                                        <p:cTn id="12"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124" name="Picture 4" descr="http://img2.blogs.yahoo.co.jp/ybi/1/dd/7c/sannyounp/folder/601034/img_601034_23370311_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61" y="6006"/>
            <a:ext cx="7449021" cy="558323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e-jitensya.com/file/00/11ca-3-r.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7878" y="2846743"/>
            <a:ext cx="6116121"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00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6146" name="Picture 2" descr="http://www.taiki.ws/blog/shutaro/wp-content/uploads/2008/03/imgp456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5" y="0"/>
            <a:ext cx="5631678" cy="42210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crafthome.c.blog.so-net.ne.jp/_images/blog/_48e/crafthome/m_PA240071.jpg?c=a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5208" y="1414834"/>
            <a:ext cx="7128792" cy="534659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386085" y="1124744"/>
            <a:ext cx="1662635" cy="646331"/>
          </a:xfrm>
          <a:prstGeom prst="rect">
            <a:avLst/>
          </a:prstGeom>
          <a:solidFill>
            <a:schemeClr val="bg1"/>
          </a:solidFill>
          <a:ln w="28575">
            <a:solidFill>
              <a:schemeClr val="tx1"/>
            </a:solidFill>
          </a:ln>
        </p:spPr>
        <p:txBody>
          <a:bodyPr wrap="none" rtlCol="0">
            <a:spAutoFit/>
          </a:bodyPr>
          <a:lstStyle/>
          <a:p>
            <a:r>
              <a:rPr kumimoji="1" lang="ja-JP" altLang="en-US" sz="3600" dirty="0" smtClean="0"/>
              <a:t>じょうぶ</a:t>
            </a:r>
            <a:endParaRPr kumimoji="1" lang="ja-JP" altLang="en-US" sz="3600" dirty="0"/>
          </a:p>
        </p:txBody>
      </p:sp>
      <p:sp>
        <p:nvSpPr>
          <p:cNvPr id="7" name="テキスト ボックス 6"/>
          <p:cNvSpPr txBox="1"/>
          <p:nvPr/>
        </p:nvSpPr>
        <p:spPr>
          <a:xfrm>
            <a:off x="5386085" y="2060779"/>
            <a:ext cx="2403222" cy="646331"/>
          </a:xfrm>
          <a:prstGeom prst="rect">
            <a:avLst/>
          </a:prstGeom>
          <a:solidFill>
            <a:schemeClr val="bg1"/>
          </a:solidFill>
          <a:ln w="28575">
            <a:solidFill>
              <a:schemeClr val="tx1"/>
            </a:solidFill>
          </a:ln>
        </p:spPr>
        <p:txBody>
          <a:bodyPr wrap="none" rtlCol="0">
            <a:spAutoFit/>
          </a:bodyPr>
          <a:lstStyle/>
          <a:p>
            <a:r>
              <a:rPr kumimoji="1" lang="ja-JP" altLang="en-US" sz="3600" dirty="0" smtClean="0"/>
              <a:t>光沢がある</a:t>
            </a:r>
            <a:endParaRPr kumimoji="1" lang="ja-JP" altLang="en-US" sz="3600" dirty="0"/>
          </a:p>
        </p:txBody>
      </p:sp>
      <p:sp>
        <p:nvSpPr>
          <p:cNvPr id="8" name="テキスト ボックス 7"/>
          <p:cNvSpPr txBox="1"/>
          <p:nvPr/>
        </p:nvSpPr>
        <p:spPr>
          <a:xfrm>
            <a:off x="5364088" y="2995211"/>
            <a:ext cx="3602268" cy="646331"/>
          </a:xfrm>
          <a:prstGeom prst="rect">
            <a:avLst/>
          </a:prstGeom>
          <a:solidFill>
            <a:schemeClr val="bg1"/>
          </a:solidFill>
          <a:ln w="28575">
            <a:solidFill>
              <a:schemeClr val="tx1"/>
            </a:solidFill>
          </a:ln>
        </p:spPr>
        <p:txBody>
          <a:bodyPr wrap="none" rtlCol="0">
            <a:spAutoFit/>
          </a:bodyPr>
          <a:lstStyle/>
          <a:p>
            <a:r>
              <a:rPr kumimoji="1" lang="ja-JP" altLang="en-US" sz="3600" dirty="0" smtClean="0"/>
              <a:t>すべすべしている</a:t>
            </a:r>
            <a:endParaRPr kumimoji="1" lang="ja-JP" altLang="en-US" sz="3600" dirty="0"/>
          </a:p>
        </p:txBody>
      </p:sp>
    </p:spTree>
    <p:extLst>
      <p:ext uri="{BB962C8B-B14F-4D97-AF65-F5344CB8AC3E}">
        <p14:creationId xmlns:p14="http://schemas.microsoft.com/office/powerpoint/2010/main" val="100771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50" name="Picture 2" descr="http://www.senda.co.jp/itemimg/01010020_1_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836712"/>
            <a:ext cx="9275408" cy="569510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386085" y="1124744"/>
            <a:ext cx="1662635" cy="646331"/>
          </a:xfrm>
          <a:prstGeom prst="rect">
            <a:avLst/>
          </a:prstGeom>
          <a:solidFill>
            <a:schemeClr val="bg1"/>
          </a:solidFill>
          <a:ln w="28575">
            <a:solidFill>
              <a:schemeClr val="tx1"/>
            </a:solidFill>
          </a:ln>
        </p:spPr>
        <p:txBody>
          <a:bodyPr wrap="none" rtlCol="0">
            <a:spAutoFit/>
          </a:bodyPr>
          <a:lstStyle/>
          <a:p>
            <a:r>
              <a:rPr kumimoji="1" lang="ja-JP" altLang="en-US" sz="3600" dirty="0" smtClean="0"/>
              <a:t>じょうぶ</a:t>
            </a:r>
            <a:endParaRPr kumimoji="1" lang="ja-JP" altLang="en-US" sz="3600" dirty="0"/>
          </a:p>
        </p:txBody>
      </p:sp>
      <p:sp>
        <p:nvSpPr>
          <p:cNvPr id="6" name="テキスト ボックス 5"/>
          <p:cNvSpPr txBox="1"/>
          <p:nvPr/>
        </p:nvSpPr>
        <p:spPr>
          <a:xfrm>
            <a:off x="5386085" y="2060779"/>
            <a:ext cx="2403222" cy="646331"/>
          </a:xfrm>
          <a:prstGeom prst="rect">
            <a:avLst/>
          </a:prstGeom>
          <a:solidFill>
            <a:schemeClr val="bg1"/>
          </a:solidFill>
          <a:ln w="28575">
            <a:solidFill>
              <a:schemeClr val="tx1"/>
            </a:solidFill>
          </a:ln>
        </p:spPr>
        <p:txBody>
          <a:bodyPr wrap="none" rtlCol="0">
            <a:spAutoFit/>
          </a:bodyPr>
          <a:lstStyle/>
          <a:p>
            <a:r>
              <a:rPr kumimoji="1" lang="ja-JP" altLang="en-US" sz="3600" dirty="0" smtClean="0"/>
              <a:t>光沢がある</a:t>
            </a:r>
            <a:endParaRPr kumimoji="1" lang="ja-JP" altLang="en-US" sz="3600" dirty="0"/>
          </a:p>
        </p:txBody>
      </p:sp>
      <p:sp>
        <p:nvSpPr>
          <p:cNvPr id="7" name="テキスト ボックス 6"/>
          <p:cNvSpPr txBox="1"/>
          <p:nvPr/>
        </p:nvSpPr>
        <p:spPr>
          <a:xfrm>
            <a:off x="5364088" y="2995211"/>
            <a:ext cx="3102131" cy="646331"/>
          </a:xfrm>
          <a:prstGeom prst="rect">
            <a:avLst/>
          </a:prstGeom>
          <a:solidFill>
            <a:schemeClr val="bg1"/>
          </a:solidFill>
          <a:ln w="28575">
            <a:solidFill>
              <a:schemeClr val="tx1"/>
            </a:solidFill>
          </a:ln>
        </p:spPr>
        <p:txBody>
          <a:bodyPr wrap="none" rtlCol="0">
            <a:spAutoFit/>
          </a:bodyPr>
          <a:lstStyle/>
          <a:p>
            <a:r>
              <a:rPr kumimoji="1" lang="ja-JP" altLang="en-US" sz="3600" dirty="0" smtClean="0"/>
              <a:t>熱がよく伝わる</a:t>
            </a:r>
            <a:endParaRPr kumimoji="1" lang="ja-JP" altLang="en-US" sz="3600" dirty="0"/>
          </a:p>
        </p:txBody>
      </p:sp>
    </p:spTree>
    <p:extLst>
      <p:ext uri="{BB962C8B-B14F-4D97-AF65-F5344CB8AC3E}">
        <p14:creationId xmlns:p14="http://schemas.microsoft.com/office/powerpoint/2010/main" val="356486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t>プラスチックを使用した製品</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3074" name="Picture 2" descr="http://samplechoice.accesswork.co.jp/wordpress/wp-content/uploads/2012/08/tyuo-01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35" y="908720"/>
            <a:ext cx="8050465" cy="603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38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117</Words>
  <Application>Microsoft Office PowerPoint</Application>
  <PresentationFormat>画面に合わせる (4:3)</PresentationFormat>
  <Paragraphs>39</Paragraphs>
  <Slides>16</Slides>
  <Notes>0</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Office ​​テーマ</vt:lpstr>
      <vt:lpstr>材料と環境とのかかわり</vt:lpstr>
      <vt:lpstr>木材を使用している製品</vt:lpstr>
      <vt:lpstr>PowerPoint プレゼンテーション</vt:lpstr>
      <vt:lpstr>PowerPoint プレゼンテーション</vt:lpstr>
      <vt:lpstr>金属を使用している製品</vt:lpstr>
      <vt:lpstr>PowerPoint プレゼンテーション</vt:lpstr>
      <vt:lpstr>PowerPoint プレゼンテーション</vt:lpstr>
      <vt:lpstr>PowerPoint プレゼンテーション</vt:lpstr>
      <vt:lpstr>プラスチックを使用した製品</vt:lpstr>
      <vt:lpstr>PowerPoint プレゼンテーション</vt:lpstr>
      <vt:lpstr>PowerPoint プレゼンテーション</vt:lpstr>
      <vt:lpstr>材料と環境とのかかわり</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材料と環境とのかかわり</dc:title>
  <dc:creator>iwachu-20</dc:creator>
  <cp:lastModifiedBy>teacher</cp:lastModifiedBy>
  <cp:revision>12</cp:revision>
  <dcterms:created xsi:type="dcterms:W3CDTF">2013-06-18T23:37:34Z</dcterms:created>
  <dcterms:modified xsi:type="dcterms:W3CDTF">2013-06-19T02:03:56Z</dcterms:modified>
</cp:coreProperties>
</file>