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469B-06E9-4A66-BBED-1E15111BCED6}" type="datetimeFigureOut">
              <a:rPr kumimoji="1" lang="ja-JP" altLang="en-US" smtClean="0"/>
              <a:t>2013/12/3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65F4-9CC0-4874-B15E-0C76BE7033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42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469B-06E9-4A66-BBED-1E15111BCED6}" type="datetimeFigureOut">
              <a:rPr kumimoji="1" lang="ja-JP" altLang="en-US" smtClean="0"/>
              <a:t>2013/12/3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65F4-9CC0-4874-B15E-0C76BE7033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18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469B-06E9-4A66-BBED-1E15111BCED6}" type="datetimeFigureOut">
              <a:rPr kumimoji="1" lang="ja-JP" altLang="en-US" smtClean="0"/>
              <a:t>2013/12/3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65F4-9CC0-4874-B15E-0C76BE7033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3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469B-06E9-4A66-BBED-1E15111BCED6}" type="datetimeFigureOut">
              <a:rPr kumimoji="1" lang="ja-JP" altLang="en-US" smtClean="0"/>
              <a:t>2013/12/3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65F4-9CC0-4874-B15E-0C76BE7033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52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469B-06E9-4A66-BBED-1E15111BCED6}" type="datetimeFigureOut">
              <a:rPr kumimoji="1" lang="ja-JP" altLang="en-US" smtClean="0"/>
              <a:t>2013/12/3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65F4-9CC0-4874-B15E-0C76BE7033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608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469B-06E9-4A66-BBED-1E15111BCED6}" type="datetimeFigureOut">
              <a:rPr kumimoji="1" lang="ja-JP" altLang="en-US" smtClean="0"/>
              <a:t>2013/12/3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65F4-9CC0-4874-B15E-0C76BE7033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79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469B-06E9-4A66-BBED-1E15111BCED6}" type="datetimeFigureOut">
              <a:rPr kumimoji="1" lang="ja-JP" altLang="en-US" smtClean="0"/>
              <a:t>2013/12/3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65F4-9CC0-4874-B15E-0C76BE7033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14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469B-06E9-4A66-BBED-1E15111BCED6}" type="datetimeFigureOut">
              <a:rPr kumimoji="1" lang="ja-JP" altLang="en-US" smtClean="0"/>
              <a:t>2013/12/3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65F4-9CC0-4874-B15E-0C76BE7033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07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469B-06E9-4A66-BBED-1E15111BCED6}" type="datetimeFigureOut">
              <a:rPr kumimoji="1" lang="ja-JP" altLang="en-US" smtClean="0"/>
              <a:t>2013/12/3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65F4-9CC0-4874-B15E-0C76BE7033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76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469B-06E9-4A66-BBED-1E15111BCED6}" type="datetimeFigureOut">
              <a:rPr kumimoji="1" lang="ja-JP" altLang="en-US" smtClean="0"/>
              <a:t>2013/12/3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65F4-9CC0-4874-B15E-0C76BE7033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915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469B-06E9-4A66-BBED-1E15111BCED6}" type="datetimeFigureOut">
              <a:rPr kumimoji="1" lang="ja-JP" altLang="en-US" smtClean="0"/>
              <a:t>2013/12/3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65F4-9CC0-4874-B15E-0C76BE7033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59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6469B-06E9-4A66-BBED-1E15111BCED6}" type="datetimeFigureOut">
              <a:rPr kumimoji="1" lang="ja-JP" altLang="en-US" smtClean="0"/>
              <a:t>2013/12/3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765F4-9CC0-4874-B15E-0C76BE7033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99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プログラムの基本２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237626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「簡単なプログラム言語の意味を理解し、マクロ機能を使って簡単なプログラムを作ることができる。」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6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9006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エクセルのマクロ機能を使おう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647583" y="1151823"/>
            <a:ext cx="5112568" cy="5706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プログラム名（開始）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変数</a:t>
            </a:r>
            <a:r>
              <a:rPr lang="en-US" altLang="ja-JP" sz="3200" dirty="0">
                <a:solidFill>
                  <a:prstClr val="black"/>
                </a:solidFill>
              </a:rPr>
              <a:t>a</a:t>
            </a:r>
            <a:r>
              <a:rPr lang="ja-JP" altLang="en-US" sz="3200" dirty="0">
                <a:solidFill>
                  <a:prstClr val="black"/>
                </a:solidFill>
              </a:rPr>
              <a:t>を</a:t>
            </a:r>
            <a:r>
              <a:rPr lang="ja-JP" altLang="en-US" sz="3200" dirty="0" smtClean="0">
                <a:solidFill>
                  <a:prstClr val="black"/>
                </a:solidFill>
              </a:rPr>
              <a:t>宣言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変数</a:t>
            </a:r>
            <a:r>
              <a:rPr lang="en-US" altLang="ja-JP" sz="3200" dirty="0" smtClean="0">
                <a:solidFill>
                  <a:prstClr val="black"/>
                </a:solidFill>
              </a:rPr>
              <a:t>b</a:t>
            </a:r>
            <a:r>
              <a:rPr lang="ja-JP" altLang="en-US" sz="3200" dirty="0" smtClean="0">
                <a:solidFill>
                  <a:prstClr val="black"/>
                </a:solidFill>
              </a:rPr>
              <a:t>を宣言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変数</a:t>
            </a:r>
            <a:r>
              <a:rPr lang="en-US" altLang="ja-JP" sz="3200" dirty="0" smtClean="0">
                <a:solidFill>
                  <a:prstClr val="black"/>
                </a:solidFill>
              </a:rPr>
              <a:t>c</a:t>
            </a:r>
            <a:r>
              <a:rPr lang="ja-JP" altLang="en-US" sz="3200" dirty="0" smtClean="0">
                <a:solidFill>
                  <a:prstClr val="black"/>
                </a:solidFill>
              </a:rPr>
              <a:t>を宣言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altLang="ja-JP" sz="3200" dirty="0" smtClean="0">
                <a:solidFill>
                  <a:prstClr val="black"/>
                </a:solidFill>
              </a:rPr>
              <a:t>10</a:t>
            </a:r>
            <a:r>
              <a:rPr lang="ja-JP" altLang="en-US" sz="3200" dirty="0">
                <a:solidFill>
                  <a:prstClr val="black"/>
                </a:solidFill>
              </a:rPr>
              <a:t>を変数</a:t>
            </a:r>
            <a:r>
              <a:rPr lang="en-US" altLang="ja-JP" sz="3200" dirty="0">
                <a:solidFill>
                  <a:prstClr val="black"/>
                </a:solidFill>
              </a:rPr>
              <a:t>a</a:t>
            </a:r>
            <a:r>
              <a:rPr lang="ja-JP" altLang="en-US" sz="3200" dirty="0">
                <a:solidFill>
                  <a:prstClr val="black"/>
                </a:solidFill>
              </a:rPr>
              <a:t>に</a:t>
            </a:r>
            <a:r>
              <a:rPr lang="ja-JP" altLang="en-US" sz="3200" dirty="0" smtClean="0">
                <a:solidFill>
                  <a:prstClr val="black"/>
                </a:solidFill>
              </a:rPr>
              <a:t>代入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altLang="ja-JP" sz="3200" dirty="0" smtClean="0">
                <a:solidFill>
                  <a:prstClr val="black"/>
                </a:solidFill>
              </a:rPr>
              <a:t>6</a:t>
            </a:r>
            <a:r>
              <a:rPr lang="ja-JP" altLang="en-US" sz="3200" dirty="0">
                <a:solidFill>
                  <a:prstClr val="black"/>
                </a:solidFill>
              </a:rPr>
              <a:t>を</a:t>
            </a:r>
            <a:r>
              <a:rPr lang="ja-JP" altLang="en-US" sz="3200" dirty="0" smtClean="0">
                <a:solidFill>
                  <a:prstClr val="black"/>
                </a:solidFill>
              </a:rPr>
              <a:t>変数</a:t>
            </a:r>
            <a:r>
              <a:rPr lang="en-US" altLang="ja-JP" sz="3200" dirty="0" smtClean="0">
                <a:solidFill>
                  <a:prstClr val="black"/>
                </a:solidFill>
              </a:rPr>
              <a:t>b</a:t>
            </a:r>
            <a:r>
              <a:rPr lang="ja-JP" altLang="en-US" sz="3200" dirty="0" smtClean="0">
                <a:solidFill>
                  <a:prstClr val="black"/>
                </a:solidFill>
              </a:rPr>
              <a:t>に代入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「</a:t>
            </a:r>
            <a:r>
              <a:rPr lang="en-US" altLang="ja-JP" sz="3200" dirty="0">
                <a:solidFill>
                  <a:prstClr val="black"/>
                </a:solidFill>
              </a:rPr>
              <a:t>a*b</a:t>
            </a:r>
            <a:r>
              <a:rPr lang="ja-JP" altLang="en-US" sz="3200" dirty="0">
                <a:solidFill>
                  <a:prstClr val="black"/>
                </a:solidFill>
              </a:rPr>
              <a:t>」の結果を</a:t>
            </a:r>
            <a:r>
              <a:rPr lang="ja-JP" altLang="en-US" sz="3200" dirty="0" smtClean="0">
                <a:solidFill>
                  <a:prstClr val="black"/>
                </a:solidFill>
              </a:rPr>
              <a:t>変数</a:t>
            </a:r>
            <a:r>
              <a:rPr lang="en-US" altLang="ja-JP" sz="3200" dirty="0" err="1">
                <a:solidFill>
                  <a:prstClr val="black"/>
                </a:solidFill>
              </a:rPr>
              <a:t>c</a:t>
            </a:r>
            <a:r>
              <a:rPr lang="ja-JP" altLang="en-US" sz="3200" dirty="0" smtClean="0">
                <a:solidFill>
                  <a:prstClr val="black"/>
                </a:solidFill>
              </a:rPr>
              <a:t>に代入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メッセージボックス</a:t>
            </a:r>
            <a:r>
              <a:rPr lang="ja-JP" altLang="en-US" sz="3200" dirty="0">
                <a:solidFill>
                  <a:prstClr val="black"/>
                </a:solidFill>
              </a:rPr>
              <a:t>に</a:t>
            </a:r>
            <a:r>
              <a:rPr lang="ja-JP" altLang="en-US" sz="3200" dirty="0" smtClean="0">
                <a:solidFill>
                  <a:prstClr val="black"/>
                </a:solidFill>
              </a:rPr>
              <a:t>変数</a:t>
            </a:r>
            <a:r>
              <a:rPr lang="en-US" altLang="ja-JP" sz="3200" dirty="0" smtClean="0">
                <a:solidFill>
                  <a:prstClr val="black"/>
                </a:solidFill>
              </a:rPr>
              <a:t>c</a:t>
            </a:r>
            <a:r>
              <a:rPr lang="ja-JP" altLang="en-US" sz="3200" dirty="0" smtClean="0">
                <a:solidFill>
                  <a:prstClr val="black"/>
                </a:solidFill>
              </a:rPr>
              <a:t>の</a:t>
            </a:r>
            <a:r>
              <a:rPr lang="ja-JP" altLang="en-US" sz="3200" dirty="0">
                <a:solidFill>
                  <a:prstClr val="black"/>
                </a:solidFill>
              </a:rPr>
              <a:t>値を表示</a:t>
            </a:r>
            <a:br>
              <a:rPr lang="ja-JP" altLang="en-US" sz="3200" dirty="0">
                <a:solidFill>
                  <a:prstClr val="black"/>
                </a:solidFill>
              </a:rPr>
            </a:b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24744"/>
            <a:ext cx="354908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Sub </a:t>
            </a:r>
            <a:r>
              <a:rPr lang="ja-JP" altLang="en-US" dirty="0" smtClean="0"/>
              <a:t>かけ算</a:t>
            </a:r>
            <a:r>
              <a:rPr lang="en-US" altLang="ja-JP" dirty="0" smtClean="0"/>
              <a:t>()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Dim a As Integer</a:t>
            </a:r>
          </a:p>
          <a:p>
            <a:pPr marL="0" indent="0">
              <a:buNone/>
            </a:pPr>
            <a:r>
              <a:rPr lang="en-US" altLang="ja-JP" dirty="0"/>
              <a:t>Dim b As Integer</a:t>
            </a:r>
          </a:p>
          <a:p>
            <a:pPr marL="0" indent="0">
              <a:buNone/>
            </a:pPr>
            <a:r>
              <a:rPr lang="en-US" altLang="ja-JP" dirty="0"/>
              <a:t>Dim c As Integer</a:t>
            </a:r>
          </a:p>
          <a:p>
            <a:pPr marL="0" indent="0">
              <a:buNone/>
            </a:pPr>
            <a:r>
              <a:rPr lang="en-US" altLang="ja-JP" dirty="0"/>
              <a:t>a </a:t>
            </a:r>
            <a:r>
              <a:rPr lang="en-US" altLang="ja-JP" dirty="0" smtClean="0"/>
              <a:t>=10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b = </a:t>
            </a:r>
            <a:r>
              <a:rPr lang="en-US" altLang="ja-JP" dirty="0" smtClean="0"/>
              <a:t>6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c = a * b</a:t>
            </a:r>
          </a:p>
          <a:p>
            <a:pPr marL="0" indent="0">
              <a:buNone/>
            </a:pPr>
            <a:r>
              <a:rPr lang="en-US" altLang="ja-JP" dirty="0" err="1"/>
              <a:t>MsgBox</a:t>
            </a:r>
            <a:r>
              <a:rPr lang="en-US" altLang="ja-JP" dirty="0"/>
              <a:t> c</a:t>
            </a:r>
          </a:p>
          <a:p>
            <a:pPr marL="0" indent="0">
              <a:buNone/>
            </a:pPr>
            <a:r>
              <a:rPr lang="en-US" altLang="ja-JP" dirty="0"/>
              <a:t>End Sub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188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エクセルのマクロ機能を使おう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96752"/>
            <a:ext cx="5904656" cy="50920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Sub </a:t>
            </a:r>
            <a:r>
              <a:rPr lang="ja-JP" altLang="en-US" dirty="0" smtClean="0"/>
              <a:t>かけ算自動計算プログラム</a:t>
            </a:r>
            <a:r>
              <a:rPr lang="en-US" altLang="ja-JP" dirty="0" smtClean="0"/>
              <a:t>()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Dim a As Integer</a:t>
            </a:r>
          </a:p>
          <a:p>
            <a:pPr marL="0" indent="0">
              <a:buNone/>
            </a:pPr>
            <a:r>
              <a:rPr lang="en-US" altLang="ja-JP" dirty="0"/>
              <a:t>Dim b As Integer</a:t>
            </a:r>
          </a:p>
          <a:p>
            <a:pPr marL="0" indent="0">
              <a:buNone/>
            </a:pPr>
            <a:r>
              <a:rPr lang="en-US" altLang="ja-JP" dirty="0"/>
              <a:t>Dim c As Integer</a:t>
            </a:r>
          </a:p>
          <a:p>
            <a:pPr marL="0" indent="0">
              <a:buNone/>
            </a:pPr>
            <a:r>
              <a:rPr lang="en-US" altLang="ja-JP" dirty="0"/>
              <a:t>a = </a:t>
            </a:r>
            <a:r>
              <a:rPr lang="en-US" altLang="ja-JP" dirty="0" err="1"/>
              <a:t>InputBox</a:t>
            </a:r>
            <a:r>
              <a:rPr lang="en-US" altLang="ja-JP" dirty="0"/>
              <a:t>("</a:t>
            </a:r>
            <a:r>
              <a:rPr lang="ja-JP" altLang="en-US" dirty="0"/>
              <a:t>数は</a:t>
            </a:r>
            <a:r>
              <a:rPr lang="en-US" altLang="ja-JP" dirty="0"/>
              <a:t>")</a:t>
            </a:r>
          </a:p>
          <a:p>
            <a:pPr marL="0" indent="0">
              <a:buNone/>
            </a:pPr>
            <a:r>
              <a:rPr lang="en-US" altLang="ja-JP" dirty="0"/>
              <a:t>b = </a:t>
            </a:r>
            <a:r>
              <a:rPr lang="en-US" altLang="ja-JP" dirty="0" err="1"/>
              <a:t>InputBox</a:t>
            </a:r>
            <a:r>
              <a:rPr lang="en-US" altLang="ja-JP" dirty="0"/>
              <a:t>("</a:t>
            </a:r>
            <a:r>
              <a:rPr lang="ja-JP" altLang="en-US" dirty="0"/>
              <a:t>数は</a:t>
            </a:r>
            <a:r>
              <a:rPr lang="en-US" altLang="ja-JP" dirty="0"/>
              <a:t>")</a:t>
            </a:r>
          </a:p>
          <a:p>
            <a:pPr marL="0" indent="0">
              <a:buNone/>
            </a:pPr>
            <a:r>
              <a:rPr lang="en-US" altLang="ja-JP" dirty="0"/>
              <a:t>c = a * b</a:t>
            </a:r>
          </a:p>
          <a:p>
            <a:pPr marL="0" indent="0">
              <a:buNone/>
            </a:pPr>
            <a:r>
              <a:rPr lang="en-US" altLang="ja-JP" dirty="0" err="1"/>
              <a:t>MsgBox</a:t>
            </a:r>
            <a:r>
              <a:rPr lang="en-US" altLang="ja-JP" dirty="0"/>
              <a:t> c</a:t>
            </a:r>
          </a:p>
          <a:p>
            <a:pPr marL="0" indent="0">
              <a:buNone/>
            </a:pPr>
            <a:r>
              <a:rPr lang="en-US" altLang="ja-JP" dirty="0"/>
              <a:t>End Sub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881260" y="1746666"/>
            <a:ext cx="5262740" cy="511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>
                <a:solidFill>
                  <a:prstClr val="black"/>
                </a:solidFill>
              </a:rPr>
              <a:t>変数</a:t>
            </a:r>
            <a:r>
              <a:rPr lang="en-US" altLang="ja-JP" sz="3200" dirty="0">
                <a:solidFill>
                  <a:prstClr val="black"/>
                </a:solidFill>
              </a:rPr>
              <a:t>a</a:t>
            </a:r>
            <a:r>
              <a:rPr lang="ja-JP" altLang="en-US" sz="3200" dirty="0">
                <a:solidFill>
                  <a:prstClr val="black"/>
                </a:solidFill>
              </a:rPr>
              <a:t>を</a:t>
            </a:r>
            <a:r>
              <a:rPr lang="ja-JP" altLang="en-US" sz="3200" dirty="0" smtClean="0">
                <a:solidFill>
                  <a:prstClr val="black"/>
                </a:solidFill>
              </a:rPr>
              <a:t>宣言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変数</a:t>
            </a:r>
            <a:r>
              <a:rPr lang="en-US" altLang="ja-JP" sz="3200" dirty="0" smtClean="0">
                <a:solidFill>
                  <a:prstClr val="black"/>
                </a:solidFill>
              </a:rPr>
              <a:t>b</a:t>
            </a:r>
            <a:r>
              <a:rPr lang="ja-JP" altLang="en-US" sz="3200" dirty="0" smtClean="0">
                <a:solidFill>
                  <a:prstClr val="black"/>
                </a:solidFill>
              </a:rPr>
              <a:t>を宣言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変数</a:t>
            </a:r>
            <a:r>
              <a:rPr lang="en-US" altLang="ja-JP" sz="3200" dirty="0" smtClean="0">
                <a:solidFill>
                  <a:prstClr val="black"/>
                </a:solidFill>
              </a:rPr>
              <a:t>c</a:t>
            </a:r>
            <a:r>
              <a:rPr lang="ja-JP" altLang="en-US" sz="3200" dirty="0" smtClean="0">
                <a:solidFill>
                  <a:prstClr val="black"/>
                </a:solidFill>
              </a:rPr>
              <a:t>を宣言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変数</a:t>
            </a:r>
            <a:r>
              <a:rPr lang="en-US" altLang="ja-JP" sz="3200" dirty="0">
                <a:solidFill>
                  <a:prstClr val="black"/>
                </a:solidFill>
              </a:rPr>
              <a:t>a</a:t>
            </a:r>
            <a:r>
              <a:rPr lang="ja-JP" altLang="en-US" sz="3200" dirty="0" smtClean="0">
                <a:solidFill>
                  <a:prstClr val="black"/>
                </a:solidFill>
              </a:rPr>
              <a:t>に自由に数を代入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変数</a:t>
            </a:r>
            <a:r>
              <a:rPr lang="en-US" altLang="ja-JP" sz="3200" dirty="0" smtClean="0">
                <a:solidFill>
                  <a:prstClr val="black"/>
                </a:solidFill>
              </a:rPr>
              <a:t>b</a:t>
            </a:r>
            <a:r>
              <a:rPr lang="ja-JP" altLang="en-US" sz="3200" dirty="0" smtClean="0">
                <a:solidFill>
                  <a:prstClr val="black"/>
                </a:solidFill>
              </a:rPr>
              <a:t>に自由に数を代入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「</a:t>
            </a:r>
            <a:r>
              <a:rPr lang="en-US" altLang="ja-JP" sz="3200" dirty="0">
                <a:solidFill>
                  <a:prstClr val="black"/>
                </a:solidFill>
              </a:rPr>
              <a:t>a*b</a:t>
            </a:r>
            <a:r>
              <a:rPr lang="ja-JP" altLang="en-US" sz="3200" dirty="0">
                <a:solidFill>
                  <a:prstClr val="black"/>
                </a:solidFill>
              </a:rPr>
              <a:t>」の結果を</a:t>
            </a:r>
            <a:r>
              <a:rPr lang="ja-JP" altLang="en-US" sz="3200" dirty="0" smtClean="0">
                <a:solidFill>
                  <a:prstClr val="black"/>
                </a:solidFill>
              </a:rPr>
              <a:t>変数</a:t>
            </a:r>
            <a:r>
              <a:rPr lang="en-US" altLang="ja-JP" sz="3200" dirty="0" err="1">
                <a:solidFill>
                  <a:prstClr val="black"/>
                </a:solidFill>
              </a:rPr>
              <a:t>c</a:t>
            </a:r>
            <a:r>
              <a:rPr lang="ja-JP" altLang="en-US" sz="3200" dirty="0" smtClean="0">
                <a:solidFill>
                  <a:prstClr val="black"/>
                </a:solidFill>
              </a:rPr>
              <a:t>に代入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メッセージボックス</a:t>
            </a:r>
            <a:r>
              <a:rPr lang="ja-JP" altLang="en-US" sz="3200" dirty="0">
                <a:solidFill>
                  <a:prstClr val="black"/>
                </a:solidFill>
              </a:rPr>
              <a:t>に</a:t>
            </a:r>
            <a:r>
              <a:rPr lang="ja-JP" altLang="en-US" sz="3200" dirty="0" smtClean="0">
                <a:solidFill>
                  <a:prstClr val="black"/>
                </a:solidFill>
              </a:rPr>
              <a:t>変数</a:t>
            </a:r>
            <a:r>
              <a:rPr lang="en-US" altLang="ja-JP" sz="3200" dirty="0" smtClean="0">
                <a:solidFill>
                  <a:prstClr val="black"/>
                </a:solidFill>
              </a:rPr>
              <a:t>c</a:t>
            </a:r>
            <a:r>
              <a:rPr lang="ja-JP" altLang="en-US" sz="3200" dirty="0" smtClean="0">
                <a:solidFill>
                  <a:prstClr val="black"/>
                </a:solidFill>
              </a:rPr>
              <a:t>の</a:t>
            </a:r>
            <a:r>
              <a:rPr lang="ja-JP" altLang="en-US" sz="3200" dirty="0">
                <a:solidFill>
                  <a:prstClr val="black"/>
                </a:solidFill>
              </a:rPr>
              <a:t>値を表示</a:t>
            </a:r>
            <a:br>
              <a:rPr lang="ja-JP" altLang="en-US" sz="3200" dirty="0">
                <a:solidFill>
                  <a:prstClr val="black"/>
                </a:solidFill>
              </a:rPr>
            </a:br>
            <a:endParaRPr lang="ja-JP" alt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63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0832" y="164595"/>
            <a:ext cx="8229600" cy="445481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/>
              <a:t>数あてゲームのプログラム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7584" y="620688"/>
            <a:ext cx="3312368" cy="623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b="1" dirty="0"/>
              <a:t>Sub </a:t>
            </a:r>
            <a:r>
              <a:rPr lang="ja-JP" altLang="en-US" sz="2000" b="1" dirty="0"/>
              <a:t>数あてゲーム</a:t>
            </a:r>
            <a:r>
              <a:rPr lang="en-US" altLang="ja-JP" sz="2000" b="1" dirty="0"/>
              <a:t>()</a:t>
            </a:r>
          </a:p>
          <a:p>
            <a:pPr marL="0" indent="0">
              <a:buNone/>
            </a:pPr>
            <a:r>
              <a:rPr lang="en-US" altLang="ja-JP" sz="2000" b="1" dirty="0"/>
              <a:t>Dim a As Integer</a:t>
            </a:r>
          </a:p>
          <a:p>
            <a:pPr marL="0" indent="0">
              <a:buNone/>
            </a:pPr>
            <a:r>
              <a:rPr lang="en-US" altLang="ja-JP" sz="2000" b="1" dirty="0"/>
              <a:t>Dim b As Integer</a:t>
            </a:r>
          </a:p>
          <a:p>
            <a:pPr marL="0" indent="0">
              <a:buNone/>
            </a:pPr>
            <a:r>
              <a:rPr lang="en-US" altLang="ja-JP" sz="2000" b="1" dirty="0"/>
              <a:t>Dim c As Integer</a:t>
            </a:r>
          </a:p>
          <a:p>
            <a:pPr marL="0" indent="0">
              <a:buNone/>
            </a:pPr>
            <a:r>
              <a:rPr lang="en-US" altLang="ja-JP" sz="2000" b="1" dirty="0"/>
              <a:t>a = 5</a:t>
            </a:r>
          </a:p>
          <a:p>
            <a:pPr marL="0" indent="0">
              <a:buNone/>
            </a:pPr>
            <a:r>
              <a:rPr lang="en-US" altLang="ja-JP" sz="2000" b="1" dirty="0"/>
              <a:t>For c = 1 To 3</a:t>
            </a:r>
          </a:p>
          <a:p>
            <a:pPr marL="0" indent="0">
              <a:buNone/>
            </a:pPr>
            <a:r>
              <a:rPr lang="en-US" altLang="ja-JP" sz="2000" b="1" dirty="0"/>
              <a:t>b = </a:t>
            </a:r>
            <a:r>
              <a:rPr lang="en-US" altLang="ja-JP" sz="2000" b="1" dirty="0" err="1"/>
              <a:t>InputBox</a:t>
            </a:r>
            <a:r>
              <a:rPr lang="en-US" altLang="ja-JP" sz="2000" b="1" dirty="0"/>
              <a:t>("</a:t>
            </a:r>
            <a:r>
              <a:rPr lang="ja-JP" altLang="en-US" sz="2000" b="1" dirty="0"/>
              <a:t>数は</a:t>
            </a:r>
            <a:r>
              <a:rPr lang="en-US" altLang="ja-JP" sz="2000" b="1" dirty="0"/>
              <a:t>")</a:t>
            </a:r>
          </a:p>
          <a:p>
            <a:pPr marL="0" indent="0">
              <a:buNone/>
            </a:pPr>
            <a:r>
              <a:rPr lang="en-US" altLang="ja-JP" sz="2000" b="1" dirty="0"/>
              <a:t>If b = a Then</a:t>
            </a:r>
          </a:p>
          <a:p>
            <a:pPr marL="0" indent="0">
              <a:buNone/>
            </a:pPr>
            <a:r>
              <a:rPr lang="en-US" altLang="ja-JP" sz="2000" b="1" dirty="0" err="1"/>
              <a:t>MsgBox</a:t>
            </a:r>
            <a:r>
              <a:rPr lang="en-US" altLang="ja-JP" sz="2000" b="1" dirty="0"/>
              <a:t> ("</a:t>
            </a:r>
            <a:r>
              <a:rPr lang="ja-JP" altLang="en-US" sz="2000" b="1" dirty="0"/>
              <a:t>正解</a:t>
            </a:r>
            <a:r>
              <a:rPr lang="en-US" altLang="ja-JP" sz="2000" b="1" dirty="0"/>
              <a:t>"): Exit For</a:t>
            </a:r>
          </a:p>
          <a:p>
            <a:pPr marL="0" indent="0">
              <a:buNone/>
            </a:pPr>
            <a:r>
              <a:rPr lang="en-US" altLang="ja-JP" sz="2000" b="1" dirty="0"/>
              <a:t>End If</a:t>
            </a:r>
          </a:p>
          <a:p>
            <a:pPr marL="0" indent="0">
              <a:buNone/>
            </a:pPr>
            <a:r>
              <a:rPr lang="en-US" altLang="ja-JP" sz="2000" b="1" dirty="0"/>
              <a:t>If b &lt; a Then</a:t>
            </a:r>
          </a:p>
          <a:p>
            <a:pPr marL="0" indent="0">
              <a:buNone/>
            </a:pPr>
            <a:r>
              <a:rPr lang="en-US" altLang="ja-JP" sz="2000" b="1" dirty="0" err="1"/>
              <a:t>MsgBox</a:t>
            </a:r>
            <a:r>
              <a:rPr lang="en-US" altLang="ja-JP" sz="2000" b="1" dirty="0"/>
              <a:t> ("</a:t>
            </a:r>
            <a:r>
              <a:rPr lang="ja-JP" altLang="en-US" sz="2000" b="1" dirty="0"/>
              <a:t>もっと大きい</a:t>
            </a:r>
            <a:r>
              <a:rPr lang="en-US" altLang="ja-JP" sz="2000" b="1" dirty="0"/>
              <a:t>")</a:t>
            </a:r>
          </a:p>
          <a:p>
            <a:pPr marL="0" indent="0">
              <a:buNone/>
            </a:pPr>
            <a:r>
              <a:rPr lang="en-US" altLang="ja-JP" sz="2000" b="1" dirty="0"/>
              <a:t>Else</a:t>
            </a:r>
          </a:p>
          <a:p>
            <a:pPr marL="0" indent="0">
              <a:buNone/>
            </a:pPr>
            <a:r>
              <a:rPr lang="en-US" altLang="ja-JP" sz="2000" b="1" dirty="0" err="1"/>
              <a:t>MsgBox</a:t>
            </a:r>
            <a:r>
              <a:rPr lang="en-US" altLang="ja-JP" sz="2000" b="1" dirty="0"/>
              <a:t> ("</a:t>
            </a:r>
            <a:r>
              <a:rPr lang="ja-JP" altLang="en-US" sz="2000" b="1" dirty="0"/>
              <a:t>もっと小さい</a:t>
            </a:r>
            <a:r>
              <a:rPr lang="en-US" altLang="ja-JP" sz="2000" b="1" dirty="0"/>
              <a:t>")</a:t>
            </a:r>
          </a:p>
          <a:p>
            <a:pPr marL="0" indent="0">
              <a:buNone/>
            </a:pPr>
            <a:r>
              <a:rPr lang="en-US" altLang="ja-JP" sz="2000" b="1" dirty="0"/>
              <a:t>End If</a:t>
            </a:r>
          </a:p>
          <a:p>
            <a:pPr marL="0" indent="0">
              <a:buNone/>
            </a:pPr>
            <a:r>
              <a:rPr lang="en-US" altLang="ja-JP" sz="2000" b="1" dirty="0"/>
              <a:t>Next c</a:t>
            </a:r>
          </a:p>
          <a:p>
            <a:pPr marL="0" indent="0">
              <a:buNone/>
            </a:pPr>
            <a:r>
              <a:rPr lang="en-US" altLang="ja-JP" sz="2000" b="1" dirty="0"/>
              <a:t>End </a:t>
            </a:r>
            <a:r>
              <a:rPr lang="en-US" altLang="ja-JP" sz="2000" b="1" dirty="0" smtClean="0"/>
              <a:t>Sub</a:t>
            </a:r>
            <a:endParaRPr lang="en-US" altLang="ja-JP" sz="2000" b="1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716288" y="634121"/>
            <a:ext cx="4744144" cy="6237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 smtClean="0">
                <a:solidFill>
                  <a:srgbClr val="00B050"/>
                </a:solidFill>
              </a:rPr>
              <a:t>プログラム名（プログラム開始）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 smtClean="0">
                <a:solidFill>
                  <a:srgbClr val="00B050"/>
                </a:solidFill>
              </a:rPr>
              <a:t>変数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a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を宣言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ja-JP" altLang="en-US" sz="2000" b="1" dirty="0" smtClean="0">
                <a:solidFill>
                  <a:srgbClr val="00B050"/>
                </a:solidFill>
              </a:rPr>
              <a:t>変数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b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を</a:t>
            </a:r>
            <a:r>
              <a:rPr lang="ja-JP" altLang="en-US" sz="2000" b="1" dirty="0">
                <a:solidFill>
                  <a:srgbClr val="00B050"/>
                </a:solidFill>
              </a:rPr>
              <a:t>宣言</a:t>
            </a:r>
            <a:endParaRPr lang="en-US" altLang="ja-JP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ja-JP" altLang="en-US" sz="2000" b="1" dirty="0" smtClean="0">
                <a:solidFill>
                  <a:srgbClr val="00B050"/>
                </a:solidFill>
              </a:rPr>
              <a:t>変数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c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を</a:t>
            </a:r>
            <a:r>
              <a:rPr lang="ja-JP" altLang="en-US" sz="2000" b="1" dirty="0">
                <a:solidFill>
                  <a:srgbClr val="00B050"/>
                </a:solidFill>
              </a:rPr>
              <a:t>宣言</a:t>
            </a:r>
            <a:endParaRPr lang="en-US" altLang="ja-JP" sz="2000" b="1" dirty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 smtClean="0">
                <a:solidFill>
                  <a:srgbClr val="00B050"/>
                </a:solidFill>
              </a:rPr>
              <a:t>変数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a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の値を固定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>
                <a:solidFill>
                  <a:srgbClr val="00B050"/>
                </a:solidFill>
              </a:rPr>
              <a:t>プログラムの繰り返し回数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 smtClean="0">
                <a:solidFill>
                  <a:srgbClr val="00B050"/>
                </a:solidFill>
              </a:rPr>
              <a:t>解答を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b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に入力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 smtClean="0">
                <a:solidFill>
                  <a:srgbClr val="00B050"/>
                </a:solidFill>
              </a:rPr>
              <a:t>もし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b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と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a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が等しければ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 smtClean="0">
                <a:solidFill>
                  <a:srgbClr val="00B050"/>
                </a:solidFill>
              </a:rPr>
              <a:t>正解を表示し、繰り返しをやめる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 smtClean="0">
                <a:solidFill>
                  <a:srgbClr val="00B050"/>
                </a:solidFill>
              </a:rPr>
              <a:t>この「もしも」はここまで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 smtClean="0">
                <a:solidFill>
                  <a:srgbClr val="00B050"/>
                </a:solidFill>
              </a:rPr>
              <a:t>もし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b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が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a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より小さければ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 smtClean="0">
                <a:solidFill>
                  <a:srgbClr val="00B050"/>
                </a:solidFill>
              </a:rPr>
              <a:t>「もっと大きい」を表示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>
                <a:solidFill>
                  <a:srgbClr val="00B050"/>
                </a:solidFill>
              </a:rPr>
              <a:t>そうじゃ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なければ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(b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が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a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より大きければ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 smtClean="0">
                <a:solidFill>
                  <a:srgbClr val="00B050"/>
                </a:solidFill>
              </a:rPr>
              <a:t>「もっと小さい」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 smtClean="0">
                <a:solidFill>
                  <a:srgbClr val="00B050"/>
                </a:solidFill>
              </a:rPr>
              <a:t>この「もしも」はここまで</a:t>
            </a:r>
            <a:endParaRPr lang="en-US" altLang="ja-JP" sz="2000" b="1" dirty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rgbClr val="00B050"/>
                </a:solidFill>
              </a:rPr>
              <a:t>3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回繰り返せば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>
                <a:solidFill>
                  <a:srgbClr val="00B050"/>
                </a:solidFill>
              </a:rPr>
              <a:t>終了</a:t>
            </a:r>
            <a:endParaRPr lang="en-US" altLang="ja-JP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61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372</Words>
  <Application>Microsoft Office PowerPoint</Application>
  <PresentationFormat>画面に合わせる (4:3)</PresentationFormat>
  <Paragraphs>73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プログラムの基本２</vt:lpstr>
      <vt:lpstr>エクセルのマクロ機能を使おう</vt:lpstr>
      <vt:lpstr>エクセルのマクロ機能を使おう</vt:lpstr>
      <vt:lpstr>数あてゲームのプログラム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kajukun</cp:lastModifiedBy>
  <cp:revision>12</cp:revision>
  <dcterms:created xsi:type="dcterms:W3CDTF">2013-11-20T23:15:50Z</dcterms:created>
  <dcterms:modified xsi:type="dcterms:W3CDTF">2013-12-03T10:51:16Z</dcterms:modified>
</cp:coreProperties>
</file>