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8" r:id="rId2"/>
    <p:sldId id="267" r:id="rId3"/>
    <p:sldId id="263" r:id="rId4"/>
    <p:sldId id="272" r:id="rId5"/>
    <p:sldId id="281" r:id="rId6"/>
    <p:sldId id="286" r:id="rId7"/>
    <p:sldId id="287" r:id="rId8"/>
    <p:sldId id="273" r:id="rId9"/>
    <p:sldId id="274" r:id="rId10"/>
    <p:sldId id="275" r:id="rId11"/>
    <p:sldId id="276" r:id="rId12"/>
    <p:sldId id="277" r:id="rId13"/>
    <p:sldId id="278" r:id="rId14"/>
    <p:sldId id="279" r:id="rId15"/>
    <p:sldId id="280" r:id="rId16"/>
    <p:sldId id="282" r:id="rId17"/>
    <p:sldId id="283" r:id="rId18"/>
    <p:sldId id="284" r:id="rId19"/>
    <p:sldId id="285" r:id="rId20"/>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5FB9B2D7-75BF-41CA-B180-DB32BFBEC970}" type="datetimeFigureOut">
              <a:rPr kumimoji="1" lang="ja-JP" altLang="en-US" smtClean="0"/>
              <a:t>2013/11/21</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4D3CCCBE-0784-4129-9B30-29C1D50B2BB2}" type="slidenum">
              <a:rPr kumimoji="1" lang="ja-JP" altLang="en-US" smtClean="0"/>
              <a:t>‹#›</a:t>
            </a:fld>
            <a:endParaRPr kumimoji="1" lang="ja-JP" altLang="en-US"/>
          </a:p>
        </p:txBody>
      </p:sp>
    </p:spTree>
    <p:extLst>
      <p:ext uri="{BB962C8B-B14F-4D97-AF65-F5344CB8AC3E}">
        <p14:creationId xmlns:p14="http://schemas.microsoft.com/office/powerpoint/2010/main" val="18589957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D3CCCBE-0784-4129-9B30-29C1D50B2BB2}" type="slidenum">
              <a:rPr kumimoji="1" lang="ja-JP" altLang="en-US" smtClean="0"/>
              <a:t>3</a:t>
            </a:fld>
            <a:endParaRPr kumimoji="1" lang="ja-JP" altLang="en-US"/>
          </a:p>
        </p:txBody>
      </p:sp>
    </p:spTree>
    <p:extLst>
      <p:ext uri="{BB962C8B-B14F-4D97-AF65-F5344CB8AC3E}">
        <p14:creationId xmlns:p14="http://schemas.microsoft.com/office/powerpoint/2010/main" val="2448403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3384354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297756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265052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237042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2309318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15958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627759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40800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270244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156463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4E152A1-7B07-4CF3-BC62-34EEDD7B9AC1}" type="datetimeFigureOut">
              <a:rPr kumimoji="1" lang="ja-JP" altLang="en-US" smtClean="0"/>
              <a:t>2013/11/21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33109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E152A1-7B07-4CF3-BC62-34EEDD7B9AC1}" type="datetimeFigureOut">
              <a:rPr kumimoji="1" lang="ja-JP" altLang="en-US" smtClean="0"/>
              <a:t>2013/11/21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AF89B5-01D1-43FF-B7D3-1ADA930B01D9}" type="slidenum">
              <a:rPr kumimoji="1" lang="ja-JP" altLang="en-US" smtClean="0"/>
              <a:t>‹#›</a:t>
            </a:fld>
            <a:endParaRPr kumimoji="1" lang="ja-JP" altLang="en-US"/>
          </a:p>
        </p:txBody>
      </p:sp>
    </p:spTree>
    <p:extLst>
      <p:ext uri="{BB962C8B-B14F-4D97-AF65-F5344CB8AC3E}">
        <p14:creationId xmlns:p14="http://schemas.microsoft.com/office/powerpoint/2010/main" val="26678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o.jp/url?sa=i&amp;rct=j&amp;q=&amp;esrc=s&amp;frm=1&amp;source=images&amp;cd=&amp;cad=rja&amp;docid=_NFZ6Y0Xte6cwM&amp;tbnid=aWBcXemlPxnigM:&amp;ved=0CAUQjRw&amp;url=http://www.cocomiru.jp/topic/brain_refresh6.html&amp;ei=UpxKUbPFAtDYkQWwj4DgBg&amp;bvm=bv.44158598,d.dGI&amp;psig=AFQjCNGmp4wx1ZPhNPjhKUDCIGcmifX0VA&amp;ust=136393051055058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学習の流れ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中学校</a:t>
            </a:r>
            <a:r>
              <a:rPr kumimoji="1" lang="en-US" altLang="ja-JP" dirty="0" smtClean="0"/>
              <a:t>1</a:t>
            </a:r>
            <a:r>
              <a:rPr kumimoji="1" lang="ja-JP" altLang="en-US" dirty="0" smtClean="0"/>
              <a:t>年の一番最初の授業に適しています。</a:t>
            </a:r>
            <a:endParaRPr kumimoji="1" lang="en-US" altLang="ja-JP" dirty="0" smtClean="0"/>
          </a:p>
          <a:p>
            <a:r>
              <a:rPr kumimoji="1" lang="ja-JP" altLang="en-US" dirty="0" smtClean="0"/>
              <a:t>問題</a:t>
            </a:r>
            <a:r>
              <a:rPr kumimoji="1" lang="en-US" altLang="ja-JP" dirty="0" smtClean="0"/>
              <a:t>1</a:t>
            </a:r>
            <a:r>
              <a:rPr kumimoji="1" lang="ja-JP" altLang="en-US" dirty="0" smtClean="0"/>
              <a:t>から順に解いていってください。</a:t>
            </a:r>
            <a:endParaRPr kumimoji="1" lang="en-US" altLang="ja-JP" dirty="0" smtClean="0"/>
          </a:p>
          <a:p>
            <a:r>
              <a:rPr lang="ja-JP" altLang="en-US" dirty="0"/>
              <a:t>問題</a:t>
            </a:r>
            <a:r>
              <a:rPr lang="en-US" altLang="ja-JP" dirty="0"/>
              <a:t>4</a:t>
            </a:r>
            <a:r>
              <a:rPr lang="ja-JP" altLang="en-US" dirty="0"/>
              <a:t>までは答えをつけていません</a:t>
            </a:r>
            <a:r>
              <a:rPr lang="ja-JP" altLang="en-US" dirty="0" smtClean="0"/>
              <a:t>。あきらめずに考えてみてください。</a:t>
            </a:r>
            <a:endParaRPr lang="en-US" altLang="ja-JP" dirty="0" smtClean="0"/>
          </a:p>
          <a:p>
            <a:r>
              <a:rPr kumimoji="1" lang="ja-JP" altLang="en-US" dirty="0"/>
              <a:t>数学</a:t>
            </a:r>
            <a:r>
              <a:rPr kumimoji="1" lang="ja-JP" altLang="en-US" dirty="0" smtClean="0"/>
              <a:t>教育</a:t>
            </a:r>
            <a:r>
              <a:rPr kumimoji="1" lang="en-US" altLang="ja-JP" dirty="0" smtClean="0"/>
              <a:t>2013</a:t>
            </a:r>
            <a:r>
              <a:rPr kumimoji="1" lang="ja-JP" altLang="en-US" dirty="0" smtClean="0"/>
              <a:t>年</a:t>
            </a:r>
            <a:r>
              <a:rPr kumimoji="1" lang="en-US" altLang="ja-JP" dirty="0" smtClean="0"/>
              <a:t>4</a:t>
            </a:r>
            <a:r>
              <a:rPr kumimoji="1" lang="ja-JP" altLang="en-US" smtClean="0"/>
              <a:t>月号（明治図書）を</a:t>
            </a:r>
            <a:r>
              <a:rPr kumimoji="1" lang="ja-JP" altLang="en-US" dirty="0" smtClean="0"/>
              <a:t>参照しています。</a:t>
            </a:r>
            <a:endParaRPr kumimoji="1" lang="en-US" altLang="ja-JP" dirty="0" smtClean="0"/>
          </a:p>
          <a:p>
            <a:endParaRPr kumimoji="1" lang="ja-JP" altLang="en-US" dirty="0"/>
          </a:p>
        </p:txBody>
      </p:sp>
    </p:spTree>
    <p:extLst>
      <p:ext uri="{BB962C8B-B14F-4D97-AF65-F5344CB8AC3E}">
        <p14:creationId xmlns:p14="http://schemas.microsoft.com/office/powerpoint/2010/main" val="594764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648072"/>
          </a:xfrm>
        </p:spPr>
        <p:txBody>
          <a:bodyPr>
            <a:noAutofit/>
          </a:bodyPr>
          <a:lstStyle/>
          <a:p>
            <a:r>
              <a:rPr kumimoji="1" lang="ja-JP" altLang="en-US" sz="4000" dirty="0" smtClean="0">
                <a:ea typeface="ＤＦ平成明朝体W7" pitchFamily="1" charset="-128"/>
              </a:rPr>
              <a:t>問題７　</a:t>
            </a:r>
            <a:endParaRPr kumimoji="1" lang="ja-JP" altLang="en-US" sz="4800" dirty="0">
              <a:ea typeface="ＤＦ平成明朝体W7" pitchFamily="1" charset="-128"/>
            </a:endParaRPr>
          </a:p>
        </p:txBody>
      </p:sp>
      <p:sp>
        <p:nvSpPr>
          <p:cNvPr id="3" name="コンテンツ プレースホルダー 2"/>
          <p:cNvSpPr>
            <a:spLocks noGrp="1"/>
          </p:cNvSpPr>
          <p:nvPr>
            <p:ph idx="1"/>
          </p:nvPr>
        </p:nvSpPr>
        <p:spPr>
          <a:xfrm>
            <a:off x="179512" y="908720"/>
            <a:ext cx="8784976" cy="1440160"/>
          </a:xfrm>
        </p:spPr>
        <p:txBody>
          <a:bodyPr>
            <a:noAutofit/>
          </a:bodyPr>
          <a:lstStyle/>
          <a:p>
            <a:pPr marL="0" indent="0" algn="ctr">
              <a:buNone/>
            </a:pPr>
            <a:r>
              <a:rPr lang="ja-JP" altLang="en-US" sz="4400" dirty="0" smtClean="0">
                <a:ea typeface="ＤＦ平成明朝体W7" pitchFamily="1" charset="-128"/>
              </a:rPr>
              <a:t>「数学占い」</a:t>
            </a:r>
            <a:endParaRPr lang="en-US" altLang="ja-JP" sz="4400" dirty="0" smtClean="0">
              <a:ea typeface="ＤＦ平成明朝体W7" pitchFamily="1" charset="-128"/>
            </a:endParaRPr>
          </a:p>
          <a:p>
            <a:pPr marL="0" indent="0" algn="ctr">
              <a:buNone/>
            </a:pPr>
            <a:r>
              <a:rPr kumimoji="1" lang="ja-JP" altLang="en-US" sz="2800" dirty="0">
                <a:ea typeface="ＤＦ平成明朝体W7" pitchFamily="1" charset="-128"/>
              </a:rPr>
              <a:t>来年の君の運勢を占って</a:t>
            </a:r>
            <a:r>
              <a:rPr kumimoji="1" lang="ja-JP" altLang="en-US" sz="2800" dirty="0" smtClean="0">
                <a:ea typeface="ＤＦ平成明朝体W7" pitchFamily="1" charset="-128"/>
              </a:rPr>
              <a:t>みよう！</a:t>
            </a:r>
            <a:endParaRPr kumimoji="1" lang="en-US" altLang="ja-JP" sz="2800" dirty="0" smtClean="0">
              <a:ea typeface="ＤＦ平成明朝体W7" pitchFamily="1" charset="-128"/>
            </a:endParaRPr>
          </a:p>
        </p:txBody>
      </p:sp>
      <p:sp>
        <p:nvSpPr>
          <p:cNvPr id="4" name="正方形/長方形 3"/>
          <p:cNvSpPr/>
          <p:nvPr/>
        </p:nvSpPr>
        <p:spPr>
          <a:xfrm>
            <a:off x="899592" y="2498526"/>
            <a:ext cx="5544616" cy="523220"/>
          </a:xfrm>
          <a:prstGeom prst="rect">
            <a:avLst/>
          </a:prstGeom>
        </p:spPr>
        <p:txBody>
          <a:bodyPr wrap="square">
            <a:spAutoFit/>
          </a:bodyPr>
          <a:lstStyle/>
          <a:p>
            <a:pPr lvl="0">
              <a:spcBef>
                <a:spcPct val="20000"/>
              </a:spcBef>
            </a:pPr>
            <a:r>
              <a:rPr lang="ja-JP" altLang="en-US" sz="2800" dirty="0" smtClean="0">
                <a:solidFill>
                  <a:prstClr val="black"/>
                </a:solidFill>
                <a:ea typeface="ＤＦ平成明朝体W7" pitchFamily="1" charset="-128"/>
              </a:rPr>
              <a:t>好き</a:t>
            </a:r>
            <a:r>
              <a:rPr lang="ja-JP" altLang="en-US" sz="2800" dirty="0">
                <a:solidFill>
                  <a:prstClr val="black"/>
                </a:solidFill>
                <a:ea typeface="ＤＦ平成明朝体W7" pitchFamily="1" charset="-128"/>
              </a:rPr>
              <a:t>な</a:t>
            </a:r>
            <a:r>
              <a:rPr lang="en-US" altLang="ja-JP" sz="2800" dirty="0">
                <a:solidFill>
                  <a:prstClr val="black"/>
                </a:solidFill>
                <a:ea typeface="ＤＦ平成明朝体W7" pitchFamily="1" charset="-128"/>
              </a:rPr>
              <a:t>3</a:t>
            </a:r>
            <a:r>
              <a:rPr lang="ja-JP" altLang="en-US" sz="2800" dirty="0">
                <a:solidFill>
                  <a:prstClr val="black"/>
                </a:solidFill>
                <a:ea typeface="ＤＦ平成明朝体W7" pitchFamily="1" charset="-128"/>
              </a:rPr>
              <a:t>けたの数</a:t>
            </a:r>
            <a:r>
              <a:rPr lang="ja-JP" altLang="en-US" sz="2800" dirty="0" smtClean="0">
                <a:solidFill>
                  <a:prstClr val="black"/>
                </a:solidFill>
                <a:ea typeface="ＤＦ平成明朝体W7" pitchFamily="1" charset="-128"/>
              </a:rPr>
              <a:t>を決めよう。</a:t>
            </a:r>
            <a:endParaRPr lang="ja-JP" altLang="en-US" sz="2800" dirty="0">
              <a:solidFill>
                <a:prstClr val="black"/>
              </a:solidFill>
              <a:ea typeface="ＤＦ平成明朝体W7" pitchFamily="1" charset="-128"/>
            </a:endParaRPr>
          </a:p>
        </p:txBody>
      </p:sp>
      <p:sp>
        <p:nvSpPr>
          <p:cNvPr id="5" name="正方形/長方形 4"/>
          <p:cNvSpPr/>
          <p:nvPr/>
        </p:nvSpPr>
        <p:spPr>
          <a:xfrm>
            <a:off x="885989" y="3204450"/>
            <a:ext cx="8064896" cy="523220"/>
          </a:xfrm>
          <a:prstGeom prst="rect">
            <a:avLst/>
          </a:prstGeom>
        </p:spPr>
        <p:txBody>
          <a:bodyPr wrap="square">
            <a:spAutoFit/>
          </a:bodyPr>
          <a:lstStyle/>
          <a:p>
            <a:pPr lvl="0">
              <a:spcBef>
                <a:spcPct val="20000"/>
              </a:spcBef>
            </a:pPr>
            <a:r>
              <a:rPr lang="ja-JP" altLang="en-US" sz="2800" dirty="0" smtClean="0">
                <a:solidFill>
                  <a:prstClr val="black"/>
                </a:solidFill>
                <a:ea typeface="ＤＦ平成明朝体W7" pitchFamily="1" charset="-128"/>
              </a:rPr>
              <a:t>その数を二つ並べて</a:t>
            </a:r>
            <a:r>
              <a:rPr lang="en-US" altLang="ja-JP" sz="2800" dirty="0" smtClean="0">
                <a:solidFill>
                  <a:prstClr val="black"/>
                </a:solidFill>
                <a:ea typeface="ＤＦ平成明朝体W7" pitchFamily="1" charset="-128"/>
              </a:rPr>
              <a:t>6</a:t>
            </a:r>
            <a:r>
              <a:rPr lang="ja-JP" altLang="en-US" sz="2800" dirty="0" smtClean="0">
                <a:solidFill>
                  <a:prstClr val="black"/>
                </a:solidFill>
                <a:ea typeface="ＤＦ平成明朝体W7" pitchFamily="1" charset="-128"/>
              </a:rPr>
              <a:t>ケタの数にしよう。</a:t>
            </a:r>
            <a:endParaRPr lang="ja-JP" altLang="en-US" sz="2800" dirty="0">
              <a:solidFill>
                <a:prstClr val="black"/>
              </a:solidFill>
              <a:ea typeface="ＤＦ平成明朝体W7" pitchFamily="1" charset="-128"/>
            </a:endParaRPr>
          </a:p>
        </p:txBody>
      </p:sp>
      <p:sp>
        <p:nvSpPr>
          <p:cNvPr id="6" name="正方形/長方形 5"/>
          <p:cNvSpPr/>
          <p:nvPr/>
        </p:nvSpPr>
        <p:spPr>
          <a:xfrm>
            <a:off x="899592" y="3960604"/>
            <a:ext cx="8064896" cy="523220"/>
          </a:xfrm>
          <a:prstGeom prst="rect">
            <a:avLst/>
          </a:prstGeom>
        </p:spPr>
        <p:txBody>
          <a:bodyPr wrap="square">
            <a:spAutoFit/>
          </a:bodyPr>
          <a:lstStyle/>
          <a:p>
            <a:pPr lvl="0">
              <a:spcBef>
                <a:spcPct val="20000"/>
              </a:spcBef>
            </a:pPr>
            <a:r>
              <a:rPr lang="ja-JP" altLang="en-US" sz="2800" dirty="0" smtClean="0">
                <a:solidFill>
                  <a:prstClr val="black"/>
                </a:solidFill>
                <a:ea typeface="ＤＦ平成明朝体W7" pitchFamily="1" charset="-128"/>
              </a:rPr>
              <a:t>その数を</a:t>
            </a:r>
            <a:r>
              <a:rPr lang="en-US" altLang="ja-JP" sz="2800" dirty="0" smtClean="0">
                <a:solidFill>
                  <a:prstClr val="black"/>
                </a:solidFill>
                <a:ea typeface="ＤＦ平成明朝体W7" pitchFamily="1" charset="-128"/>
              </a:rPr>
              <a:t>7</a:t>
            </a:r>
            <a:r>
              <a:rPr lang="ja-JP" altLang="en-US" sz="2800" dirty="0" smtClean="0">
                <a:solidFill>
                  <a:prstClr val="black"/>
                </a:solidFill>
                <a:ea typeface="ＤＦ平成明朝体W7" pitchFamily="1" charset="-128"/>
              </a:rPr>
              <a:t>でわろう。われたら小吉</a:t>
            </a:r>
            <a:endParaRPr lang="ja-JP" altLang="en-US" sz="2800" dirty="0">
              <a:solidFill>
                <a:prstClr val="black"/>
              </a:solidFill>
              <a:ea typeface="ＤＦ平成明朝体W7" pitchFamily="1" charset="-128"/>
            </a:endParaRPr>
          </a:p>
        </p:txBody>
      </p:sp>
      <p:sp>
        <p:nvSpPr>
          <p:cNvPr id="7" name="正方形/長方形 6"/>
          <p:cNvSpPr/>
          <p:nvPr/>
        </p:nvSpPr>
        <p:spPr>
          <a:xfrm>
            <a:off x="899592" y="4725144"/>
            <a:ext cx="8064896" cy="523220"/>
          </a:xfrm>
          <a:prstGeom prst="rect">
            <a:avLst/>
          </a:prstGeom>
        </p:spPr>
        <p:txBody>
          <a:bodyPr wrap="square">
            <a:spAutoFit/>
          </a:bodyPr>
          <a:lstStyle/>
          <a:p>
            <a:pPr lvl="0">
              <a:spcBef>
                <a:spcPct val="20000"/>
              </a:spcBef>
            </a:pPr>
            <a:r>
              <a:rPr lang="ja-JP" altLang="en-US" sz="2800" dirty="0" smtClean="0">
                <a:solidFill>
                  <a:prstClr val="black"/>
                </a:solidFill>
                <a:ea typeface="ＤＦ平成明朝体W7" pitchFamily="1" charset="-128"/>
              </a:rPr>
              <a:t>その数を</a:t>
            </a:r>
            <a:r>
              <a:rPr lang="en-US" altLang="ja-JP" sz="2800" dirty="0" smtClean="0">
                <a:solidFill>
                  <a:prstClr val="black"/>
                </a:solidFill>
                <a:ea typeface="ＤＦ平成明朝体W7" pitchFamily="1" charset="-128"/>
              </a:rPr>
              <a:t>11</a:t>
            </a:r>
            <a:r>
              <a:rPr lang="ja-JP" altLang="en-US" sz="2800" dirty="0" smtClean="0">
                <a:solidFill>
                  <a:prstClr val="black"/>
                </a:solidFill>
                <a:ea typeface="ＤＦ平成明朝体W7" pitchFamily="1" charset="-128"/>
              </a:rPr>
              <a:t>でわろう。われたら中吉</a:t>
            </a:r>
            <a:endParaRPr lang="ja-JP" altLang="en-US" sz="2800" dirty="0">
              <a:solidFill>
                <a:prstClr val="black"/>
              </a:solidFill>
              <a:ea typeface="ＤＦ平成明朝体W7" pitchFamily="1" charset="-128"/>
            </a:endParaRPr>
          </a:p>
        </p:txBody>
      </p:sp>
      <p:sp>
        <p:nvSpPr>
          <p:cNvPr id="8" name="正方形/長方形 7"/>
          <p:cNvSpPr/>
          <p:nvPr/>
        </p:nvSpPr>
        <p:spPr>
          <a:xfrm>
            <a:off x="899592" y="5388607"/>
            <a:ext cx="8064896" cy="523220"/>
          </a:xfrm>
          <a:prstGeom prst="rect">
            <a:avLst/>
          </a:prstGeom>
        </p:spPr>
        <p:txBody>
          <a:bodyPr wrap="square">
            <a:spAutoFit/>
          </a:bodyPr>
          <a:lstStyle/>
          <a:p>
            <a:pPr lvl="0">
              <a:spcBef>
                <a:spcPct val="20000"/>
              </a:spcBef>
            </a:pPr>
            <a:r>
              <a:rPr lang="ja-JP" altLang="en-US" sz="2800" dirty="0" smtClean="0">
                <a:solidFill>
                  <a:prstClr val="black"/>
                </a:solidFill>
                <a:ea typeface="ＤＦ平成明朝体W7" pitchFamily="1" charset="-128"/>
              </a:rPr>
              <a:t>その数を</a:t>
            </a:r>
            <a:r>
              <a:rPr lang="en-US" altLang="ja-JP" sz="2800" dirty="0" smtClean="0">
                <a:solidFill>
                  <a:prstClr val="black"/>
                </a:solidFill>
                <a:ea typeface="ＤＦ平成明朝体W7" pitchFamily="1" charset="-128"/>
              </a:rPr>
              <a:t>13</a:t>
            </a:r>
            <a:r>
              <a:rPr lang="ja-JP" altLang="en-US" sz="2800" dirty="0" smtClean="0">
                <a:solidFill>
                  <a:prstClr val="black"/>
                </a:solidFill>
                <a:ea typeface="ＤＦ平成明朝体W7" pitchFamily="1" charset="-128"/>
              </a:rPr>
              <a:t>でわろう。われたら大吉</a:t>
            </a:r>
            <a:endParaRPr lang="ja-JP" altLang="en-US" sz="2800" dirty="0">
              <a:solidFill>
                <a:prstClr val="black"/>
              </a:solidFill>
              <a:ea typeface="ＤＦ平成明朝体W7" pitchFamily="1" charset="-128"/>
            </a:endParaRPr>
          </a:p>
        </p:txBody>
      </p:sp>
      <p:sp>
        <p:nvSpPr>
          <p:cNvPr id="9" name="正方形/長方形 8"/>
          <p:cNvSpPr/>
          <p:nvPr/>
        </p:nvSpPr>
        <p:spPr>
          <a:xfrm>
            <a:off x="1691680" y="6064227"/>
            <a:ext cx="5531013" cy="584775"/>
          </a:xfrm>
          <a:prstGeom prst="rect">
            <a:avLst/>
          </a:prstGeom>
        </p:spPr>
        <p:txBody>
          <a:bodyPr wrap="square">
            <a:spAutoFit/>
          </a:bodyPr>
          <a:lstStyle/>
          <a:p>
            <a:pPr lvl="0">
              <a:spcBef>
                <a:spcPct val="20000"/>
              </a:spcBef>
            </a:pPr>
            <a:r>
              <a:rPr lang="ja-JP" altLang="en-US" sz="3200" dirty="0" smtClean="0">
                <a:solidFill>
                  <a:srgbClr val="FF0000"/>
                </a:solidFill>
                <a:ea typeface="ＤＦ平成明朝体W7" pitchFamily="1" charset="-128"/>
              </a:rPr>
              <a:t>なぜそうなるのでしょう？</a:t>
            </a:r>
            <a:endParaRPr lang="ja-JP" altLang="en-US" sz="3200" dirty="0">
              <a:solidFill>
                <a:srgbClr val="FF0000"/>
              </a:solidFill>
              <a:ea typeface="ＤＦ平成明朝体W7" pitchFamily="1" charset="-128"/>
            </a:endParaRPr>
          </a:p>
        </p:txBody>
      </p:sp>
    </p:spTree>
    <p:extLst>
      <p:ext uri="{BB962C8B-B14F-4D97-AF65-F5344CB8AC3E}">
        <p14:creationId xmlns:p14="http://schemas.microsoft.com/office/powerpoint/2010/main" val="868781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問題８</a:t>
            </a:r>
            <a:endParaRPr kumimoji="1" lang="ja-JP" altLang="en-US" dirty="0"/>
          </a:p>
        </p:txBody>
      </p:sp>
      <p:sp>
        <p:nvSpPr>
          <p:cNvPr id="3" name="コンテンツ プレースホルダー 2"/>
          <p:cNvSpPr>
            <a:spLocks noGrp="1"/>
          </p:cNvSpPr>
          <p:nvPr>
            <p:ph idx="1"/>
          </p:nvPr>
        </p:nvSpPr>
        <p:spPr>
          <a:xfrm>
            <a:off x="196314" y="1412776"/>
            <a:ext cx="8928992" cy="1756792"/>
          </a:xfrm>
        </p:spPr>
        <p:txBody>
          <a:bodyPr>
            <a:normAutofit/>
          </a:bodyPr>
          <a:lstStyle/>
          <a:p>
            <a:pPr marL="0" indent="0">
              <a:buNone/>
            </a:pPr>
            <a:r>
              <a:rPr kumimoji="1" lang="ja-JP" altLang="en-US" sz="3600" dirty="0" smtClean="0">
                <a:ea typeface="ＤＦ平成明朝体W7" pitchFamily="1" charset="-128"/>
              </a:rPr>
              <a:t>マッチ棒</a:t>
            </a:r>
            <a:r>
              <a:rPr kumimoji="1" lang="en-US" altLang="ja-JP" sz="3600" dirty="0" smtClean="0">
                <a:ea typeface="ＤＦ平成明朝体W7" pitchFamily="1" charset="-128"/>
              </a:rPr>
              <a:t>12</a:t>
            </a:r>
            <a:r>
              <a:rPr kumimoji="1" lang="ja-JP" altLang="en-US" sz="3600" dirty="0" smtClean="0">
                <a:ea typeface="ＤＦ平成明朝体W7" pitchFamily="1" charset="-128"/>
              </a:rPr>
              <a:t>本で、面積が</a:t>
            </a:r>
            <a:r>
              <a:rPr kumimoji="1" lang="en-US" altLang="ja-JP" sz="3600" dirty="0" smtClean="0">
                <a:ea typeface="ＤＦ平成明朝体W7" pitchFamily="1" charset="-128"/>
              </a:rPr>
              <a:t>2</a:t>
            </a:r>
            <a:r>
              <a:rPr kumimoji="1" lang="ja-JP" altLang="en-US" sz="3600" dirty="0" smtClean="0">
                <a:ea typeface="ＤＦ平成明朝体W7" pitchFamily="1" charset="-128"/>
              </a:rPr>
              <a:t>～</a:t>
            </a:r>
            <a:r>
              <a:rPr kumimoji="1" lang="en-US" altLang="ja-JP" sz="3600" dirty="0" smtClean="0">
                <a:ea typeface="ＤＦ平成明朝体W7" pitchFamily="1" charset="-128"/>
              </a:rPr>
              <a:t>9</a:t>
            </a:r>
            <a:r>
              <a:rPr kumimoji="1" lang="ja-JP" altLang="en-US" sz="3600" dirty="0" err="1" smtClean="0">
                <a:ea typeface="ＤＦ平成明朝体W7" pitchFamily="1" charset="-128"/>
              </a:rPr>
              <a:t>までの</a:t>
            </a:r>
            <a:r>
              <a:rPr kumimoji="1" lang="en-US" altLang="ja-JP" sz="3600" dirty="0" smtClean="0">
                <a:ea typeface="ＤＦ平成明朝体W7" pitchFamily="1" charset="-128"/>
              </a:rPr>
              <a:t>1</a:t>
            </a:r>
            <a:r>
              <a:rPr kumimoji="1" lang="ja-JP" altLang="en-US" sz="3600" dirty="0" err="1" smtClean="0">
                <a:ea typeface="ＤＦ平成明朝体W7" pitchFamily="1" charset="-128"/>
              </a:rPr>
              <a:t>つの</a:t>
            </a:r>
            <a:r>
              <a:rPr kumimoji="1" lang="ja-JP" altLang="en-US" sz="3600" dirty="0" smtClean="0">
                <a:ea typeface="ＤＦ平成明朝体W7" pitchFamily="1" charset="-128"/>
              </a:rPr>
              <a:t>図形をつくってみてください。ただし、マッチ棒</a:t>
            </a:r>
            <a:r>
              <a:rPr kumimoji="1" lang="en-US" altLang="ja-JP" sz="3600" dirty="0" smtClean="0">
                <a:ea typeface="ＤＦ平成明朝体W7" pitchFamily="1" charset="-128"/>
              </a:rPr>
              <a:t>1</a:t>
            </a:r>
            <a:r>
              <a:rPr kumimoji="1" lang="ja-JP" altLang="en-US" sz="3600" dirty="0" smtClean="0">
                <a:ea typeface="ＤＦ平成明朝体W7" pitchFamily="1" charset="-128"/>
              </a:rPr>
              <a:t>本の長さを</a:t>
            </a:r>
            <a:r>
              <a:rPr kumimoji="1" lang="en-US" altLang="ja-JP" sz="3600" dirty="0" smtClean="0">
                <a:ea typeface="ＤＦ平成明朝体W7" pitchFamily="1" charset="-128"/>
              </a:rPr>
              <a:t>1</a:t>
            </a:r>
            <a:r>
              <a:rPr kumimoji="1" lang="ja-JP" altLang="en-US" sz="3600" dirty="0" smtClean="0">
                <a:ea typeface="ＤＦ平成明朝体W7" pitchFamily="1" charset="-128"/>
              </a:rPr>
              <a:t>とします。</a:t>
            </a:r>
            <a:endParaRPr kumimoji="1" lang="ja-JP" altLang="en-US" sz="3600" dirty="0">
              <a:ea typeface="ＤＦ平成明朝体W7" pitchFamily="1" charset="-128"/>
            </a:endParaRPr>
          </a:p>
        </p:txBody>
      </p:sp>
      <p:pic>
        <p:nvPicPr>
          <p:cNvPr id="2050" name="Picture 2" descr="http://www.cocomiru.jp/topic/brain_refresh6img/image6-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7744" y="3645024"/>
            <a:ext cx="3024335" cy="187220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55563"/>
          <a:stretch/>
        </p:blipFill>
        <p:spPr bwMode="auto">
          <a:xfrm>
            <a:off x="4660810" y="3645023"/>
            <a:ext cx="1191349" cy="1872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195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430"/>
            <a:ext cx="8229600" cy="1143000"/>
          </a:xfrm>
        </p:spPr>
        <p:txBody>
          <a:bodyPr/>
          <a:lstStyle/>
          <a:p>
            <a:r>
              <a:rPr kumimoji="1" lang="ja-JP" altLang="en-US" dirty="0" smtClean="0"/>
              <a:t>面積９</a:t>
            </a:r>
            <a:endParaRPr kumimoji="1" lang="ja-JP" altLang="en-US" dirty="0"/>
          </a:p>
        </p:txBody>
      </p:sp>
      <p:pic>
        <p:nvPicPr>
          <p:cNvPr id="4" name="Picture 2" descr="http://www.cocomiru.jp/topic/brain_refresh6img/image6-1.gif">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a:off x="1338718" y="1268760"/>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a:off x="1338717" y="2943026"/>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a:off x="1338718" y="4645605"/>
            <a:ext cx="370887" cy="1702579"/>
          </a:xfrm>
          <a:prstGeom prst="rect">
            <a:avLst/>
          </a:prstGeom>
          <a:noFill/>
        </p:spPr>
      </p:pic>
      <p:pic>
        <p:nvPicPr>
          <p:cNvPr id="7"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rot="5400000">
            <a:off x="2308768" y="60291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rot="5400000">
            <a:off x="4011347" y="60291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rot="5400000">
            <a:off x="2375451" y="549689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rot="5400000">
            <a:off x="4051269" y="549689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rot="5400000">
            <a:off x="5753848" y="549689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a:off x="6616805" y="4685697"/>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a:off x="6587978" y="3028895"/>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a:off x="6587978" y="1334967"/>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www.cocomiru.jp/topic/brain_refresh6img/image6-1.gif"/>
          <p:cNvPicPr>
            <a:picLocks noChangeAspect="1" noChangeArrowheads="1"/>
          </p:cNvPicPr>
          <p:nvPr/>
        </p:nvPicPr>
        <p:blipFill rotWithShape="1">
          <a:blip r:embed="rId3">
            <a:extLst>
              <a:ext uri="{28A0092B-C50C-407E-A947-70E740481C1C}">
                <a14:useLocalDpi xmlns:a14="http://schemas.microsoft.com/office/drawing/2010/main" val="0"/>
              </a:ext>
            </a:extLst>
          </a:blip>
          <a:srcRect l="5045" r="85332"/>
          <a:stretch/>
        </p:blipFill>
        <p:spPr bwMode="auto">
          <a:xfrm rot="5400000">
            <a:off x="5698436" y="602914"/>
            <a:ext cx="370887" cy="170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5278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430"/>
            <a:ext cx="8229600" cy="1143000"/>
          </a:xfrm>
        </p:spPr>
        <p:txBody>
          <a:bodyPr/>
          <a:lstStyle/>
          <a:p>
            <a:r>
              <a:rPr kumimoji="1" lang="ja-JP" altLang="en-US" dirty="0" smtClean="0"/>
              <a:t>面積８</a:t>
            </a:r>
            <a:endParaRPr kumimoji="1" lang="ja-JP" altLang="en-US" dirty="0"/>
          </a:p>
        </p:txBody>
      </p:sp>
      <p:pic>
        <p:nvPicPr>
          <p:cNvPr id="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1338718" y="1268760"/>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1338717" y="2943026"/>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1338718" y="4645605"/>
            <a:ext cx="370887" cy="1702579"/>
          </a:xfrm>
          <a:prstGeom prst="rect">
            <a:avLst/>
          </a:prstGeom>
          <a:noFill/>
        </p:spPr>
      </p:pic>
      <p:pic>
        <p:nvPicPr>
          <p:cNvPr id="7"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2308768" y="60291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4011347" y="60291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2375451" y="549689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4051269" y="549689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5753848" y="549689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616805" y="4685697"/>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587978" y="3028895"/>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6200000">
            <a:off x="5829355" y="2120049"/>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0800000">
            <a:off x="4862636" y="1426353"/>
            <a:ext cx="370887" cy="170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187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430"/>
            <a:ext cx="8229600" cy="1143000"/>
          </a:xfrm>
        </p:spPr>
        <p:txBody>
          <a:bodyPr/>
          <a:lstStyle/>
          <a:p>
            <a:r>
              <a:rPr kumimoji="1" lang="ja-JP" altLang="en-US" dirty="0" smtClean="0"/>
              <a:t>面積７</a:t>
            </a:r>
            <a:endParaRPr kumimoji="1" lang="ja-JP" altLang="en-US" dirty="0"/>
          </a:p>
        </p:txBody>
      </p:sp>
      <p:pic>
        <p:nvPicPr>
          <p:cNvPr id="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1338718" y="1268760"/>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1338717" y="2943026"/>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1338718" y="4645605"/>
            <a:ext cx="370887" cy="1702579"/>
          </a:xfrm>
          <a:prstGeom prst="rect">
            <a:avLst/>
          </a:prstGeom>
          <a:noFill/>
        </p:spPr>
      </p:pic>
      <p:pic>
        <p:nvPicPr>
          <p:cNvPr id="7"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2308768" y="60291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0800000">
            <a:off x="3226740" y="145420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2375451" y="549689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4051269" y="549689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5753848" y="549689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616805" y="4685697"/>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587978" y="3028895"/>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6200000">
            <a:off x="5829355" y="2120049"/>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6200000">
            <a:off x="4126776" y="2118724"/>
            <a:ext cx="370887" cy="170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3964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430"/>
            <a:ext cx="8229600" cy="1143000"/>
          </a:xfrm>
        </p:spPr>
        <p:txBody>
          <a:bodyPr/>
          <a:lstStyle/>
          <a:p>
            <a:r>
              <a:rPr kumimoji="1" lang="ja-JP" altLang="en-US" dirty="0" smtClean="0"/>
              <a:t>面積６</a:t>
            </a:r>
            <a:endParaRPr kumimoji="1" lang="ja-JP" altLang="en-US" dirty="0"/>
          </a:p>
        </p:txBody>
      </p:sp>
      <p:pic>
        <p:nvPicPr>
          <p:cNvPr id="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019659">
            <a:off x="562340" y="4850789"/>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176675">
            <a:off x="1865309" y="388018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6200000">
            <a:off x="639998" y="5536986"/>
            <a:ext cx="370887" cy="1702579"/>
          </a:xfrm>
          <a:prstGeom prst="rect">
            <a:avLst/>
          </a:prstGeom>
          <a:noFill/>
        </p:spPr>
      </p:pic>
      <p:pic>
        <p:nvPicPr>
          <p:cNvPr id="7"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24536">
            <a:off x="3073821" y="294302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398700">
            <a:off x="4407495" y="197299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2375451" y="549689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4051269" y="549689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5753848" y="549689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616805" y="4685697"/>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587978" y="3028895"/>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587978" y="1351646"/>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87430">
            <a:off x="5785512" y="1059813"/>
            <a:ext cx="370887" cy="170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396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430"/>
            <a:ext cx="8229600" cy="1143000"/>
          </a:xfrm>
        </p:spPr>
        <p:txBody>
          <a:bodyPr/>
          <a:lstStyle/>
          <a:p>
            <a:r>
              <a:rPr kumimoji="1" lang="ja-JP" altLang="en-US" dirty="0" smtClean="0"/>
              <a:t>面積５</a:t>
            </a:r>
            <a:endParaRPr kumimoji="1" lang="ja-JP" altLang="en-US" dirty="0"/>
          </a:p>
        </p:txBody>
      </p:sp>
      <p:pic>
        <p:nvPicPr>
          <p:cNvPr id="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2157565" y="1992162"/>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1291032" y="2935799"/>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2188023" y="3880184"/>
            <a:ext cx="370887" cy="1702579"/>
          </a:xfrm>
          <a:prstGeom prst="rect">
            <a:avLst/>
          </a:prstGeom>
          <a:noFill/>
        </p:spPr>
      </p:pic>
      <p:pic>
        <p:nvPicPr>
          <p:cNvPr id="7"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3059594" y="1326316"/>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4051269" y="475026"/>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3132251" y="4603880"/>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4051269" y="549689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4902558" y="4622956"/>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5939291" y="3957110"/>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626066" y="3028895"/>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6200000">
            <a:off x="5939290" y="2145118"/>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0800000">
            <a:off x="4978065" y="1396609"/>
            <a:ext cx="370887" cy="170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143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430"/>
            <a:ext cx="8229600" cy="1143000"/>
          </a:xfrm>
        </p:spPr>
        <p:txBody>
          <a:bodyPr/>
          <a:lstStyle/>
          <a:p>
            <a:r>
              <a:rPr kumimoji="1" lang="ja-JP" altLang="en-US" dirty="0" smtClean="0"/>
              <a:t>面積４</a:t>
            </a:r>
            <a:endParaRPr kumimoji="1" lang="ja-JP" altLang="en-US" dirty="0"/>
          </a:p>
        </p:txBody>
      </p:sp>
      <p:pic>
        <p:nvPicPr>
          <p:cNvPr id="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173696">
            <a:off x="562340" y="4850789"/>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176675">
            <a:off x="1865309" y="388018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6200000">
            <a:off x="677140" y="5542103"/>
            <a:ext cx="370887" cy="1702579"/>
          </a:xfrm>
          <a:prstGeom prst="rect">
            <a:avLst/>
          </a:prstGeom>
          <a:noFill/>
        </p:spPr>
      </p:pic>
      <p:pic>
        <p:nvPicPr>
          <p:cNvPr id="7"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24536">
            <a:off x="3151240" y="2931217"/>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55647">
            <a:off x="4519209" y="1973637"/>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2375451" y="5496892"/>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4051269" y="549689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4902558" y="469081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4902558" y="3040938"/>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6200000">
            <a:off x="5834335" y="2355181"/>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585071" y="1393061"/>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87430">
            <a:off x="5803878" y="1018756"/>
            <a:ext cx="370887" cy="170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734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430"/>
            <a:ext cx="8229600" cy="1143000"/>
          </a:xfrm>
        </p:spPr>
        <p:txBody>
          <a:bodyPr/>
          <a:lstStyle/>
          <a:p>
            <a:r>
              <a:rPr kumimoji="1" lang="ja-JP" altLang="en-US" dirty="0" smtClean="0"/>
              <a:t>面積３</a:t>
            </a:r>
            <a:endParaRPr kumimoji="1" lang="ja-JP" altLang="en-US" dirty="0"/>
          </a:p>
        </p:txBody>
      </p:sp>
      <p:pic>
        <p:nvPicPr>
          <p:cNvPr id="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88428">
            <a:off x="562340" y="4850789"/>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176675">
            <a:off x="1865309" y="388018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6200000">
            <a:off x="639998" y="5536986"/>
            <a:ext cx="370887" cy="1702579"/>
          </a:xfrm>
          <a:prstGeom prst="rect">
            <a:avLst/>
          </a:prstGeom>
          <a:noFill/>
        </p:spPr>
      </p:pic>
      <p:pic>
        <p:nvPicPr>
          <p:cNvPr id="7"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24536">
            <a:off x="3125074" y="295858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67901">
            <a:off x="4467003" y="1997320"/>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3189249" y="4743517"/>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6200000">
            <a:off x="4040539" y="3950445"/>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4902558" y="3040938"/>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16200000">
            <a:off x="5834335" y="2355181"/>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587978" y="1351646"/>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87430">
            <a:off x="5785512" y="105981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5400000">
            <a:off x="2375451" y="5496893"/>
            <a:ext cx="370887" cy="170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278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430"/>
            <a:ext cx="8229600" cy="1143000"/>
          </a:xfrm>
        </p:spPr>
        <p:txBody>
          <a:bodyPr/>
          <a:lstStyle/>
          <a:p>
            <a:r>
              <a:rPr kumimoji="1" lang="ja-JP" altLang="en-US" dirty="0" smtClean="0"/>
              <a:t>面積２</a:t>
            </a:r>
            <a:endParaRPr kumimoji="1" lang="ja-JP" altLang="en-US" dirty="0"/>
          </a:p>
        </p:txBody>
      </p:sp>
      <p:pic>
        <p:nvPicPr>
          <p:cNvPr id="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126964">
            <a:off x="562340" y="4850789"/>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176675">
            <a:off x="1883784" y="388018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817702">
            <a:off x="770600" y="5085435"/>
            <a:ext cx="370887" cy="1702579"/>
          </a:xfrm>
          <a:prstGeom prst="rect">
            <a:avLst/>
          </a:prstGeom>
          <a:noFill/>
        </p:spPr>
      </p:pic>
      <p:pic>
        <p:nvPicPr>
          <p:cNvPr id="7"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24536">
            <a:off x="3073821" y="2943024"/>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350655">
            <a:off x="4441277" y="1983055"/>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798747">
            <a:off x="2156240" y="4337517"/>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774464">
            <a:off x="3588995" y="3596028"/>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771828">
            <a:off x="5028735" y="2843330"/>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587978" y="3028895"/>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a:off x="6587978" y="1351646"/>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3287430">
            <a:off x="5785512" y="1059813"/>
            <a:ext cx="370887" cy="170257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cocomiru.jp/topic/brain_refresh6img/image6-1.gif"/>
          <p:cNvPicPr>
            <a:picLocks noChangeAspect="1" noChangeArrowheads="1"/>
          </p:cNvPicPr>
          <p:nvPr/>
        </p:nvPicPr>
        <p:blipFill rotWithShape="1">
          <a:blip r:embed="rId2">
            <a:extLst>
              <a:ext uri="{28A0092B-C50C-407E-A947-70E740481C1C}">
                <a14:useLocalDpi xmlns:a14="http://schemas.microsoft.com/office/drawing/2010/main" val="0"/>
              </a:ext>
            </a:extLst>
          </a:blip>
          <a:srcRect l="5045" r="85332"/>
          <a:stretch/>
        </p:blipFill>
        <p:spPr bwMode="auto">
          <a:xfrm rot="9169036">
            <a:off x="6195639" y="3367083"/>
            <a:ext cx="370887" cy="170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4974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ea typeface="ＤＦ平成明朝体W7" pitchFamily="1" charset="-128"/>
              </a:rPr>
              <a:t>問題</a:t>
            </a:r>
            <a:r>
              <a:rPr lang="en-US" altLang="ja-JP" dirty="0">
                <a:ea typeface="ＤＦ平成明朝体W7" pitchFamily="1" charset="-128"/>
              </a:rPr>
              <a:t>1</a:t>
            </a:r>
            <a:endParaRPr kumimoji="1" lang="ja-JP" altLang="en-US" dirty="0">
              <a:ea typeface="ＤＦ平成明朝体W7" pitchFamily="1" charset="-128"/>
            </a:endParaRPr>
          </a:p>
        </p:txBody>
      </p:sp>
      <p:sp>
        <p:nvSpPr>
          <p:cNvPr id="3" name="コンテンツ プレースホルダー 2"/>
          <p:cNvSpPr>
            <a:spLocks noGrp="1"/>
          </p:cNvSpPr>
          <p:nvPr>
            <p:ph idx="1"/>
          </p:nvPr>
        </p:nvSpPr>
        <p:spPr>
          <a:xfrm>
            <a:off x="457200" y="1600200"/>
            <a:ext cx="8363272" cy="4525963"/>
          </a:xfrm>
        </p:spPr>
        <p:txBody>
          <a:bodyPr/>
          <a:lstStyle/>
          <a:p>
            <a:pPr marL="0" indent="0">
              <a:buNone/>
            </a:pPr>
            <a:r>
              <a:rPr lang="ja-JP" altLang="en-US" dirty="0" smtClean="0">
                <a:ea typeface="ＤＦ平成明朝体W7" pitchFamily="1" charset="-128"/>
              </a:rPr>
              <a:t>動物園で象、キリンが脱走し、しかもライオンまでもが脱走してしまいました。</a:t>
            </a:r>
            <a:br>
              <a:rPr lang="ja-JP" altLang="en-US" dirty="0" smtClean="0">
                <a:ea typeface="ＤＦ平成明朝体W7" pitchFamily="1" charset="-128"/>
              </a:rPr>
            </a:br>
            <a:r>
              <a:rPr lang="ja-JP" altLang="en-US" dirty="0" smtClean="0">
                <a:ea typeface="ＤＦ平成明朝体W7" pitchFamily="1" charset="-128"/>
              </a:rPr>
              <a:t>さて脱走した動物は全部で何頭でしょうか？</a:t>
            </a:r>
            <a:br>
              <a:rPr lang="ja-JP" altLang="en-US" dirty="0" smtClean="0">
                <a:ea typeface="ＤＦ平成明朝体W7" pitchFamily="1" charset="-128"/>
              </a:rPr>
            </a:br>
            <a:endParaRPr kumimoji="1" lang="ja-JP" altLang="en-US" dirty="0">
              <a:ea typeface="ＤＦ平成明朝体W7" pitchFamily="1" charset="-128"/>
            </a:endParaRPr>
          </a:p>
        </p:txBody>
      </p:sp>
    </p:spTree>
    <p:extLst>
      <p:ext uri="{BB962C8B-B14F-4D97-AF65-F5344CB8AC3E}">
        <p14:creationId xmlns:p14="http://schemas.microsoft.com/office/powerpoint/2010/main" val="674990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ea typeface="ＤＦ平成明朝体W7" pitchFamily="1" charset="-128"/>
              </a:rPr>
              <a:t>問題</a:t>
            </a:r>
            <a:r>
              <a:rPr kumimoji="1" lang="en-US" altLang="ja-JP" dirty="0" smtClean="0">
                <a:ea typeface="ＤＦ平成明朝体W7" pitchFamily="1" charset="-128"/>
              </a:rPr>
              <a:t>2</a:t>
            </a:r>
            <a:endParaRPr kumimoji="1" lang="ja-JP" altLang="en-US" dirty="0">
              <a:ea typeface="ＤＦ平成明朝体W7" pitchFamily="1" charset="-128"/>
            </a:endParaRPr>
          </a:p>
        </p:txBody>
      </p:sp>
      <p:sp>
        <p:nvSpPr>
          <p:cNvPr id="3" name="コンテンツ プレースホルダー 2"/>
          <p:cNvSpPr>
            <a:spLocks noGrp="1"/>
          </p:cNvSpPr>
          <p:nvPr>
            <p:ph idx="1"/>
          </p:nvPr>
        </p:nvSpPr>
        <p:spPr>
          <a:xfrm>
            <a:off x="179512" y="1484784"/>
            <a:ext cx="8856984" cy="3773016"/>
          </a:xfrm>
        </p:spPr>
        <p:txBody>
          <a:bodyPr>
            <a:normAutofit fontScale="92500"/>
          </a:bodyPr>
          <a:lstStyle/>
          <a:p>
            <a:pPr marL="0" indent="0">
              <a:buNone/>
            </a:pPr>
            <a:r>
              <a:rPr lang="ja-JP" altLang="en-US" dirty="0" smtClean="0">
                <a:ea typeface="ＤＦ平成明朝体W7" pitchFamily="1" charset="-128"/>
              </a:rPr>
              <a:t>父親が息子に以下のように言った。</a:t>
            </a:r>
            <a:br>
              <a:rPr lang="ja-JP" altLang="en-US" dirty="0" smtClean="0">
                <a:ea typeface="ＤＦ平成明朝体W7" pitchFamily="1" charset="-128"/>
              </a:rPr>
            </a:br>
            <a:r>
              <a:rPr lang="ja-JP" altLang="en-US" dirty="0" smtClean="0">
                <a:ea typeface="ＤＦ平成明朝体W7" pitchFamily="1" charset="-128"/>
              </a:rPr>
              <a:t>「ここに千円がある。おまえがもし私の考えていることを当てたらこの千円をこずかいとしてやろう」。</a:t>
            </a:r>
            <a:br>
              <a:rPr lang="ja-JP" altLang="en-US" dirty="0" smtClean="0">
                <a:ea typeface="ＤＦ平成明朝体W7" pitchFamily="1" charset="-128"/>
              </a:rPr>
            </a:br>
            <a:r>
              <a:rPr lang="ja-JP" altLang="en-US" dirty="0" smtClean="0">
                <a:ea typeface="ＤＦ平成明朝体W7" pitchFamily="1" charset="-128"/>
              </a:rPr>
              <a:t>これに対し、息子はある答えを返したところ、</a:t>
            </a:r>
            <a:br>
              <a:rPr lang="ja-JP" altLang="en-US" dirty="0" smtClean="0">
                <a:ea typeface="ＤＦ平成明朝体W7" pitchFamily="1" charset="-128"/>
              </a:rPr>
            </a:br>
            <a:r>
              <a:rPr lang="ja-JP" altLang="en-US" dirty="0" smtClean="0">
                <a:ea typeface="ＤＦ平成明朝体W7" pitchFamily="1" charset="-128"/>
              </a:rPr>
              <a:t>父親は思わず唸り、その千円を与えざるを得なくなった。</a:t>
            </a:r>
            <a:br>
              <a:rPr lang="ja-JP" altLang="en-US" dirty="0" smtClean="0">
                <a:ea typeface="ＤＦ平成明朝体W7" pitchFamily="1" charset="-128"/>
              </a:rPr>
            </a:br>
            <a:r>
              <a:rPr lang="ja-JP" altLang="en-US" dirty="0" smtClean="0">
                <a:ea typeface="ＤＦ平成明朝体W7" pitchFamily="1" charset="-128"/>
              </a:rPr>
              <a:t>さて、この息子はどのように答えたのだろうか？</a:t>
            </a:r>
            <a:endParaRPr kumimoji="1" lang="ja-JP" altLang="en-US" dirty="0">
              <a:ea typeface="ＤＦ平成明朝体W7" pitchFamily="1" charset="-128"/>
            </a:endParaRPr>
          </a:p>
        </p:txBody>
      </p:sp>
    </p:spTree>
    <p:extLst>
      <p:ext uri="{BB962C8B-B14F-4D97-AF65-F5344CB8AC3E}">
        <p14:creationId xmlns:p14="http://schemas.microsoft.com/office/powerpoint/2010/main" val="4138804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430"/>
            <a:ext cx="8229600" cy="1143000"/>
          </a:xfrm>
        </p:spPr>
        <p:txBody>
          <a:bodyPr/>
          <a:lstStyle/>
          <a:p>
            <a:r>
              <a:rPr kumimoji="1" lang="ja-JP" altLang="en-US" dirty="0" smtClean="0">
                <a:ea typeface="ＤＦ平成明朝体W7" pitchFamily="1" charset="-128"/>
              </a:rPr>
              <a:t>問題</a:t>
            </a:r>
            <a:r>
              <a:rPr kumimoji="1" lang="en-US" altLang="ja-JP" dirty="0" smtClean="0">
                <a:ea typeface="ＤＦ平成明朝体W7" pitchFamily="1" charset="-128"/>
              </a:rPr>
              <a:t>3</a:t>
            </a:r>
            <a:endParaRPr kumimoji="1" lang="ja-JP" altLang="en-US" dirty="0">
              <a:ea typeface="ＤＦ平成明朝体W7" pitchFamily="1" charset="-128"/>
            </a:endParaRPr>
          </a:p>
        </p:txBody>
      </p:sp>
      <p:sp>
        <p:nvSpPr>
          <p:cNvPr id="3" name="コンテンツ プレースホルダー 2"/>
          <p:cNvSpPr>
            <a:spLocks noGrp="1"/>
          </p:cNvSpPr>
          <p:nvPr>
            <p:ph idx="1"/>
          </p:nvPr>
        </p:nvSpPr>
        <p:spPr>
          <a:xfrm>
            <a:off x="539552" y="1124744"/>
            <a:ext cx="8229600" cy="5400600"/>
          </a:xfrm>
        </p:spPr>
        <p:txBody>
          <a:bodyPr>
            <a:noAutofit/>
          </a:bodyPr>
          <a:lstStyle/>
          <a:p>
            <a:pPr marL="0" indent="0">
              <a:buNone/>
            </a:pPr>
            <a:r>
              <a:rPr lang="ja-JP" altLang="en-US" dirty="0" smtClean="0">
                <a:ea typeface="ＤＦ平成明朝体W7" pitchFamily="1" charset="-128"/>
              </a:rPr>
              <a:t>ある登山家がインタビューで以下のような３つの質問を受けました。</a:t>
            </a:r>
            <a:br>
              <a:rPr lang="ja-JP" altLang="en-US" dirty="0" smtClean="0">
                <a:ea typeface="ＤＦ平成明朝体W7" pitchFamily="1" charset="-128"/>
              </a:rPr>
            </a:br>
            <a:r>
              <a:rPr lang="ja-JP" altLang="en-US" dirty="0" smtClean="0">
                <a:ea typeface="ＤＦ平成明朝体W7" pitchFamily="1" charset="-128"/>
              </a:rPr>
              <a:t/>
            </a:r>
            <a:br>
              <a:rPr lang="ja-JP" altLang="en-US" dirty="0" smtClean="0">
                <a:ea typeface="ＤＦ平成明朝体W7" pitchFamily="1" charset="-128"/>
              </a:rPr>
            </a:br>
            <a:r>
              <a:rPr lang="ja-JP" altLang="en-US" dirty="0" smtClean="0">
                <a:ea typeface="ＤＦ平成明朝体W7" pitchFamily="1" charset="-128"/>
              </a:rPr>
              <a:t>（</a:t>
            </a:r>
            <a:r>
              <a:rPr lang="en-US" altLang="ja-JP" dirty="0" smtClean="0">
                <a:ea typeface="ＤＦ平成明朝体W7" pitchFamily="1" charset="-128"/>
              </a:rPr>
              <a:t>1</a:t>
            </a:r>
            <a:r>
              <a:rPr lang="ja-JP" altLang="en-US" dirty="0" smtClean="0">
                <a:ea typeface="ＤＦ平成明朝体W7" pitchFamily="1" charset="-128"/>
              </a:rPr>
              <a:t>）あなたの名前は？</a:t>
            </a:r>
            <a:br>
              <a:rPr lang="ja-JP" altLang="en-US" dirty="0" smtClean="0">
                <a:ea typeface="ＤＦ平成明朝体W7" pitchFamily="1" charset="-128"/>
              </a:rPr>
            </a:br>
            <a:r>
              <a:rPr lang="ja-JP" altLang="en-US" dirty="0" smtClean="0">
                <a:ea typeface="ＤＦ平成明朝体W7" pitchFamily="1" charset="-128"/>
              </a:rPr>
              <a:t>（</a:t>
            </a:r>
            <a:r>
              <a:rPr lang="en-US" altLang="ja-JP" dirty="0" smtClean="0">
                <a:ea typeface="ＤＦ平成明朝体W7" pitchFamily="1" charset="-128"/>
              </a:rPr>
              <a:t>2</a:t>
            </a:r>
            <a:r>
              <a:rPr lang="ja-JP" altLang="en-US" dirty="0" smtClean="0">
                <a:ea typeface="ＤＦ平成明朝体W7" pitchFamily="1" charset="-128"/>
              </a:rPr>
              <a:t>）あの山をどう思いますか？</a:t>
            </a:r>
            <a:br>
              <a:rPr lang="ja-JP" altLang="en-US" dirty="0" smtClean="0">
                <a:ea typeface="ＤＦ平成明朝体W7" pitchFamily="1" charset="-128"/>
              </a:rPr>
            </a:br>
            <a:r>
              <a:rPr lang="ja-JP" altLang="en-US" dirty="0" smtClean="0">
                <a:ea typeface="ＤＦ平成明朝体W7" pitchFamily="1" charset="-128"/>
              </a:rPr>
              <a:t>（</a:t>
            </a:r>
            <a:r>
              <a:rPr lang="en-US" altLang="ja-JP" dirty="0" smtClean="0">
                <a:ea typeface="ＤＦ平成明朝体W7" pitchFamily="1" charset="-128"/>
              </a:rPr>
              <a:t>3</a:t>
            </a:r>
            <a:r>
              <a:rPr lang="ja-JP" altLang="en-US" dirty="0" smtClean="0">
                <a:ea typeface="ＤＦ平成明朝体W7" pitchFamily="1" charset="-128"/>
              </a:rPr>
              <a:t>）あの山を登ったことありますか？</a:t>
            </a:r>
            <a:br>
              <a:rPr lang="ja-JP" altLang="en-US" dirty="0" smtClean="0">
                <a:ea typeface="ＤＦ平成明朝体W7" pitchFamily="1" charset="-128"/>
              </a:rPr>
            </a:br>
            <a:r>
              <a:rPr lang="ja-JP" altLang="en-US" dirty="0" smtClean="0">
                <a:ea typeface="ＤＦ平成明朝体W7" pitchFamily="1" charset="-128"/>
              </a:rPr>
              <a:t/>
            </a:r>
            <a:br>
              <a:rPr lang="ja-JP" altLang="en-US" dirty="0" smtClean="0">
                <a:ea typeface="ＤＦ平成明朝体W7" pitchFamily="1" charset="-128"/>
              </a:rPr>
            </a:br>
            <a:r>
              <a:rPr lang="ja-JP" altLang="en-US" dirty="0" smtClean="0">
                <a:ea typeface="ＤＦ平成明朝体W7" pitchFamily="1" charset="-128"/>
              </a:rPr>
              <a:t>この３つの質問に対し、登山家は共通してある言葉を答えました。</a:t>
            </a:r>
            <a:br>
              <a:rPr lang="ja-JP" altLang="en-US" dirty="0" smtClean="0">
                <a:ea typeface="ＤＦ平成明朝体W7" pitchFamily="1" charset="-128"/>
              </a:rPr>
            </a:br>
            <a:r>
              <a:rPr lang="ja-JP" altLang="en-US" dirty="0" smtClean="0">
                <a:ea typeface="ＤＦ平成明朝体W7" pitchFamily="1" charset="-128"/>
              </a:rPr>
              <a:t>さて、３つの質問に対する共通の答えとはなんだったのでしょう？</a:t>
            </a:r>
            <a:br>
              <a:rPr lang="ja-JP" altLang="en-US" dirty="0" smtClean="0">
                <a:ea typeface="ＤＦ平成明朝体W7" pitchFamily="1" charset="-128"/>
              </a:rPr>
            </a:br>
            <a:endParaRPr kumimoji="1" lang="ja-JP" altLang="en-US" dirty="0">
              <a:ea typeface="ＤＦ平成明朝体W7" pitchFamily="1" charset="-128"/>
            </a:endParaRPr>
          </a:p>
        </p:txBody>
      </p:sp>
    </p:spTree>
    <p:extLst>
      <p:ext uri="{BB962C8B-B14F-4D97-AF65-F5344CB8AC3E}">
        <p14:creationId xmlns:p14="http://schemas.microsoft.com/office/powerpoint/2010/main" val="3355162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648072"/>
          </a:xfrm>
        </p:spPr>
        <p:txBody>
          <a:bodyPr>
            <a:noAutofit/>
          </a:bodyPr>
          <a:lstStyle/>
          <a:p>
            <a:r>
              <a:rPr kumimoji="1" lang="ja-JP" altLang="en-US" sz="4000" dirty="0" smtClean="0">
                <a:ea typeface="ＤＦ平成明朝体W7" pitchFamily="1" charset="-128"/>
              </a:rPr>
              <a:t>問題４</a:t>
            </a:r>
            <a:endParaRPr kumimoji="1" lang="ja-JP" altLang="en-US" sz="4800" dirty="0">
              <a:ea typeface="ＤＦ平成明朝体W7" pitchFamily="1" charset="-128"/>
            </a:endParaRPr>
          </a:p>
        </p:txBody>
      </p:sp>
      <p:sp>
        <p:nvSpPr>
          <p:cNvPr id="3" name="コンテンツ プレースホルダー 2"/>
          <p:cNvSpPr>
            <a:spLocks noGrp="1"/>
          </p:cNvSpPr>
          <p:nvPr>
            <p:ph idx="1"/>
          </p:nvPr>
        </p:nvSpPr>
        <p:spPr>
          <a:xfrm>
            <a:off x="179512" y="908720"/>
            <a:ext cx="8784976" cy="4608512"/>
          </a:xfrm>
        </p:spPr>
        <p:txBody>
          <a:bodyPr>
            <a:noAutofit/>
          </a:bodyPr>
          <a:lstStyle/>
          <a:p>
            <a:pPr marL="0" indent="0">
              <a:buNone/>
            </a:pPr>
            <a:r>
              <a:rPr lang="ja-JP" altLang="en-US" dirty="0" smtClean="0">
                <a:ea typeface="ＤＦ平成明朝体W7" pitchFamily="1" charset="-128"/>
              </a:rPr>
              <a:t>　あるカフェに警察官がやってきて、「</a:t>
            </a:r>
            <a:r>
              <a:rPr lang="en-US" altLang="ja-JP" dirty="0" smtClean="0">
                <a:ea typeface="ＤＦ平成明朝体W7" pitchFamily="1" charset="-128"/>
              </a:rPr>
              <a:t>20</a:t>
            </a:r>
            <a:r>
              <a:rPr lang="ja-JP" altLang="en-US" dirty="0" smtClean="0">
                <a:ea typeface="ＤＦ平成明朝体W7" pitchFamily="1" charset="-128"/>
              </a:rPr>
              <a:t>歳以上の人にしかお酒を出してはいけない」という規則が守られているかどうか、抜き打ちで調べることになりました。</a:t>
            </a:r>
            <a:endParaRPr lang="en-US" altLang="ja-JP" dirty="0" smtClean="0">
              <a:ea typeface="ＤＦ平成明朝体W7" pitchFamily="1" charset="-128"/>
            </a:endParaRPr>
          </a:p>
          <a:p>
            <a:pPr marL="0" indent="0">
              <a:buNone/>
            </a:pPr>
            <a:r>
              <a:rPr kumimoji="1" lang="ja-JP" altLang="en-US" dirty="0">
                <a:ea typeface="ＤＦ平成明朝体W7" pitchFamily="1" charset="-128"/>
              </a:rPr>
              <a:t>　</a:t>
            </a:r>
            <a:r>
              <a:rPr kumimoji="1" lang="ja-JP" altLang="en-US" dirty="0" smtClean="0">
                <a:ea typeface="ＤＦ平成明朝体W7" pitchFamily="1" charset="-128"/>
              </a:rPr>
              <a:t>今カフェでは、常連客の</a:t>
            </a:r>
            <a:r>
              <a:rPr kumimoji="1" lang="en-US" altLang="ja-JP" dirty="0" smtClean="0">
                <a:ea typeface="ＤＦ平成明朝体W7" pitchFamily="1" charset="-128"/>
              </a:rPr>
              <a:t>4</a:t>
            </a:r>
            <a:r>
              <a:rPr kumimoji="1" lang="ja-JP" altLang="en-US" dirty="0" smtClean="0">
                <a:ea typeface="ＤＦ平成明朝体W7" pitchFamily="1" charset="-128"/>
              </a:rPr>
              <a:t>人が何かを飲んでいます。加藤さんはジュースを飲み、森さんはビールを飲んでいることが分かっています。あとの二人が何を飲んでいるかすぐにはわからないのですが、年齢だけはわかっていて、足立さんは</a:t>
            </a:r>
            <a:r>
              <a:rPr kumimoji="1" lang="en-US" altLang="ja-JP" dirty="0" smtClean="0">
                <a:ea typeface="ＤＦ平成明朝体W7" pitchFamily="1" charset="-128"/>
              </a:rPr>
              <a:t>16</a:t>
            </a:r>
            <a:r>
              <a:rPr kumimoji="1" lang="ja-JP" altLang="en-US" dirty="0" smtClean="0">
                <a:ea typeface="ＤＦ平成明朝体W7" pitchFamily="1" charset="-128"/>
              </a:rPr>
              <a:t>歳で、吉田さんは</a:t>
            </a:r>
            <a:r>
              <a:rPr kumimoji="1" lang="en-US" altLang="ja-JP" dirty="0" smtClean="0">
                <a:ea typeface="ＤＦ平成明朝体W7" pitchFamily="1" charset="-128"/>
              </a:rPr>
              <a:t>22</a:t>
            </a:r>
            <a:r>
              <a:rPr kumimoji="1" lang="ja-JP" altLang="en-US" dirty="0" smtClean="0">
                <a:ea typeface="ＤＦ平成明朝体W7" pitchFamily="1" charset="-128"/>
              </a:rPr>
              <a:t>歳です。</a:t>
            </a:r>
            <a:endParaRPr kumimoji="1" lang="en-US" altLang="ja-JP" dirty="0" smtClean="0">
              <a:ea typeface="ＤＦ平成明朝体W7" pitchFamily="1" charset="-128"/>
            </a:endParaRPr>
          </a:p>
          <a:p>
            <a:pPr marL="0" indent="0">
              <a:buNone/>
            </a:pPr>
            <a:r>
              <a:rPr lang="ja-JP" altLang="en-US" dirty="0">
                <a:ea typeface="ＤＦ平成明朝体W7" pitchFamily="1" charset="-128"/>
              </a:rPr>
              <a:t>　</a:t>
            </a:r>
            <a:r>
              <a:rPr lang="ja-JP" altLang="en-US" dirty="0" smtClean="0">
                <a:ea typeface="ＤＦ平成明朝体W7" pitchFamily="1" charset="-128"/>
              </a:rPr>
              <a:t>調べなければならないのはどの人でしょうか。</a:t>
            </a:r>
            <a:endParaRPr kumimoji="1" lang="ja-JP" altLang="en-US" dirty="0">
              <a:ea typeface="ＤＦ平成明朝体W7" pitchFamily="1" charset="-128"/>
            </a:endParaRPr>
          </a:p>
        </p:txBody>
      </p:sp>
    </p:spTree>
    <p:extLst>
      <p:ext uri="{BB962C8B-B14F-4D97-AF65-F5344CB8AC3E}">
        <p14:creationId xmlns:p14="http://schemas.microsoft.com/office/powerpoint/2010/main" val="147129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9188" y="-207"/>
            <a:ext cx="8229600" cy="864096"/>
          </a:xfrm>
        </p:spPr>
        <p:txBody>
          <a:bodyPr/>
          <a:lstStyle/>
          <a:p>
            <a:r>
              <a:rPr kumimoji="1" lang="ja-JP" altLang="en-US" dirty="0" smtClean="0">
                <a:ea typeface="ＤＦ平成明朝体W7" pitchFamily="1" charset="-128"/>
              </a:rPr>
              <a:t>問題５</a:t>
            </a:r>
            <a:endParaRPr kumimoji="1" lang="ja-JP" altLang="en-US" dirty="0">
              <a:ea typeface="ＤＦ平成明朝体W7" pitchFamily="1" charset="-128"/>
            </a:endParaRPr>
          </a:p>
        </p:txBody>
      </p:sp>
      <p:sp>
        <p:nvSpPr>
          <p:cNvPr id="3" name="コンテンツ プレースホルダー 2"/>
          <p:cNvSpPr>
            <a:spLocks noGrp="1"/>
          </p:cNvSpPr>
          <p:nvPr>
            <p:ph idx="1"/>
          </p:nvPr>
        </p:nvSpPr>
        <p:spPr>
          <a:xfrm>
            <a:off x="323528" y="782398"/>
            <a:ext cx="8229600" cy="1152128"/>
          </a:xfrm>
        </p:spPr>
        <p:txBody>
          <a:bodyPr>
            <a:normAutofit/>
          </a:bodyPr>
          <a:lstStyle/>
          <a:p>
            <a:pPr marL="0" indent="0">
              <a:buNone/>
            </a:pPr>
            <a:r>
              <a:rPr lang="ja-JP" altLang="ja-JP" dirty="0">
                <a:ea typeface="ＤＦ平成明朝体W7" pitchFamily="1" charset="-128"/>
              </a:rPr>
              <a:t>次の</a:t>
            </a:r>
            <a:r>
              <a:rPr lang="en-US" altLang="ja-JP" dirty="0">
                <a:ea typeface="ＤＦ平成明朝体W7" pitchFamily="1" charset="-128"/>
              </a:rPr>
              <a:t>9</a:t>
            </a:r>
            <a:r>
              <a:rPr lang="ja-JP" altLang="ja-JP" dirty="0" err="1">
                <a:ea typeface="ＤＦ平成明朝体W7" pitchFamily="1" charset="-128"/>
              </a:rPr>
              <a:t>つの</a:t>
            </a:r>
            <a:r>
              <a:rPr lang="ja-JP" altLang="ja-JP" dirty="0">
                <a:ea typeface="ＤＦ平成明朝体W7" pitchFamily="1" charset="-128"/>
              </a:rPr>
              <a:t>点</a:t>
            </a:r>
            <a:r>
              <a:rPr lang="ja-JP" altLang="ja-JP" dirty="0" smtClean="0">
                <a:ea typeface="ＤＦ平成明朝体W7" pitchFamily="1" charset="-128"/>
              </a:rPr>
              <a:t>を</a:t>
            </a:r>
            <a:r>
              <a:rPr lang="ja-JP" altLang="en-US" dirty="0" smtClean="0">
                <a:ea typeface="ＤＦ平成明朝体W7" pitchFamily="1" charset="-128"/>
              </a:rPr>
              <a:t>４</a:t>
            </a:r>
            <a:r>
              <a:rPr lang="ja-JP" altLang="ja-JP" dirty="0" smtClean="0">
                <a:ea typeface="ＤＦ平成明朝体W7" pitchFamily="1" charset="-128"/>
              </a:rPr>
              <a:t>本</a:t>
            </a:r>
            <a:r>
              <a:rPr lang="ja-JP" altLang="ja-JP" dirty="0">
                <a:ea typeface="ＤＦ平成明朝体W7" pitchFamily="1" charset="-128"/>
              </a:rPr>
              <a:t>の直線で一筆書きするにはどうすれば</a:t>
            </a:r>
            <a:r>
              <a:rPr lang="ja-JP" altLang="ja-JP" dirty="0" smtClean="0">
                <a:ea typeface="ＤＦ平成明朝体W7" pitchFamily="1" charset="-128"/>
              </a:rPr>
              <a:t>いい</a:t>
            </a:r>
            <a:r>
              <a:rPr lang="ja-JP" altLang="en-US" dirty="0" smtClean="0">
                <a:ea typeface="ＤＦ平成明朝体W7" pitchFamily="1" charset="-128"/>
              </a:rPr>
              <a:t>だろう</a:t>
            </a:r>
            <a:r>
              <a:rPr lang="ja-JP" altLang="ja-JP" dirty="0" smtClean="0">
                <a:ea typeface="ＤＦ平成明朝体W7" pitchFamily="1" charset="-128"/>
              </a:rPr>
              <a:t>か。</a:t>
            </a:r>
            <a:endParaRPr lang="ja-JP" altLang="ja-JP" dirty="0">
              <a:ea typeface="ＤＦ平成明朝体W7" pitchFamily="1" charset="-128"/>
            </a:endParaRPr>
          </a:p>
          <a:p>
            <a:pPr marL="0" indent="0">
              <a:buNone/>
            </a:pPr>
            <a:endParaRPr lang="ja-JP" altLang="ja-JP" dirty="0">
              <a:ea typeface="ＤＦ平成明朝体W7" pitchFamily="1" charset="-128"/>
            </a:endParaRPr>
          </a:p>
          <a:p>
            <a:pPr marL="0" indent="0">
              <a:buNone/>
            </a:pPr>
            <a:endParaRPr kumimoji="1" lang="ja-JP" altLang="en-US" dirty="0">
              <a:ea typeface="ＤＦ平成明朝体W7" pitchFamily="1" charset="-128"/>
            </a:endParaRPr>
          </a:p>
        </p:txBody>
      </p:sp>
      <p:sp>
        <p:nvSpPr>
          <p:cNvPr id="4" name="正方形/長方形 3"/>
          <p:cNvSpPr/>
          <p:nvPr/>
        </p:nvSpPr>
        <p:spPr>
          <a:xfrm>
            <a:off x="2195736" y="1934526"/>
            <a:ext cx="4968552" cy="4635115"/>
          </a:xfrm>
          <a:prstGeom prst="rect">
            <a:avLst/>
          </a:prstGeom>
        </p:spPr>
        <p:txBody>
          <a:bodyPr wrap="square">
            <a:spAutoFit/>
          </a:bodyPr>
          <a:lstStyle/>
          <a:p>
            <a:pPr lvl="0">
              <a:spcBef>
                <a:spcPct val="20000"/>
              </a:spcBef>
            </a:pPr>
            <a:r>
              <a:rPr lang="ja-JP" altLang="ja-JP" sz="3600" b="1" dirty="0">
                <a:solidFill>
                  <a:prstClr val="black"/>
                </a:solidFill>
                <a:latin typeface="HGP創英角ﾎﾟｯﾌﾟ体" pitchFamily="50" charset="-128"/>
                <a:ea typeface="HGP創英角ﾎﾟｯﾌﾟ体" pitchFamily="50" charset="-128"/>
              </a:rPr>
              <a:t>・　　　　　　・　　　　　　・</a:t>
            </a:r>
          </a:p>
          <a:p>
            <a:pPr lvl="0">
              <a:spcBef>
                <a:spcPct val="20000"/>
              </a:spcBef>
            </a:pPr>
            <a:r>
              <a:rPr lang="en-US" altLang="ja-JP" sz="3600" b="1" dirty="0">
                <a:solidFill>
                  <a:prstClr val="black"/>
                </a:solidFill>
                <a:latin typeface="HGP創英角ﾎﾟｯﾌﾟ体" pitchFamily="50" charset="-128"/>
                <a:ea typeface="HGP創英角ﾎﾟｯﾌﾟ体" pitchFamily="50" charset="-128"/>
              </a:rPr>
              <a:t> </a:t>
            </a:r>
            <a:endParaRPr lang="ja-JP" altLang="ja-JP" sz="3600" b="1" dirty="0">
              <a:solidFill>
                <a:prstClr val="black"/>
              </a:solidFill>
              <a:latin typeface="HGP創英角ﾎﾟｯﾌﾟ体" pitchFamily="50" charset="-128"/>
              <a:ea typeface="HGP創英角ﾎﾟｯﾌﾟ体" pitchFamily="50" charset="-128"/>
            </a:endParaRPr>
          </a:p>
          <a:p>
            <a:pPr lvl="0">
              <a:spcBef>
                <a:spcPct val="20000"/>
              </a:spcBef>
            </a:pPr>
            <a:r>
              <a:rPr lang="en-US" altLang="ja-JP" sz="3600" b="1" dirty="0">
                <a:solidFill>
                  <a:prstClr val="black"/>
                </a:solidFill>
                <a:latin typeface="HGP創英角ﾎﾟｯﾌﾟ体" pitchFamily="50" charset="-128"/>
                <a:ea typeface="HGP創英角ﾎﾟｯﾌﾟ体" pitchFamily="50" charset="-128"/>
              </a:rPr>
              <a:t>  </a:t>
            </a:r>
            <a:endParaRPr lang="ja-JP" altLang="ja-JP" sz="3600" b="1" dirty="0">
              <a:solidFill>
                <a:prstClr val="black"/>
              </a:solidFill>
              <a:latin typeface="HGP創英角ﾎﾟｯﾌﾟ体" pitchFamily="50" charset="-128"/>
              <a:ea typeface="HGP創英角ﾎﾟｯﾌﾟ体" pitchFamily="50" charset="-128"/>
            </a:endParaRPr>
          </a:p>
          <a:p>
            <a:pPr lvl="0">
              <a:spcBef>
                <a:spcPct val="20000"/>
              </a:spcBef>
            </a:pPr>
            <a:r>
              <a:rPr lang="ja-JP" altLang="ja-JP" sz="3600" b="1" dirty="0">
                <a:solidFill>
                  <a:prstClr val="black"/>
                </a:solidFill>
                <a:latin typeface="HGP創英角ﾎﾟｯﾌﾟ体" pitchFamily="50" charset="-128"/>
                <a:ea typeface="HGP創英角ﾎﾟｯﾌﾟ体" pitchFamily="50" charset="-128"/>
              </a:rPr>
              <a:t>・　　　　　　・　　　　　　・</a:t>
            </a:r>
          </a:p>
          <a:p>
            <a:pPr lvl="0">
              <a:spcBef>
                <a:spcPct val="20000"/>
              </a:spcBef>
            </a:pPr>
            <a:r>
              <a:rPr lang="en-US" altLang="ja-JP" sz="3600" b="1" dirty="0">
                <a:solidFill>
                  <a:prstClr val="black"/>
                </a:solidFill>
                <a:latin typeface="HGP創英角ﾎﾟｯﾌﾟ体" pitchFamily="50" charset="-128"/>
                <a:ea typeface="HGP創英角ﾎﾟｯﾌﾟ体" pitchFamily="50" charset="-128"/>
              </a:rPr>
              <a:t> </a:t>
            </a:r>
            <a:endParaRPr lang="ja-JP" altLang="ja-JP" sz="3600" b="1" dirty="0">
              <a:solidFill>
                <a:prstClr val="black"/>
              </a:solidFill>
              <a:latin typeface="HGP創英角ﾎﾟｯﾌﾟ体" pitchFamily="50" charset="-128"/>
              <a:ea typeface="HGP創英角ﾎﾟｯﾌﾟ体" pitchFamily="50" charset="-128"/>
            </a:endParaRPr>
          </a:p>
          <a:p>
            <a:pPr lvl="0">
              <a:spcBef>
                <a:spcPct val="20000"/>
              </a:spcBef>
            </a:pPr>
            <a:r>
              <a:rPr lang="en-US" altLang="ja-JP" sz="3600" b="1" dirty="0">
                <a:solidFill>
                  <a:prstClr val="black"/>
                </a:solidFill>
                <a:latin typeface="HGP創英角ﾎﾟｯﾌﾟ体" pitchFamily="50" charset="-128"/>
                <a:ea typeface="HGP創英角ﾎﾟｯﾌﾟ体" pitchFamily="50" charset="-128"/>
              </a:rPr>
              <a:t>  </a:t>
            </a:r>
            <a:endParaRPr lang="ja-JP" altLang="ja-JP" sz="3600" b="1" dirty="0">
              <a:solidFill>
                <a:prstClr val="black"/>
              </a:solidFill>
              <a:latin typeface="HGP創英角ﾎﾟｯﾌﾟ体" pitchFamily="50" charset="-128"/>
              <a:ea typeface="HGP創英角ﾎﾟｯﾌﾟ体" pitchFamily="50" charset="-128"/>
            </a:endParaRPr>
          </a:p>
          <a:p>
            <a:pPr lvl="0">
              <a:spcBef>
                <a:spcPct val="20000"/>
              </a:spcBef>
            </a:pPr>
            <a:r>
              <a:rPr lang="ja-JP" altLang="ja-JP" sz="3600" b="1" dirty="0">
                <a:solidFill>
                  <a:prstClr val="black"/>
                </a:solidFill>
                <a:latin typeface="HGP創英角ﾎﾟｯﾌﾟ体" pitchFamily="50" charset="-128"/>
                <a:ea typeface="HGP創英角ﾎﾟｯﾌﾟ体" pitchFamily="50" charset="-128"/>
              </a:rPr>
              <a:t>・　　　　　　・　　　　　　・</a:t>
            </a:r>
          </a:p>
        </p:txBody>
      </p:sp>
    </p:spTree>
    <p:extLst>
      <p:ext uri="{BB962C8B-B14F-4D97-AF65-F5344CB8AC3E}">
        <p14:creationId xmlns:p14="http://schemas.microsoft.com/office/powerpoint/2010/main" val="1900125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71400"/>
            <a:ext cx="8229600" cy="1143000"/>
          </a:xfrm>
        </p:spPr>
        <p:txBody>
          <a:bodyPr/>
          <a:lstStyle/>
          <a:p>
            <a:r>
              <a:rPr kumimoji="1" lang="ja-JP" altLang="en-US" dirty="0" smtClean="0"/>
              <a:t>解答</a:t>
            </a:r>
            <a:endParaRPr kumimoji="1" lang="ja-JP" altLang="en-US" dirty="0"/>
          </a:p>
        </p:txBody>
      </p:sp>
      <p:sp>
        <p:nvSpPr>
          <p:cNvPr id="4" name="正方形/長方形 3"/>
          <p:cNvSpPr/>
          <p:nvPr/>
        </p:nvSpPr>
        <p:spPr>
          <a:xfrm>
            <a:off x="3491880" y="2222885"/>
            <a:ext cx="4968552" cy="4635115"/>
          </a:xfrm>
          <a:prstGeom prst="rect">
            <a:avLst/>
          </a:prstGeom>
        </p:spPr>
        <p:txBody>
          <a:bodyPr wrap="square">
            <a:spAutoFit/>
          </a:bodyPr>
          <a:lstStyle/>
          <a:p>
            <a:pPr lvl="0">
              <a:spcBef>
                <a:spcPct val="20000"/>
              </a:spcBef>
            </a:pPr>
            <a:r>
              <a:rPr lang="ja-JP" altLang="ja-JP" sz="3600" b="1" dirty="0">
                <a:solidFill>
                  <a:prstClr val="black"/>
                </a:solidFill>
                <a:latin typeface="HGP創英角ﾎﾟｯﾌﾟ体" pitchFamily="50" charset="-128"/>
                <a:ea typeface="HGP創英角ﾎﾟｯﾌﾟ体" pitchFamily="50" charset="-128"/>
              </a:rPr>
              <a:t>・　　　　　　・　　　　　　・</a:t>
            </a:r>
          </a:p>
          <a:p>
            <a:pPr lvl="0">
              <a:spcBef>
                <a:spcPct val="20000"/>
              </a:spcBef>
            </a:pPr>
            <a:r>
              <a:rPr lang="en-US" altLang="ja-JP" sz="3600" b="1" dirty="0">
                <a:solidFill>
                  <a:prstClr val="black"/>
                </a:solidFill>
                <a:latin typeface="HGP創英角ﾎﾟｯﾌﾟ体" pitchFamily="50" charset="-128"/>
                <a:ea typeface="HGP創英角ﾎﾟｯﾌﾟ体" pitchFamily="50" charset="-128"/>
              </a:rPr>
              <a:t> </a:t>
            </a:r>
            <a:endParaRPr lang="ja-JP" altLang="ja-JP" sz="3600" b="1" dirty="0">
              <a:solidFill>
                <a:prstClr val="black"/>
              </a:solidFill>
              <a:latin typeface="HGP創英角ﾎﾟｯﾌﾟ体" pitchFamily="50" charset="-128"/>
              <a:ea typeface="HGP創英角ﾎﾟｯﾌﾟ体" pitchFamily="50" charset="-128"/>
            </a:endParaRPr>
          </a:p>
          <a:p>
            <a:pPr lvl="0">
              <a:spcBef>
                <a:spcPct val="20000"/>
              </a:spcBef>
            </a:pPr>
            <a:r>
              <a:rPr lang="en-US" altLang="ja-JP" sz="3600" b="1" dirty="0">
                <a:solidFill>
                  <a:prstClr val="black"/>
                </a:solidFill>
                <a:latin typeface="HGP創英角ﾎﾟｯﾌﾟ体" pitchFamily="50" charset="-128"/>
                <a:ea typeface="HGP創英角ﾎﾟｯﾌﾟ体" pitchFamily="50" charset="-128"/>
              </a:rPr>
              <a:t>  </a:t>
            </a:r>
            <a:endParaRPr lang="ja-JP" altLang="ja-JP" sz="3600" b="1" dirty="0">
              <a:solidFill>
                <a:prstClr val="black"/>
              </a:solidFill>
              <a:latin typeface="HGP創英角ﾎﾟｯﾌﾟ体" pitchFamily="50" charset="-128"/>
              <a:ea typeface="HGP創英角ﾎﾟｯﾌﾟ体" pitchFamily="50" charset="-128"/>
            </a:endParaRPr>
          </a:p>
          <a:p>
            <a:pPr lvl="0">
              <a:spcBef>
                <a:spcPct val="20000"/>
              </a:spcBef>
            </a:pPr>
            <a:r>
              <a:rPr lang="ja-JP" altLang="ja-JP" sz="3600" b="1" dirty="0">
                <a:solidFill>
                  <a:prstClr val="black"/>
                </a:solidFill>
                <a:latin typeface="HGP創英角ﾎﾟｯﾌﾟ体" pitchFamily="50" charset="-128"/>
                <a:ea typeface="HGP創英角ﾎﾟｯﾌﾟ体" pitchFamily="50" charset="-128"/>
              </a:rPr>
              <a:t>・　　　　　　・　　　　　　・</a:t>
            </a:r>
          </a:p>
          <a:p>
            <a:pPr lvl="0">
              <a:spcBef>
                <a:spcPct val="20000"/>
              </a:spcBef>
            </a:pPr>
            <a:r>
              <a:rPr lang="en-US" altLang="ja-JP" sz="3600" b="1" dirty="0">
                <a:solidFill>
                  <a:prstClr val="black"/>
                </a:solidFill>
                <a:latin typeface="HGP創英角ﾎﾟｯﾌﾟ体" pitchFamily="50" charset="-128"/>
                <a:ea typeface="HGP創英角ﾎﾟｯﾌﾟ体" pitchFamily="50" charset="-128"/>
              </a:rPr>
              <a:t> </a:t>
            </a:r>
            <a:endParaRPr lang="ja-JP" altLang="ja-JP" sz="3600" b="1" dirty="0">
              <a:solidFill>
                <a:prstClr val="black"/>
              </a:solidFill>
              <a:latin typeface="HGP創英角ﾎﾟｯﾌﾟ体" pitchFamily="50" charset="-128"/>
              <a:ea typeface="HGP創英角ﾎﾟｯﾌﾟ体" pitchFamily="50" charset="-128"/>
            </a:endParaRPr>
          </a:p>
          <a:p>
            <a:pPr lvl="0">
              <a:spcBef>
                <a:spcPct val="20000"/>
              </a:spcBef>
            </a:pPr>
            <a:r>
              <a:rPr lang="en-US" altLang="ja-JP" sz="3600" b="1" dirty="0">
                <a:solidFill>
                  <a:prstClr val="black"/>
                </a:solidFill>
                <a:latin typeface="HGP創英角ﾎﾟｯﾌﾟ体" pitchFamily="50" charset="-128"/>
                <a:ea typeface="HGP創英角ﾎﾟｯﾌﾟ体" pitchFamily="50" charset="-128"/>
              </a:rPr>
              <a:t>  </a:t>
            </a:r>
            <a:endParaRPr lang="ja-JP" altLang="ja-JP" sz="3600" b="1" dirty="0">
              <a:solidFill>
                <a:prstClr val="black"/>
              </a:solidFill>
              <a:latin typeface="HGP創英角ﾎﾟｯﾌﾟ体" pitchFamily="50" charset="-128"/>
              <a:ea typeface="HGP創英角ﾎﾟｯﾌﾟ体" pitchFamily="50" charset="-128"/>
            </a:endParaRPr>
          </a:p>
          <a:p>
            <a:pPr lvl="0">
              <a:spcBef>
                <a:spcPct val="20000"/>
              </a:spcBef>
            </a:pPr>
            <a:r>
              <a:rPr lang="ja-JP" altLang="ja-JP" sz="3600" b="1" dirty="0">
                <a:solidFill>
                  <a:prstClr val="black"/>
                </a:solidFill>
                <a:latin typeface="HGP創英角ﾎﾟｯﾌﾟ体" pitchFamily="50" charset="-128"/>
                <a:ea typeface="HGP創英角ﾎﾟｯﾌﾟ体" pitchFamily="50" charset="-128"/>
              </a:rPr>
              <a:t>・　　　　　　・　　　　　　・</a:t>
            </a:r>
          </a:p>
        </p:txBody>
      </p:sp>
      <p:cxnSp>
        <p:nvCxnSpPr>
          <p:cNvPr id="7" name="直線コネクタ 6"/>
          <p:cNvCxnSpPr/>
          <p:nvPr/>
        </p:nvCxnSpPr>
        <p:spPr>
          <a:xfrm>
            <a:off x="2195736" y="1124744"/>
            <a:ext cx="5661273" cy="53718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7857009" y="620688"/>
            <a:ext cx="0" cy="58378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flipH="1">
            <a:off x="1691680" y="620688"/>
            <a:ext cx="6165329" cy="58378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691680" y="6496602"/>
            <a:ext cx="6165329" cy="381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95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9"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trips(up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trips(down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strips(downRight)">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648072"/>
          </a:xfrm>
        </p:spPr>
        <p:txBody>
          <a:bodyPr>
            <a:noAutofit/>
          </a:bodyPr>
          <a:lstStyle/>
          <a:p>
            <a:r>
              <a:rPr kumimoji="1" lang="ja-JP" altLang="en-US" sz="4000" dirty="0" smtClean="0">
                <a:ea typeface="ＤＦ平成明朝体W7" pitchFamily="1" charset="-128"/>
              </a:rPr>
              <a:t>問題６</a:t>
            </a:r>
            <a:endParaRPr kumimoji="1" lang="ja-JP" altLang="en-US" sz="4800" dirty="0">
              <a:ea typeface="ＤＦ平成明朝体W7" pitchFamily="1" charset="-128"/>
            </a:endParaRPr>
          </a:p>
        </p:txBody>
      </p:sp>
      <p:sp>
        <p:nvSpPr>
          <p:cNvPr id="3" name="コンテンツ プレースホルダー 2"/>
          <p:cNvSpPr>
            <a:spLocks noGrp="1"/>
          </p:cNvSpPr>
          <p:nvPr>
            <p:ph idx="1"/>
          </p:nvPr>
        </p:nvSpPr>
        <p:spPr>
          <a:xfrm>
            <a:off x="179512" y="908720"/>
            <a:ext cx="8784976" cy="5760640"/>
          </a:xfrm>
        </p:spPr>
        <p:txBody>
          <a:bodyPr>
            <a:noAutofit/>
          </a:bodyPr>
          <a:lstStyle/>
          <a:p>
            <a:pPr marL="0" indent="0">
              <a:buNone/>
            </a:pPr>
            <a:r>
              <a:rPr lang="ja-JP" altLang="en-US" sz="2800" dirty="0" smtClean="0">
                <a:ea typeface="ＤＦ平成明朝体W7" pitchFamily="1" charset="-128"/>
              </a:rPr>
              <a:t>　ある旅館に学生</a:t>
            </a:r>
            <a:r>
              <a:rPr lang="en-US" altLang="ja-JP" sz="2800" dirty="0" smtClean="0">
                <a:ea typeface="ＤＦ平成明朝体W7" pitchFamily="1" charset="-128"/>
              </a:rPr>
              <a:t>3</a:t>
            </a:r>
            <a:r>
              <a:rPr lang="ja-JP" altLang="en-US" sz="2800" dirty="0" smtClean="0">
                <a:ea typeface="ＤＦ平成明朝体W7" pitchFamily="1" charset="-128"/>
              </a:rPr>
              <a:t>人組が泊まりました。</a:t>
            </a:r>
            <a:endParaRPr lang="en-US" altLang="ja-JP" sz="2800" dirty="0" smtClean="0">
              <a:ea typeface="ＤＦ平成明朝体W7" pitchFamily="1" charset="-128"/>
            </a:endParaRPr>
          </a:p>
          <a:p>
            <a:pPr marL="0" indent="0">
              <a:buNone/>
            </a:pPr>
            <a:r>
              <a:rPr lang="ja-JP" altLang="en-US" sz="2800" dirty="0" smtClean="0">
                <a:ea typeface="ＤＦ平成明朝体W7" pitchFamily="1" charset="-128"/>
              </a:rPr>
              <a:t>　その</a:t>
            </a:r>
            <a:r>
              <a:rPr lang="ja-JP" altLang="en-US" sz="2800" dirty="0">
                <a:ea typeface="ＤＦ平成明朝体W7" pitchFamily="1" charset="-128"/>
              </a:rPr>
              <a:t>ときの宿泊料</a:t>
            </a:r>
            <a:r>
              <a:rPr lang="ja-JP" altLang="en-US" sz="2800" dirty="0" smtClean="0">
                <a:ea typeface="ＤＦ平成明朝体W7" pitchFamily="1" charset="-128"/>
              </a:rPr>
              <a:t>が</a:t>
            </a:r>
            <a:r>
              <a:rPr lang="en-US" altLang="ja-JP" sz="2800" dirty="0" smtClean="0">
                <a:ea typeface="ＤＦ平成明朝体W7" pitchFamily="1" charset="-128"/>
              </a:rPr>
              <a:t>3</a:t>
            </a:r>
            <a:r>
              <a:rPr lang="ja-JP" altLang="en-US" sz="2800" dirty="0" smtClean="0">
                <a:ea typeface="ＤＦ平成明朝体W7" pitchFamily="1" charset="-128"/>
              </a:rPr>
              <a:t>人で</a:t>
            </a:r>
            <a:r>
              <a:rPr lang="en-US" altLang="ja-JP" sz="2800" dirty="0" smtClean="0">
                <a:ea typeface="ＤＦ平成明朝体W7" pitchFamily="1" charset="-128"/>
              </a:rPr>
              <a:t>3000</a:t>
            </a:r>
            <a:r>
              <a:rPr lang="ja-JP" altLang="en-US" sz="2800" dirty="0" smtClean="0">
                <a:ea typeface="ＤＦ平成明朝体W7" pitchFamily="1" charset="-128"/>
              </a:rPr>
              <a:t>円でした。</a:t>
            </a:r>
            <a:r>
              <a:rPr lang="en-US" altLang="ja-JP" sz="2800" dirty="0" smtClean="0">
                <a:ea typeface="ＤＦ平成明朝体W7" pitchFamily="1" charset="-128"/>
              </a:rPr>
              <a:t>3</a:t>
            </a:r>
            <a:r>
              <a:rPr lang="ja-JP" altLang="en-US" sz="2800" dirty="0" smtClean="0">
                <a:ea typeface="ＤＦ平成明朝体W7" pitchFamily="1" charset="-128"/>
              </a:rPr>
              <a:t>人の学生から</a:t>
            </a:r>
            <a:r>
              <a:rPr lang="en-US" altLang="ja-JP" sz="2800" dirty="0" smtClean="0">
                <a:ea typeface="ＤＦ平成明朝体W7" pitchFamily="1" charset="-128"/>
              </a:rPr>
              <a:t>3000</a:t>
            </a:r>
            <a:r>
              <a:rPr lang="ja-JP" altLang="en-US" sz="2800" dirty="0" smtClean="0">
                <a:ea typeface="ＤＦ平成明朝体W7" pitchFamily="1" charset="-128"/>
              </a:rPr>
              <a:t>円を受け取った旅館の主人は、特別に</a:t>
            </a:r>
            <a:r>
              <a:rPr lang="en-US" altLang="ja-JP" sz="2800" dirty="0" smtClean="0">
                <a:ea typeface="ＤＦ平成明朝体W7" pitchFamily="1" charset="-128"/>
              </a:rPr>
              <a:t>500</a:t>
            </a:r>
            <a:r>
              <a:rPr lang="ja-JP" altLang="en-US" sz="2800" dirty="0" smtClean="0">
                <a:ea typeface="ＤＦ平成明朝体W7" pitchFamily="1" charset="-128"/>
              </a:rPr>
              <a:t>円の割引をしようと思い、番頭さんに</a:t>
            </a:r>
            <a:r>
              <a:rPr lang="en-US" altLang="ja-JP" sz="2800" dirty="0" smtClean="0">
                <a:ea typeface="ＤＦ平成明朝体W7" pitchFamily="1" charset="-128"/>
              </a:rPr>
              <a:t>500</a:t>
            </a:r>
            <a:r>
              <a:rPr lang="ja-JP" altLang="en-US" sz="2800" dirty="0" smtClean="0">
                <a:ea typeface="ＤＦ平成明朝体W7" pitchFamily="1" charset="-128"/>
              </a:rPr>
              <a:t>円を渡し、学生</a:t>
            </a:r>
            <a:r>
              <a:rPr lang="en-US" altLang="ja-JP" sz="2800" dirty="0" smtClean="0">
                <a:ea typeface="ＤＦ平成明朝体W7" pitchFamily="1" charset="-128"/>
              </a:rPr>
              <a:t>3</a:t>
            </a:r>
            <a:r>
              <a:rPr lang="ja-JP" altLang="en-US" sz="2800" dirty="0" smtClean="0">
                <a:ea typeface="ＤＦ平成明朝体W7" pitchFamily="1" charset="-128"/>
              </a:rPr>
              <a:t>人に戻してくるようにといいました。番頭さんは、</a:t>
            </a:r>
            <a:r>
              <a:rPr lang="en-US" altLang="ja-JP" sz="2800" dirty="0" smtClean="0">
                <a:ea typeface="ＤＦ平成明朝体W7" pitchFamily="1" charset="-128"/>
              </a:rPr>
              <a:t>500</a:t>
            </a:r>
            <a:r>
              <a:rPr lang="ja-JP" altLang="en-US" sz="2800" dirty="0" smtClean="0">
                <a:ea typeface="ＤＦ平成明朝体W7" pitchFamily="1" charset="-128"/>
              </a:rPr>
              <a:t>円を持って学生</a:t>
            </a:r>
            <a:r>
              <a:rPr lang="en-US" altLang="ja-JP" sz="2800" dirty="0" smtClean="0">
                <a:ea typeface="ＤＦ平成明朝体W7" pitchFamily="1" charset="-128"/>
              </a:rPr>
              <a:t>3</a:t>
            </a:r>
            <a:r>
              <a:rPr lang="ja-JP" altLang="en-US" sz="2800" dirty="0" smtClean="0">
                <a:ea typeface="ＤＦ平成明朝体W7" pitchFamily="1" charset="-128"/>
              </a:rPr>
              <a:t>人の部屋まで来ましたが、「</a:t>
            </a:r>
            <a:r>
              <a:rPr lang="en-US" altLang="ja-JP" sz="2800" dirty="0" smtClean="0">
                <a:ea typeface="ＤＦ平成明朝体W7" pitchFamily="1" charset="-128"/>
              </a:rPr>
              <a:t>500</a:t>
            </a:r>
            <a:r>
              <a:rPr lang="ja-JP" altLang="en-US" sz="2800" dirty="0" smtClean="0">
                <a:ea typeface="ＤＦ平成明朝体W7" pitchFamily="1" charset="-128"/>
              </a:rPr>
              <a:t>円は</a:t>
            </a:r>
            <a:r>
              <a:rPr lang="en-US" altLang="ja-JP" sz="2800" dirty="0" smtClean="0">
                <a:ea typeface="ＤＦ平成明朝体W7" pitchFamily="1" charset="-128"/>
              </a:rPr>
              <a:t>3</a:t>
            </a:r>
            <a:r>
              <a:rPr lang="ja-JP" altLang="en-US" sz="2800" dirty="0" smtClean="0">
                <a:ea typeface="ＤＦ平成明朝体W7" pitchFamily="1" charset="-128"/>
              </a:rPr>
              <a:t>人でわりきれない」と思い、</a:t>
            </a:r>
            <a:r>
              <a:rPr lang="en-US" altLang="ja-JP" sz="2800" dirty="0" smtClean="0">
                <a:ea typeface="ＤＦ平成明朝体W7" pitchFamily="1" charset="-128"/>
              </a:rPr>
              <a:t>200</a:t>
            </a:r>
            <a:r>
              <a:rPr lang="ja-JP" altLang="en-US" sz="2800" dirty="0" smtClean="0">
                <a:ea typeface="ＤＦ平成明朝体W7" pitchFamily="1" charset="-128"/>
              </a:rPr>
              <a:t>円を着服し、</a:t>
            </a:r>
            <a:r>
              <a:rPr lang="en-US" altLang="ja-JP" sz="2800" dirty="0" smtClean="0">
                <a:ea typeface="ＤＦ平成明朝体W7" pitchFamily="1" charset="-128"/>
              </a:rPr>
              <a:t>300</a:t>
            </a:r>
            <a:r>
              <a:rPr lang="ja-JP" altLang="en-US" sz="2800" dirty="0" smtClean="0">
                <a:ea typeface="ＤＦ平成明朝体W7" pitchFamily="1" charset="-128"/>
              </a:rPr>
              <a:t>円だけを学生</a:t>
            </a:r>
            <a:r>
              <a:rPr lang="en-US" altLang="ja-JP" sz="2800" dirty="0" smtClean="0">
                <a:ea typeface="ＤＦ平成明朝体W7" pitchFamily="1" charset="-128"/>
              </a:rPr>
              <a:t>3</a:t>
            </a:r>
            <a:r>
              <a:rPr lang="ja-JP" altLang="en-US" sz="2800" dirty="0" smtClean="0">
                <a:ea typeface="ＤＦ平成明朝体W7" pitchFamily="1" charset="-128"/>
              </a:rPr>
              <a:t>人組に渡しました。学生はその</a:t>
            </a:r>
            <a:r>
              <a:rPr lang="en-US" altLang="ja-JP" sz="2800" dirty="0" smtClean="0">
                <a:ea typeface="ＤＦ平成明朝体W7" pitchFamily="1" charset="-128"/>
              </a:rPr>
              <a:t>300</a:t>
            </a:r>
            <a:r>
              <a:rPr lang="ja-JP" altLang="en-US" sz="2800" dirty="0" smtClean="0">
                <a:ea typeface="ＤＦ平成明朝体W7" pitchFamily="1" charset="-128"/>
              </a:rPr>
              <a:t>円を仲良く</a:t>
            </a:r>
            <a:r>
              <a:rPr lang="en-US" altLang="ja-JP" sz="2800" dirty="0" smtClean="0">
                <a:ea typeface="ＤＦ平成明朝体W7" pitchFamily="1" charset="-128"/>
              </a:rPr>
              <a:t>100</a:t>
            </a:r>
            <a:r>
              <a:rPr lang="ja-JP" altLang="en-US" sz="2800" dirty="0" smtClean="0">
                <a:ea typeface="ＤＦ平成明朝体W7" pitchFamily="1" charset="-128"/>
              </a:rPr>
              <a:t>円ずつ分けました。結局学生さんたちは</a:t>
            </a:r>
            <a:r>
              <a:rPr lang="en-US" altLang="ja-JP" sz="2800" dirty="0" smtClean="0">
                <a:ea typeface="ＤＦ平成明朝体W7" pitchFamily="1" charset="-128"/>
              </a:rPr>
              <a:t>1</a:t>
            </a:r>
            <a:r>
              <a:rPr lang="ja-JP" altLang="en-US" sz="2800" dirty="0" smtClean="0">
                <a:ea typeface="ＤＦ平成明朝体W7" pitchFamily="1" charset="-128"/>
              </a:rPr>
              <a:t>人当たり</a:t>
            </a:r>
            <a:r>
              <a:rPr lang="en-US" altLang="ja-JP" sz="2800" dirty="0" smtClean="0">
                <a:ea typeface="ＤＦ平成明朝体W7" pitchFamily="1" charset="-128"/>
              </a:rPr>
              <a:t>900</a:t>
            </a:r>
            <a:r>
              <a:rPr lang="ja-JP" altLang="en-US" sz="2800" dirty="0" smtClean="0">
                <a:ea typeface="ＤＦ平成明朝体W7" pitchFamily="1" charset="-128"/>
              </a:rPr>
              <a:t>円を払ったことになります。ここで、</a:t>
            </a:r>
            <a:r>
              <a:rPr lang="en-US" altLang="ja-JP" sz="2800" dirty="0" smtClean="0">
                <a:ea typeface="ＤＦ平成明朝体W7" pitchFamily="1" charset="-128"/>
              </a:rPr>
              <a:t>900×3</a:t>
            </a:r>
            <a:r>
              <a:rPr lang="ja-JP" altLang="en-US" sz="2800" dirty="0" smtClean="0">
                <a:ea typeface="ＤＦ平成明朝体W7" pitchFamily="1" charset="-128"/>
              </a:rPr>
              <a:t>に番頭さんが着服したお金をたすと</a:t>
            </a:r>
            <a:r>
              <a:rPr lang="en-US" altLang="ja-JP" sz="2800" dirty="0" smtClean="0">
                <a:ea typeface="ＤＦ平成明朝体W7" pitchFamily="1" charset="-128"/>
              </a:rPr>
              <a:t>2900</a:t>
            </a:r>
            <a:r>
              <a:rPr lang="ja-JP" altLang="en-US" sz="2800" dirty="0" smtClean="0">
                <a:ea typeface="ＤＦ平成明朝体W7" pitchFamily="1" charset="-128"/>
              </a:rPr>
              <a:t>円になります。でも最初、お金は</a:t>
            </a:r>
            <a:r>
              <a:rPr lang="en-US" altLang="ja-JP" sz="2800" dirty="0" smtClean="0">
                <a:ea typeface="ＤＦ平成明朝体W7" pitchFamily="1" charset="-128"/>
              </a:rPr>
              <a:t>3000</a:t>
            </a:r>
            <a:r>
              <a:rPr lang="ja-JP" altLang="en-US" sz="2800" dirty="0" smtClean="0">
                <a:ea typeface="ＤＦ平成明朝体W7" pitchFamily="1" charset="-128"/>
              </a:rPr>
              <a:t>円あったはずです。</a:t>
            </a:r>
            <a:endParaRPr lang="en-US" altLang="ja-JP" sz="2800" dirty="0" smtClean="0">
              <a:ea typeface="ＤＦ平成明朝体W7" pitchFamily="1" charset="-128"/>
            </a:endParaRPr>
          </a:p>
          <a:p>
            <a:pPr marL="0" indent="0">
              <a:buNone/>
            </a:pPr>
            <a:r>
              <a:rPr lang="ja-JP" altLang="en-US" sz="2800" dirty="0" smtClean="0">
                <a:ea typeface="ＤＦ平成明朝体W7" pitchFamily="1" charset="-128"/>
              </a:rPr>
              <a:t>　あと</a:t>
            </a:r>
            <a:r>
              <a:rPr lang="en-US" altLang="ja-JP" sz="2800" dirty="0" smtClean="0">
                <a:ea typeface="ＤＦ平成明朝体W7" pitchFamily="1" charset="-128"/>
              </a:rPr>
              <a:t>100</a:t>
            </a:r>
            <a:r>
              <a:rPr lang="ja-JP" altLang="en-US" sz="2800" dirty="0" smtClean="0">
                <a:ea typeface="ＤＦ平成明朝体W7" pitchFamily="1" charset="-128"/>
              </a:rPr>
              <a:t>円はどこに消えたのでしょうか。</a:t>
            </a:r>
            <a:endParaRPr kumimoji="1" lang="ja-JP" altLang="en-US" sz="2800" dirty="0">
              <a:ea typeface="ＤＦ平成明朝体W7" pitchFamily="1" charset="-128"/>
            </a:endParaRPr>
          </a:p>
        </p:txBody>
      </p:sp>
    </p:spTree>
    <p:extLst>
      <p:ext uri="{BB962C8B-B14F-4D97-AF65-F5344CB8AC3E}">
        <p14:creationId xmlns:p14="http://schemas.microsoft.com/office/powerpoint/2010/main" val="3476458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ea typeface="ＤＦ平成明朝体W7" pitchFamily="1" charset="-128"/>
              </a:rPr>
              <a:t>解　答</a:t>
            </a:r>
            <a:endParaRPr kumimoji="1" lang="ja-JP" altLang="en-US" dirty="0">
              <a:ea typeface="ＤＦ平成明朝体W7" pitchFamily="1" charset="-128"/>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195" b="67361"/>
          <a:stretch/>
        </p:blipFill>
        <p:spPr bwMode="auto">
          <a:xfrm>
            <a:off x="1691680" y="1736518"/>
            <a:ext cx="6444050" cy="1269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686277" y="2128500"/>
            <a:ext cx="1005403" cy="584775"/>
          </a:xfrm>
          <a:prstGeom prst="rect">
            <a:avLst/>
          </a:prstGeom>
          <a:noFill/>
        </p:spPr>
        <p:txBody>
          <a:bodyPr wrap="none" rtlCol="0">
            <a:spAutoFit/>
          </a:bodyPr>
          <a:lstStyle/>
          <a:p>
            <a:r>
              <a:rPr kumimoji="1" lang="ja-JP" altLang="en-US" sz="3200" dirty="0" smtClean="0">
                <a:ea typeface="ＤＦ平成明朝体W7" pitchFamily="1" charset="-128"/>
              </a:rPr>
              <a:t>学生</a:t>
            </a:r>
            <a:endParaRPr kumimoji="1" lang="ja-JP" altLang="en-US" sz="3200" dirty="0">
              <a:ea typeface="ＤＦ平成明朝体W7" pitchFamily="1" charset="-128"/>
            </a:endParaRPr>
          </a:p>
        </p:txBody>
      </p:sp>
      <p:sp>
        <p:nvSpPr>
          <p:cNvPr id="6" name="テキスト ボックス 5"/>
          <p:cNvSpPr txBox="1"/>
          <p:nvPr/>
        </p:nvSpPr>
        <p:spPr>
          <a:xfrm>
            <a:off x="4083928" y="1736518"/>
            <a:ext cx="1428596" cy="584775"/>
          </a:xfrm>
          <a:prstGeom prst="rect">
            <a:avLst/>
          </a:prstGeom>
          <a:solidFill>
            <a:schemeClr val="bg1"/>
          </a:solidFill>
        </p:spPr>
        <p:txBody>
          <a:bodyPr wrap="none" rtlCol="0">
            <a:spAutoFit/>
          </a:bodyPr>
          <a:lstStyle/>
          <a:p>
            <a:r>
              <a:rPr kumimoji="1" lang="en-US" altLang="ja-JP" sz="3200" dirty="0" smtClean="0">
                <a:ea typeface="ＤＦ平成明朝体W7" pitchFamily="1" charset="-128"/>
              </a:rPr>
              <a:t>3000</a:t>
            </a:r>
            <a:r>
              <a:rPr kumimoji="1" lang="ja-JP" altLang="en-US" sz="3200" dirty="0" smtClean="0">
                <a:ea typeface="ＤＦ平成明朝体W7" pitchFamily="1" charset="-128"/>
              </a:rPr>
              <a:t>円</a:t>
            </a:r>
            <a:endParaRPr kumimoji="1" lang="ja-JP" altLang="en-US" sz="3200" dirty="0">
              <a:ea typeface="ＤＦ平成明朝体W7" pitchFamily="1" charset="-128"/>
            </a:endParaRPr>
          </a:p>
        </p:txBody>
      </p:sp>
      <p:grpSp>
        <p:nvGrpSpPr>
          <p:cNvPr id="18" name="グループ化 17"/>
          <p:cNvGrpSpPr/>
          <p:nvPr/>
        </p:nvGrpSpPr>
        <p:grpSpPr>
          <a:xfrm>
            <a:off x="1710938" y="2872650"/>
            <a:ext cx="6479356" cy="1269146"/>
            <a:chOff x="1710938" y="2872650"/>
            <a:chExt cx="6479356" cy="1269146"/>
          </a:xfrm>
        </p:grpSpPr>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195" b="67361"/>
            <a:stretch/>
          </p:blipFill>
          <p:spPr bwMode="auto">
            <a:xfrm>
              <a:off x="1710938" y="2872651"/>
              <a:ext cx="6444050" cy="1269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7761" t="11939" r="30228" b="67361"/>
            <a:stretch/>
          </p:blipFill>
          <p:spPr bwMode="auto">
            <a:xfrm>
              <a:off x="6989212" y="3336884"/>
              <a:ext cx="1111347" cy="804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6970088" y="2925289"/>
              <a:ext cx="1220206" cy="584775"/>
            </a:xfrm>
            <a:prstGeom prst="rect">
              <a:avLst/>
            </a:prstGeom>
            <a:noFill/>
          </p:spPr>
          <p:txBody>
            <a:bodyPr wrap="none" rtlCol="0">
              <a:spAutoFit/>
            </a:bodyPr>
            <a:lstStyle/>
            <a:p>
              <a:r>
                <a:rPr kumimoji="1" lang="en-US" altLang="ja-JP" sz="3200" dirty="0" smtClean="0">
                  <a:ea typeface="ＤＦ平成明朝体W7" pitchFamily="1" charset="-128"/>
                </a:rPr>
                <a:t>500</a:t>
              </a:r>
              <a:r>
                <a:rPr kumimoji="1" lang="ja-JP" altLang="en-US" sz="3200" dirty="0" smtClean="0">
                  <a:ea typeface="ＤＦ平成明朝体W7" pitchFamily="1" charset="-128"/>
                </a:rPr>
                <a:t>円</a:t>
              </a:r>
              <a:endParaRPr kumimoji="1" lang="ja-JP" altLang="en-US" sz="3200" dirty="0">
                <a:ea typeface="ＤＦ平成明朝体W7" pitchFamily="1" charset="-128"/>
              </a:endParaRPr>
            </a:p>
          </p:txBody>
        </p:sp>
        <p:sp>
          <p:nvSpPr>
            <p:cNvPr id="10" name="テキスト ボックス 9"/>
            <p:cNvSpPr txBox="1"/>
            <p:nvPr/>
          </p:nvSpPr>
          <p:spPr>
            <a:xfrm>
              <a:off x="4082970" y="2872650"/>
              <a:ext cx="1428596" cy="584775"/>
            </a:xfrm>
            <a:prstGeom prst="rect">
              <a:avLst/>
            </a:prstGeom>
            <a:solidFill>
              <a:schemeClr val="bg1"/>
            </a:solidFill>
          </p:spPr>
          <p:txBody>
            <a:bodyPr wrap="none" rtlCol="0">
              <a:spAutoFit/>
            </a:bodyPr>
            <a:lstStyle/>
            <a:p>
              <a:r>
                <a:rPr kumimoji="1" lang="en-US" altLang="ja-JP" sz="3200" dirty="0" smtClean="0">
                  <a:ea typeface="ＤＦ平成明朝体W7" pitchFamily="1" charset="-128"/>
                </a:rPr>
                <a:t>2500</a:t>
              </a:r>
              <a:r>
                <a:rPr kumimoji="1" lang="ja-JP" altLang="en-US" sz="3200" dirty="0" smtClean="0">
                  <a:ea typeface="ＤＦ平成明朝体W7" pitchFamily="1" charset="-128"/>
                </a:rPr>
                <a:t>円</a:t>
              </a:r>
              <a:endParaRPr kumimoji="1" lang="ja-JP" altLang="en-US" sz="3200" dirty="0">
                <a:ea typeface="ＤＦ平成明朝体W7" pitchFamily="1" charset="-128"/>
              </a:endParaRPr>
            </a:p>
          </p:txBody>
        </p:sp>
      </p:grpSp>
      <p:sp>
        <p:nvSpPr>
          <p:cNvPr id="11" name="テキスト ボックス 10"/>
          <p:cNvSpPr txBox="1"/>
          <p:nvPr/>
        </p:nvSpPr>
        <p:spPr>
          <a:xfrm>
            <a:off x="3923928" y="3849408"/>
            <a:ext cx="1826141" cy="584775"/>
          </a:xfrm>
          <a:prstGeom prst="rect">
            <a:avLst/>
          </a:prstGeom>
          <a:solidFill>
            <a:schemeClr val="bg1"/>
          </a:solidFill>
        </p:spPr>
        <p:txBody>
          <a:bodyPr wrap="none" rtlCol="0">
            <a:spAutoFit/>
          </a:bodyPr>
          <a:lstStyle/>
          <a:p>
            <a:r>
              <a:rPr kumimoji="1" lang="ja-JP" altLang="en-US" sz="3200" dirty="0" smtClean="0">
                <a:solidFill>
                  <a:srgbClr val="FF0000"/>
                </a:solidFill>
                <a:ea typeface="ＤＦ平成明朝体W7" pitchFamily="1" charset="-128"/>
              </a:rPr>
              <a:t>宿の収入</a:t>
            </a:r>
            <a:endParaRPr kumimoji="1" lang="ja-JP" altLang="en-US" sz="3200" dirty="0">
              <a:solidFill>
                <a:srgbClr val="FF0000"/>
              </a:solidFill>
              <a:ea typeface="ＤＦ平成明朝体W7" pitchFamily="1" charset="-128"/>
            </a:endParaRPr>
          </a:p>
        </p:txBody>
      </p:sp>
      <p:sp>
        <p:nvSpPr>
          <p:cNvPr id="12" name="テキスト ボックス 11"/>
          <p:cNvSpPr txBox="1"/>
          <p:nvPr/>
        </p:nvSpPr>
        <p:spPr>
          <a:xfrm>
            <a:off x="7077490" y="3849408"/>
            <a:ext cx="1005403" cy="584775"/>
          </a:xfrm>
          <a:prstGeom prst="rect">
            <a:avLst/>
          </a:prstGeom>
          <a:solidFill>
            <a:schemeClr val="bg1"/>
          </a:solidFill>
        </p:spPr>
        <p:txBody>
          <a:bodyPr wrap="none" rtlCol="0">
            <a:spAutoFit/>
          </a:bodyPr>
          <a:lstStyle/>
          <a:p>
            <a:r>
              <a:rPr kumimoji="1" lang="ja-JP" altLang="en-US" sz="3200" dirty="0" smtClean="0">
                <a:solidFill>
                  <a:srgbClr val="FF0000"/>
                </a:solidFill>
                <a:ea typeface="ＤＦ平成明朝体W7" pitchFamily="1" charset="-128"/>
              </a:rPr>
              <a:t>番頭</a:t>
            </a:r>
            <a:endParaRPr kumimoji="1" lang="ja-JP" altLang="en-US" sz="3200" dirty="0">
              <a:solidFill>
                <a:srgbClr val="FF0000"/>
              </a:solidFill>
              <a:ea typeface="ＤＦ平成明朝体W7" pitchFamily="1" charset="-128"/>
            </a:endParaRPr>
          </a:p>
        </p:txBody>
      </p:sp>
      <p:grpSp>
        <p:nvGrpSpPr>
          <p:cNvPr id="21" name="グループ化 20"/>
          <p:cNvGrpSpPr/>
          <p:nvPr/>
        </p:nvGrpSpPr>
        <p:grpSpPr>
          <a:xfrm>
            <a:off x="1746244" y="4840356"/>
            <a:ext cx="6832599" cy="1272282"/>
            <a:chOff x="1746244" y="4840356"/>
            <a:chExt cx="6832599" cy="1272282"/>
          </a:xfrm>
        </p:grpSpPr>
        <p:pic>
          <p:nvPicPr>
            <p:cNvPr id="1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195" b="67361"/>
            <a:stretch/>
          </p:blipFill>
          <p:spPr bwMode="auto">
            <a:xfrm>
              <a:off x="1746244" y="4843492"/>
              <a:ext cx="6444050" cy="1269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テキスト ボックス 13"/>
            <p:cNvSpPr txBox="1"/>
            <p:nvPr/>
          </p:nvSpPr>
          <p:spPr>
            <a:xfrm>
              <a:off x="4103186" y="4843493"/>
              <a:ext cx="1428596" cy="584775"/>
            </a:xfrm>
            <a:prstGeom prst="rect">
              <a:avLst/>
            </a:prstGeom>
            <a:solidFill>
              <a:schemeClr val="bg1"/>
            </a:solidFill>
          </p:spPr>
          <p:txBody>
            <a:bodyPr wrap="none" rtlCol="0">
              <a:spAutoFit/>
            </a:bodyPr>
            <a:lstStyle/>
            <a:p>
              <a:r>
                <a:rPr kumimoji="1" lang="en-US" altLang="ja-JP" sz="3200" dirty="0" smtClean="0">
                  <a:ea typeface="ＤＦ平成明朝体W7" pitchFamily="1" charset="-128"/>
                </a:rPr>
                <a:t>2700</a:t>
              </a:r>
              <a:r>
                <a:rPr kumimoji="1" lang="ja-JP" altLang="en-US" sz="3200" dirty="0" smtClean="0">
                  <a:ea typeface="ＤＦ平成明朝体W7" pitchFamily="1" charset="-128"/>
                </a:rPr>
                <a:t>円</a:t>
              </a:r>
              <a:endParaRPr kumimoji="1" lang="ja-JP" altLang="en-US" sz="3200" dirty="0">
                <a:ea typeface="ＤＦ平成明朝体W7" pitchFamily="1" charset="-128"/>
              </a:endParaRPr>
            </a:p>
          </p:txBody>
        </p:sp>
        <p:pic>
          <p:nvPicPr>
            <p:cNvPr id="1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7761" t="11939" r="30228" b="67361"/>
            <a:stretch/>
          </p:blipFill>
          <p:spPr bwMode="auto">
            <a:xfrm>
              <a:off x="7380312" y="5307726"/>
              <a:ext cx="720246" cy="804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テキスト ボックス 15"/>
            <p:cNvSpPr txBox="1"/>
            <p:nvPr/>
          </p:nvSpPr>
          <p:spPr>
            <a:xfrm>
              <a:off x="7358637" y="4840356"/>
              <a:ext cx="1220206" cy="584775"/>
            </a:xfrm>
            <a:prstGeom prst="rect">
              <a:avLst/>
            </a:prstGeom>
            <a:noFill/>
          </p:spPr>
          <p:txBody>
            <a:bodyPr wrap="none" rtlCol="0">
              <a:spAutoFit/>
            </a:bodyPr>
            <a:lstStyle/>
            <a:p>
              <a:r>
                <a:rPr kumimoji="1" lang="en-US" altLang="ja-JP" sz="3200" dirty="0" smtClean="0">
                  <a:ea typeface="ＤＦ平成明朝体W7" pitchFamily="1" charset="-128"/>
                </a:rPr>
                <a:t>300</a:t>
              </a:r>
              <a:r>
                <a:rPr kumimoji="1" lang="ja-JP" altLang="en-US" sz="3200" dirty="0" smtClean="0">
                  <a:ea typeface="ＤＦ平成明朝体W7" pitchFamily="1" charset="-128"/>
                </a:rPr>
                <a:t>円</a:t>
              </a:r>
              <a:endParaRPr kumimoji="1" lang="ja-JP" altLang="en-US" sz="3200" dirty="0">
                <a:ea typeface="ＤＦ平成明朝体W7" pitchFamily="1" charset="-128"/>
              </a:endParaRPr>
            </a:p>
          </p:txBody>
        </p:sp>
      </p:grpSp>
      <p:cxnSp>
        <p:nvCxnSpPr>
          <p:cNvPr id="17" name="直線コネクタ 16"/>
          <p:cNvCxnSpPr/>
          <p:nvPr/>
        </p:nvCxnSpPr>
        <p:spPr>
          <a:xfrm>
            <a:off x="7000849" y="3510064"/>
            <a:ext cx="0" cy="23672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7380312" y="3507223"/>
            <a:ext cx="0" cy="236720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6839591" y="5877272"/>
            <a:ext cx="1220206" cy="584775"/>
          </a:xfrm>
          <a:prstGeom prst="rect">
            <a:avLst/>
          </a:prstGeom>
          <a:noFill/>
        </p:spPr>
        <p:txBody>
          <a:bodyPr wrap="none" rtlCol="0">
            <a:spAutoFit/>
          </a:bodyPr>
          <a:lstStyle/>
          <a:p>
            <a:r>
              <a:rPr kumimoji="1" lang="en-US" altLang="ja-JP" sz="3200" dirty="0" smtClean="0">
                <a:solidFill>
                  <a:srgbClr val="FF0000"/>
                </a:solidFill>
                <a:ea typeface="ＤＦ平成明朝体W7" pitchFamily="1" charset="-128"/>
              </a:rPr>
              <a:t>200</a:t>
            </a:r>
            <a:r>
              <a:rPr kumimoji="1" lang="ja-JP" altLang="en-US" sz="3200" dirty="0" smtClean="0">
                <a:solidFill>
                  <a:srgbClr val="FF0000"/>
                </a:solidFill>
                <a:ea typeface="ＤＦ平成明朝体W7" pitchFamily="1" charset="-128"/>
              </a:rPr>
              <a:t>円</a:t>
            </a:r>
            <a:endParaRPr kumimoji="1" lang="ja-JP" altLang="en-US" sz="3200" dirty="0">
              <a:solidFill>
                <a:srgbClr val="FF0000"/>
              </a:solidFill>
              <a:ea typeface="ＤＦ平成明朝体W7" pitchFamily="1" charset="-128"/>
            </a:endParaRPr>
          </a:p>
        </p:txBody>
      </p:sp>
      <p:sp>
        <p:nvSpPr>
          <p:cNvPr id="23" name="テキスト ボックス 22"/>
          <p:cNvSpPr txBox="1"/>
          <p:nvPr/>
        </p:nvSpPr>
        <p:spPr>
          <a:xfrm>
            <a:off x="686276" y="5310567"/>
            <a:ext cx="1005403" cy="584775"/>
          </a:xfrm>
          <a:prstGeom prst="rect">
            <a:avLst/>
          </a:prstGeom>
          <a:noFill/>
        </p:spPr>
        <p:txBody>
          <a:bodyPr wrap="none" rtlCol="0">
            <a:spAutoFit/>
          </a:bodyPr>
          <a:lstStyle/>
          <a:p>
            <a:r>
              <a:rPr kumimoji="1" lang="ja-JP" altLang="en-US" sz="3200" dirty="0" smtClean="0">
                <a:ea typeface="ＤＦ平成明朝体W7" pitchFamily="1" charset="-128"/>
              </a:rPr>
              <a:t>学生</a:t>
            </a:r>
            <a:endParaRPr kumimoji="1" lang="ja-JP" altLang="en-US" sz="3200" dirty="0">
              <a:ea typeface="ＤＦ平成明朝体W7" pitchFamily="1" charset="-128"/>
            </a:endParaRPr>
          </a:p>
        </p:txBody>
      </p:sp>
    </p:spTree>
    <p:extLst>
      <p:ext uri="{BB962C8B-B14F-4D97-AF65-F5344CB8AC3E}">
        <p14:creationId xmlns:p14="http://schemas.microsoft.com/office/powerpoint/2010/main" val="307591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fade">
                                      <p:cBhvr>
                                        <p:cTn id="25" dur="500"/>
                                        <p:tgtEl>
                                          <p:spTgt spid="2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0" grpId="0"/>
      <p:bldP spid="23"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272</Words>
  <Application>Microsoft Office PowerPoint</Application>
  <PresentationFormat>画面に合わせる (4:3)</PresentationFormat>
  <Paragraphs>67</Paragraphs>
  <Slides>19</Slides>
  <Notes>1</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学習の流れ</vt:lpstr>
      <vt:lpstr>問題1</vt:lpstr>
      <vt:lpstr>問題2</vt:lpstr>
      <vt:lpstr>問題3</vt:lpstr>
      <vt:lpstr>問題４</vt:lpstr>
      <vt:lpstr>問題５</vt:lpstr>
      <vt:lpstr>解答</vt:lpstr>
      <vt:lpstr>問題６</vt:lpstr>
      <vt:lpstr>解　答</vt:lpstr>
      <vt:lpstr>問題７　</vt:lpstr>
      <vt:lpstr>問題８</vt:lpstr>
      <vt:lpstr>面積９</vt:lpstr>
      <vt:lpstr>面積８</vt:lpstr>
      <vt:lpstr>面積７</vt:lpstr>
      <vt:lpstr>面積６</vt:lpstr>
      <vt:lpstr>面積５</vt:lpstr>
      <vt:lpstr>面積４</vt:lpstr>
      <vt:lpstr>面積３</vt:lpstr>
      <vt:lpstr>面積２</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これ、何なるなる？</dc:title>
  <dc:creator>teacher</dc:creator>
  <cp:lastModifiedBy>kajukun</cp:lastModifiedBy>
  <cp:revision>42</cp:revision>
  <cp:lastPrinted>2013-03-21T05:10:11Z</cp:lastPrinted>
  <dcterms:created xsi:type="dcterms:W3CDTF">2013-03-19T01:45:27Z</dcterms:created>
  <dcterms:modified xsi:type="dcterms:W3CDTF">2013-11-21T13:11:04Z</dcterms:modified>
</cp:coreProperties>
</file>