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8" r:id="rId11"/>
    <p:sldId id="270" r:id="rId12"/>
    <p:sldId id="265" r:id="rId13"/>
    <p:sldId id="271" r:id="rId14"/>
    <p:sldId id="266" r:id="rId15"/>
    <p:sldId id="272" r:id="rId1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A0F-C116-4ED1-A872-3E9BDA849910}" type="datetimeFigureOut">
              <a:rPr kumimoji="1" lang="ja-JP" altLang="en-US" smtClean="0"/>
              <a:t>2013/3/5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C108-4E35-4C74-B298-AA832D3CF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867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A0F-C116-4ED1-A872-3E9BDA849910}" type="datetimeFigureOut">
              <a:rPr kumimoji="1" lang="ja-JP" altLang="en-US" smtClean="0"/>
              <a:t>2013/3/5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C108-4E35-4C74-B298-AA832D3CF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624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A0F-C116-4ED1-A872-3E9BDA849910}" type="datetimeFigureOut">
              <a:rPr kumimoji="1" lang="ja-JP" altLang="en-US" smtClean="0"/>
              <a:t>2013/3/5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C108-4E35-4C74-B298-AA832D3CF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432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A0F-C116-4ED1-A872-3E9BDA849910}" type="datetimeFigureOut">
              <a:rPr kumimoji="1" lang="ja-JP" altLang="en-US" smtClean="0"/>
              <a:t>2013/3/5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C108-4E35-4C74-B298-AA832D3CF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342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A0F-C116-4ED1-A872-3E9BDA849910}" type="datetimeFigureOut">
              <a:rPr kumimoji="1" lang="ja-JP" altLang="en-US" smtClean="0"/>
              <a:t>2013/3/5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C108-4E35-4C74-B298-AA832D3CF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08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A0F-C116-4ED1-A872-3E9BDA849910}" type="datetimeFigureOut">
              <a:rPr kumimoji="1" lang="ja-JP" altLang="en-US" smtClean="0"/>
              <a:t>2013/3/5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C108-4E35-4C74-B298-AA832D3CF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876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A0F-C116-4ED1-A872-3E9BDA849910}" type="datetimeFigureOut">
              <a:rPr kumimoji="1" lang="ja-JP" altLang="en-US" smtClean="0"/>
              <a:t>2013/3/5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C108-4E35-4C74-B298-AA832D3CF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706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A0F-C116-4ED1-A872-3E9BDA849910}" type="datetimeFigureOut">
              <a:rPr kumimoji="1" lang="ja-JP" altLang="en-US" smtClean="0"/>
              <a:t>2013/3/5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C108-4E35-4C74-B298-AA832D3CF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001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A0F-C116-4ED1-A872-3E9BDA849910}" type="datetimeFigureOut">
              <a:rPr kumimoji="1" lang="ja-JP" altLang="en-US" smtClean="0"/>
              <a:t>2013/3/5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C108-4E35-4C74-B298-AA832D3CF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064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A0F-C116-4ED1-A872-3E9BDA849910}" type="datetimeFigureOut">
              <a:rPr kumimoji="1" lang="ja-JP" altLang="en-US" smtClean="0"/>
              <a:t>2013/3/5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C108-4E35-4C74-B298-AA832D3CF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6149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A0F-C116-4ED1-A872-3E9BDA849910}" type="datetimeFigureOut">
              <a:rPr kumimoji="1" lang="ja-JP" altLang="en-US" smtClean="0"/>
              <a:t>2013/3/5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C108-4E35-4C74-B298-AA832D3CF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591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09A0F-C116-4ED1-A872-3E9BDA849910}" type="datetimeFigureOut">
              <a:rPr kumimoji="1" lang="ja-JP" altLang="en-US" smtClean="0"/>
              <a:t>2013/3/5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5C108-4E35-4C74-B298-AA832D3CF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719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7200" dirty="0" smtClean="0">
                <a:ea typeface="ＤＦ平成明朝体W7" pitchFamily="1" charset="-128"/>
              </a:rPr>
              <a:t>１２枚のコイン</a:t>
            </a:r>
            <a:endParaRPr kumimoji="1" lang="ja-JP" altLang="en-US" sz="7200" dirty="0">
              <a:ea typeface="ＤＦ平成明朝体W7" pitchFamily="1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Picture 2" descr="C:\Users\teacher\AppData\Local\Microsoft\Windows\Temporary Internet Files\Content.IE5\EJDYMF9W\MC90044039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861048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721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t1.gstatic.com/images?q=tbn:ANd9GcSRRj53LyYT7Gc1uuJK1Lq9A54uyWEG4hZLe892IxuUqBB1Ip9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17226">
            <a:off x="323528" y="1314927"/>
            <a:ext cx="8496944" cy="394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473218" y="3711225"/>
            <a:ext cx="2160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>
                <a:solidFill>
                  <a:prstClr val="black"/>
                </a:solidFill>
              </a:rPr>
              <a:t>⑤⑥</a:t>
            </a:r>
            <a:r>
              <a:rPr lang="ja-JP" altLang="en-US" sz="3600" dirty="0" smtClean="0">
                <a:solidFill>
                  <a:prstClr val="black"/>
                </a:solidFill>
              </a:rPr>
              <a:t>⑦</a:t>
            </a:r>
            <a:r>
              <a:rPr lang="ja-JP" altLang="en-US" sz="3600" dirty="0" smtClean="0"/>
              <a:t>④</a:t>
            </a:r>
            <a:endParaRPr lang="ja-JP" altLang="en-US" sz="1200" dirty="0"/>
          </a:p>
        </p:txBody>
      </p:sp>
      <p:sp>
        <p:nvSpPr>
          <p:cNvPr id="6" name="正方形/長方形 5"/>
          <p:cNvSpPr/>
          <p:nvPr/>
        </p:nvSpPr>
        <p:spPr>
          <a:xfrm>
            <a:off x="6007673" y="4797152"/>
            <a:ext cx="2088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 smtClean="0"/>
              <a:t>⑨⑩⑪⑧</a:t>
            </a:r>
            <a:endParaRPr lang="ja-JP" altLang="en-US" sz="1200" dirty="0"/>
          </a:p>
        </p:txBody>
      </p:sp>
      <p:sp>
        <p:nvSpPr>
          <p:cNvPr id="7" name="正方形/長方形 6"/>
          <p:cNvSpPr/>
          <p:nvPr/>
        </p:nvSpPr>
        <p:spPr>
          <a:xfrm>
            <a:off x="8028384" y="621311"/>
            <a:ext cx="705998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 dirty="0" smtClean="0">
                <a:solidFill>
                  <a:prstClr val="black"/>
                </a:solidFill>
              </a:rPr>
              <a:t>⑫</a:t>
            </a:r>
            <a:endParaRPr lang="ja-JP" altLang="en-US" sz="1200" dirty="0"/>
          </a:p>
        </p:txBody>
      </p:sp>
      <p:sp>
        <p:nvSpPr>
          <p:cNvPr id="2" name="正方形/長方形 1"/>
          <p:cNvSpPr/>
          <p:nvPr/>
        </p:nvSpPr>
        <p:spPr>
          <a:xfrm>
            <a:off x="676627" y="621312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/>
              <a:t>①②③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67613" y="5317723"/>
            <a:ext cx="584006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入れ替えてもそのままなら</a:t>
            </a:r>
            <a:endParaRPr kumimoji="1" lang="en-US" altLang="ja-JP" sz="4000" dirty="0" smtClean="0"/>
          </a:p>
          <a:p>
            <a:r>
              <a:rPr lang="ja-JP" altLang="en-US" sz="4000" dirty="0" smtClean="0"/>
              <a:t>④か⑧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284544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t1.gstatic.com/images?q=tbn:ANd9GcSRRj53LyYT7Gc1uuJK1Lq9A54uyWEG4hZLe892IxuUqBB1Ip9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8496944" cy="394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7092280" y="4268439"/>
            <a:ext cx="7920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 smtClean="0"/>
              <a:t>⑫</a:t>
            </a:r>
            <a:endParaRPr lang="ja-JP" altLang="en-US" sz="1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520" y="124559"/>
            <a:ext cx="63367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釣り合った場合は⑧</a:t>
            </a:r>
            <a:endParaRPr kumimoji="1" lang="en-US" altLang="ja-JP" sz="4000" dirty="0" smtClean="0"/>
          </a:p>
          <a:p>
            <a:r>
              <a:rPr kumimoji="1" lang="ja-JP" altLang="en-US" sz="4000" dirty="0" smtClean="0"/>
              <a:t>釣り合わなかった場合は④</a:t>
            </a:r>
            <a:endParaRPr kumimoji="1" lang="ja-JP" altLang="en-US" sz="4000" dirty="0"/>
          </a:p>
        </p:txBody>
      </p:sp>
      <p:sp>
        <p:nvSpPr>
          <p:cNvPr id="3" name="正方形/長方形 2"/>
          <p:cNvSpPr/>
          <p:nvPr/>
        </p:nvSpPr>
        <p:spPr>
          <a:xfrm>
            <a:off x="1331640" y="4329995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④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64527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t1.gstatic.com/images?q=tbn:ANd9GcSRRj53LyYT7Gc1uuJK1Lq9A54uyWEG4hZLe892IxuUqBB1Ip9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14927"/>
            <a:ext cx="8496944" cy="394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676627" y="4299975"/>
            <a:ext cx="2160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>
                <a:solidFill>
                  <a:prstClr val="black"/>
                </a:solidFill>
              </a:rPr>
              <a:t>⑤⑥</a:t>
            </a:r>
            <a:r>
              <a:rPr lang="ja-JP" altLang="en-US" sz="3600" dirty="0" smtClean="0">
                <a:solidFill>
                  <a:prstClr val="black"/>
                </a:solidFill>
              </a:rPr>
              <a:t>⑦</a:t>
            </a:r>
            <a:r>
              <a:rPr lang="ja-JP" altLang="en-US" sz="3600" dirty="0" smtClean="0"/>
              <a:t>④</a:t>
            </a:r>
            <a:endParaRPr lang="ja-JP" altLang="en-US" sz="1200" dirty="0"/>
          </a:p>
        </p:txBody>
      </p:sp>
      <p:sp>
        <p:nvSpPr>
          <p:cNvPr id="6" name="正方形/長方形 5"/>
          <p:cNvSpPr/>
          <p:nvPr/>
        </p:nvSpPr>
        <p:spPr>
          <a:xfrm>
            <a:off x="6444208" y="4348227"/>
            <a:ext cx="2088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 smtClean="0"/>
              <a:t>⑨⑩⑪⑧</a:t>
            </a:r>
            <a:endParaRPr lang="ja-JP" altLang="en-US" sz="1200" dirty="0"/>
          </a:p>
        </p:txBody>
      </p:sp>
      <p:sp>
        <p:nvSpPr>
          <p:cNvPr id="7" name="正方形/長方形 6"/>
          <p:cNvSpPr/>
          <p:nvPr/>
        </p:nvSpPr>
        <p:spPr>
          <a:xfrm>
            <a:off x="8028384" y="621311"/>
            <a:ext cx="705998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 dirty="0" smtClean="0">
                <a:solidFill>
                  <a:prstClr val="black"/>
                </a:solidFill>
              </a:rPr>
              <a:t>⑫</a:t>
            </a:r>
            <a:endParaRPr lang="ja-JP" altLang="en-US" sz="1200" dirty="0"/>
          </a:p>
        </p:txBody>
      </p:sp>
      <p:sp>
        <p:nvSpPr>
          <p:cNvPr id="2" name="正方形/長方形 1"/>
          <p:cNvSpPr/>
          <p:nvPr/>
        </p:nvSpPr>
        <p:spPr>
          <a:xfrm>
            <a:off x="676627" y="621312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/>
              <a:t>①②③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73218" y="5373216"/>
            <a:ext cx="856676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入れ替えて釣り合えば①②③のどれか</a:t>
            </a:r>
            <a:endParaRPr kumimoji="1" lang="en-US" altLang="ja-JP" sz="4000" dirty="0" smtClean="0"/>
          </a:p>
          <a:p>
            <a:r>
              <a:rPr kumimoji="1" lang="ja-JP" altLang="en-US" sz="4000" dirty="0" smtClean="0"/>
              <a:t>で軽い</a:t>
            </a:r>
            <a:endParaRPr kumimoji="1" lang="ja-JP" altLang="en-US" sz="4000" dirty="0"/>
          </a:p>
        </p:txBody>
      </p:sp>
      <p:sp>
        <p:nvSpPr>
          <p:cNvPr id="9" name="正方形/長方形 8"/>
          <p:cNvSpPr/>
          <p:nvPr/>
        </p:nvSpPr>
        <p:spPr>
          <a:xfrm>
            <a:off x="676627" y="621310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solidFill>
                  <a:srgbClr val="FF0000"/>
                </a:solidFill>
              </a:rPr>
              <a:t>①②③</a:t>
            </a:r>
          </a:p>
        </p:txBody>
      </p:sp>
    </p:spTree>
    <p:extLst>
      <p:ext uri="{BB962C8B-B14F-4D97-AF65-F5344CB8AC3E}">
        <p14:creationId xmlns:p14="http://schemas.microsoft.com/office/powerpoint/2010/main" val="62800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t1.gstatic.com/images?q=tbn:ANd9GcSRRj53LyYT7Gc1uuJK1Lq9A54uyWEG4hZLe892IxuUqBB1Ip9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8496944" cy="394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7092280" y="4268439"/>
            <a:ext cx="7920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 smtClean="0"/>
              <a:t>②</a:t>
            </a:r>
            <a:endParaRPr lang="ja-JP" altLang="en-US" sz="1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520" y="124559"/>
            <a:ext cx="69847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釣り合った場合は③</a:t>
            </a:r>
            <a:endParaRPr kumimoji="1" lang="en-US" altLang="ja-JP" sz="4000" dirty="0" smtClean="0"/>
          </a:p>
          <a:p>
            <a:r>
              <a:rPr kumimoji="1" lang="ja-JP" altLang="en-US" sz="4000" dirty="0" smtClean="0"/>
              <a:t>釣り合わなかった場合軽い方</a:t>
            </a:r>
            <a:endParaRPr kumimoji="1" lang="ja-JP" altLang="en-US" sz="4000" dirty="0"/>
          </a:p>
        </p:txBody>
      </p:sp>
      <p:sp>
        <p:nvSpPr>
          <p:cNvPr id="3" name="正方形/長方形 2"/>
          <p:cNvSpPr/>
          <p:nvPr/>
        </p:nvSpPr>
        <p:spPr>
          <a:xfrm>
            <a:off x="1331640" y="4329995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①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64527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t1.gstatic.com/images?q=tbn:ANd9GcSRRj53LyYT7Gc1uuJK1Lq9A54uyWEG4hZLe892IxuUqBB1Ip9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14536">
            <a:off x="344866" y="1199659"/>
            <a:ext cx="8496944" cy="394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971600" y="4623139"/>
            <a:ext cx="2160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/>
              <a:t>⑤⑥</a:t>
            </a:r>
            <a:r>
              <a:rPr lang="ja-JP" altLang="en-US" sz="3600" dirty="0" smtClean="0"/>
              <a:t>⑦④</a:t>
            </a:r>
            <a:endParaRPr lang="ja-JP" altLang="en-US" sz="1200" dirty="0"/>
          </a:p>
        </p:txBody>
      </p:sp>
      <p:sp>
        <p:nvSpPr>
          <p:cNvPr id="6" name="正方形/長方形 5"/>
          <p:cNvSpPr/>
          <p:nvPr/>
        </p:nvSpPr>
        <p:spPr>
          <a:xfrm>
            <a:off x="6621847" y="3745409"/>
            <a:ext cx="2088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 smtClean="0"/>
              <a:t>⑨⑩⑪⑧</a:t>
            </a:r>
            <a:endParaRPr lang="ja-JP" altLang="en-US" sz="1200" dirty="0"/>
          </a:p>
        </p:txBody>
      </p:sp>
      <p:sp>
        <p:nvSpPr>
          <p:cNvPr id="7" name="正方形/長方形 6"/>
          <p:cNvSpPr/>
          <p:nvPr/>
        </p:nvSpPr>
        <p:spPr>
          <a:xfrm>
            <a:off x="8028384" y="621311"/>
            <a:ext cx="705998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 dirty="0" smtClean="0">
                <a:solidFill>
                  <a:prstClr val="black"/>
                </a:solidFill>
              </a:rPr>
              <a:t>⑫</a:t>
            </a:r>
            <a:endParaRPr lang="ja-JP" altLang="en-US" sz="1200" dirty="0"/>
          </a:p>
        </p:txBody>
      </p:sp>
      <p:sp>
        <p:nvSpPr>
          <p:cNvPr id="2" name="正方形/長方形 1"/>
          <p:cNvSpPr/>
          <p:nvPr/>
        </p:nvSpPr>
        <p:spPr>
          <a:xfrm>
            <a:off x="676627" y="621312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/>
              <a:t>①②③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813018" y="5534561"/>
            <a:ext cx="720902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入れ替えて逆に傾けば⑤⑥⑦の</a:t>
            </a:r>
            <a:endParaRPr kumimoji="1" lang="en-US" altLang="ja-JP" sz="4000" dirty="0" smtClean="0"/>
          </a:p>
          <a:p>
            <a:r>
              <a:rPr kumimoji="1" lang="ja-JP" altLang="en-US" sz="4000" dirty="0" smtClean="0"/>
              <a:t>どれかで重い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29104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t1.gstatic.com/images?q=tbn:ANd9GcSRRj53LyYT7Gc1uuJK1Lq9A54uyWEG4hZLe892IxuUqBB1Ip9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8496944" cy="394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7092280" y="4268439"/>
            <a:ext cx="7920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 smtClean="0"/>
              <a:t>⑥</a:t>
            </a:r>
            <a:endParaRPr lang="ja-JP" altLang="en-US" sz="1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520" y="124559"/>
            <a:ext cx="69847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釣り合った場合</a:t>
            </a:r>
            <a:r>
              <a:rPr kumimoji="1" lang="ja-JP" altLang="en-US" sz="4000" dirty="0" smtClean="0"/>
              <a:t>は⑦</a:t>
            </a:r>
            <a:endParaRPr kumimoji="1" lang="en-US" altLang="ja-JP" sz="4000" dirty="0" smtClean="0"/>
          </a:p>
          <a:p>
            <a:r>
              <a:rPr kumimoji="1" lang="ja-JP" altLang="en-US" sz="4000" dirty="0" smtClean="0"/>
              <a:t>釣り合わなかった</a:t>
            </a:r>
            <a:r>
              <a:rPr kumimoji="1" lang="ja-JP" altLang="en-US" sz="4000" dirty="0" smtClean="0"/>
              <a:t>場合重い方</a:t>
            </a:r>
            <a:endParaRPr kumimoji="1" lang="ja-JP" altLang="en-US" sz="4000" dirty="0"/>
          </a:p>
        </p:txBody>
      </p:sp>
      <p:sp>
        <p:nvSpPr>
          <p:cNvPr id="3" name="正方形/長方形 2"/>
          <p:cNvSpPr/>
          <p:nvPr/>
        </p:nvSpPr>
        <p:spPr>
          <a:xfrm>
            <a:off x="1331640" y="4329995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⑤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0109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ja-JP" dirty="0">
                <a:ea typeface="ＤＦ平成明朝体W7" pitchFamily="1" charset="-128"/>
              </a:rPr>
              <a:t>　</a:t>
            </a:r>
            <a:r>
              <a:rPr lang="en-US" altLang="ja-JP" dirty="0">
                <a:ea typeface="ＤＦ平成明朝体W7" pitchFamily="1" charset="-128"/>
              </a:rPr>
              <a:t>12</a:t>
            </a:r>
            <a:r>
              <a:rPr lang="ja-JP" altLang="ja-JP" dirty="0">
                <a:ea typeface="ＤＦ平成明朝体W7" pitchFamily="1" charset="-128"/>
              </a:rPr>
              <a:t>枚のコインがあります。このコインの中に</a:t>
            </a:r>
            <a:r>
              <a:rPr lang="en-US" altLang="ja-JP" dirty="0" smtClean="0">
                <a:ea typeface="ＤＦ平成明朝体W7" pitchFamily="1" charset="-128"/>
              </a:rPr>
              <a:t>1</a:t>
            </a:r>
            <a:r>
              <a:rPr lang="ja-JP" altLang="ja-JP" dirty="0" smtClean="0">
                <a:ea typeface="ＤＦ平成明朝体W7" pitchFamily="1" charset="-128"/>
              </a:rPr>
              <a:t>枚</a:t>
            </a:r>
            <a:r>
              <a:rPr lang="ja-JP" altLang="ja-JP" dirty="0">
                <a:ea typeface="ＤＦ平成明朝体W7" pitchFamily="1" charset="-128"/>
              </a:rPr>
              <a:t>だけ偽物が含まれており、そのコインの</a:t>
            </a:r>
            <a:r>
              <a:rPr lang="ja-JP" altLang="ja-JP" dirty="0" smtClean="0">
                <a:ea typeface="ＤＦ平成明朝体W7" pitchFamily="1" charset="-128"/>
              </a:rPr>
              <a:t>重</a:t>
            </a:r>
            <a:r>
              <a:rPr lang="ja-JP" altLang="en-US" dirty="0" smtClean="0">
                <a:ea typeface="ＤＦ平成明朝体W7" pitchFamily="1" charset="-128"/>
              </a:rPr>
              <a:t>さ</a:t>
            </a:r>
            <a:r>
              <a:rPr lang="ja-JP" altLang="ja-JP" dirty="0" smtClean="0">
                <a:ea typeface="ＤＦ平成明朝体W7" pitchFamily="1" charset="-128"/>
              </a:rPr>
              <a:t>だけ</a:t>
            </a:r>
            <a:r>
              <a:rPr lang="ja-JP" altLang="ja-JP" dirty="0">
                <a:ea typeface="ＤＦ平成明朝体W7" pitchFamily="1" charset="-128"/>
              </a:rPr>
              <a:t>違います。天秤を</a:t>
            </a:r>
            <a:r>
              <a:rPr lang="en-US" altLang="ja-JP" dirty="0">
                <a:ea typeface="ＤＦ平成明朝体W7" pitchFamily="1" charset="-128"/>
              </a:rPr>
              <a:t>3</a:t>
            </a:r>
            <a:r>
              <a:rPr lang="ja-JP" altLang="ja-JP" dirty="0">
                <a:ea typeface="ＤＦ平成明朝体W7" pitchFamily="1" charset="-128"/>
              </a:rPr>
              <a:t>回だけ使ってその</a:t>
            </a:r>
            <a:r>
              <a:rPr lang="ja-JP" altLang="ja-JP" dirty="0" smtClean="0">
                <a:ea typeface="ＤＦ平成明朝体W7" pitchFamily="1" charset="-128"/>
              </a:rPr>
              <a:t>コイン</a:t>
            </a:r>
            <a:r>
              <a:rPr lang="ja-JP" altLang="ja-JP" dirty="0">
                <a:ea typeface="ＤＦ平成明朝体W7" pitchFamily="1" charset="-128"/>
              </a:rPr>
              <a:t>を特定し、ほかのコインと比べて重いの</a:t>
            </a:r>
            <a:r>
              <a:rPr lang="ja-JP" altLang="ja-JP" dirty="0" smtClean="0">
                <a:ea typeface="ＤＦ平成明朝体W7" pitchFamily="1" charset="-128"/>
              </a:rPr>
              <a:t>か軽い</a:t>
            </a:r>
            <a:r>
              <a:rPr lang="ja-JP" altLang="ja-JP" dirty="0">
                <a:ea typeface="ＤＦ平成明朝体W7" pitchFamily="1" charset="-128"/>
              </a:rPr>
              <a:t>のかも答えなさい。</a:t>
            </a:r>
          </a:p>
          <a:p>
            <a:endParaRPr kumimoji="1" lang="ja-JP" altLang="en-US" dirty="0">
              <a:ea typeface="ＤＦ平成明朝体W7" pitchFamily="1" charset="-128"/>
            </a:endParaRPr>
          </a:p>
        </p:txBody>
      </p:sp>
      <p:pic>
        <p:nvPicPr>
          <p:cNvPr id="1026" name="Picture 2" descr="C:\Users\teacher\AppData\Local\Microsoft\Windows\Temporary Internet Files\Content.IE5\EJDYMF9W\MC90044039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861048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642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解答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55576" y="1628800"/>
            <a:ext cx="7560840" cy="9647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 smtClean="0"/>
              <a:t>①②③④⑤⑥⑦⑧⑨⑩⑪⑫</a:t>
            </a:r>
            <a:endParaRPr kumimoji="1" lang="ja-JP" altLang="en-US" sz="48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296104" y="4293096"/>
            <a:ext cx="830834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sz="4800" dirty="0" smtClean="0"/>
              <a:t>①②③④　⑤⑥⑦⑧　⑨⑩⑪⑫</a:t>
            </a:r>
            <a:endParaRPr lang="ja-JP" altLang="en-US" sz="4800" dirty="0"/>
          </a:p>
        </p:txBody>
      </p:sp>
      <p:sp>
        <p:nvSpPr>
          <p:cNvPr id="8" name="下矢印 7"/>
          <p:cNvSpPr/>
          <p:nvPr/>
        </p:nvSpPr>
        <p:spPr>
          <a:xfrm>
            <a:off x="3910216" y="2564904"/>
            <a:ext cx="1080120" cy="1512168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697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t1.gstatic.com/images?q=tbn:ANd9GcSRRj53LyYT7Gc1uuJK1Lq9A54uyWEG4hZLe892IxuUqBB1Ip9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14927"/>
            <a:ext cx="8496944" cy="394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650860" y="4293096"/>
            <a:ext cx="2160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>
                <a:solidFill>
                  <a:prstClr val="black"/>
                </a:solidFill>
              </a:rPr>
              <a:t>①②③④</a:t>
            </a:r>
            <a:endParaRPr lang="ja-JP" altLang="en-US" sz="1200" dirty="0"/>
          </a:p>
        </p:txBody>
      </p:sp>
      <p:sp>
        <p:nvSpPr>
          <p:cNvPr id="6" name="正方形/長方形 5"/>
          <p:cNvSpPr/>
          <p:nvPr/>
        </p:nvSpPr>
        <p:spPr>
          <a:xfrm>
            <a:off x="6444208" y="4293095"/>
            <a:ext cx="2088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>
                <a:solidFill>
                  <a:prstClr val="black"/>
                </a:solidFill>
              </a:rPr>
              <a:t>⑤⑥⑦⑧</a:t>
            </a:r>
            <a:endParaRPr lang="ja-JP" altLang="en-US" sz="1200" dirty="0"/>
          </a:p>
        </p:txBody>
      </p:sp>
      <p:sp>
        <p:nvSpPr>
          <p:cNvPr id="7" name="正方形/長方形 6"/>
          <p:cNvSpPr/>
          <p:nvPr/>
        </p:nvSpPr>
        <p:spPr>
          <a:xfrm>
            <a:off x="6732240" y="668596"/>
            <a:ext cx="2088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>
                <a:solidFill>
                  <a:prstClr val="black"/>
                </a:solidFill>
              </a:rPr>
              <a:t>⑨⑩⑪⑫</a:t>
            </a:r>
            <a:endParaRPr lang="ja-JP" altLang="en-US" sz="1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87726" y="228153"/>
            <a:ext cx="3506088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釣り合った場合</a:t>
            </a:r>
            <a:endParaRPr kumimoji="1" lang="ja-JP" altLang="en-US" sz="4000" dirty="0"/>
          </a:p>
        </p:txBody>
      </p:sp>
      <p:sp>
        <p:nvSpPr>
          <p:cNvPr id="8" name="正方形/長方形 7"/>
          <p:cNvSpPr/>
          <p:nvPr/>
        </p:nvSpPr>
        <p:spPr>
          <a:xfrm>
            <a:off x="6552220" y="4293096"/>
            <a:ext cx="1404156" cy="5517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6786246" y="668596"/>
            <a:ext cx="1404156" cy="5517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755576" y="4295153"/>
            <a:ext cx="1404156" cy="5517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7380312" y="1220361"/>
            <a:ext cx="0" cy="3072734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H="1" flipV="1">
            <a:off x="2246287" y="4437112"/>
            <a:ext cx="4284476" cy="45225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V="1">
            <a:off x="1259632" y="1314928"/>
            <a:ext cx="0" cy="2978167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2730340" y="5612175"/>
            <a:ext cx="38218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残り</a:t>
            </a:r>
            <a:r>
              <a:rPr kumimoji="1" lang="en-US" altLang="ja-JP" sz="4000" dirty="0" smtClean="0"/>
              <a:t>4</a:t>
            </a:r>
            <a:r>
              <a:rPr kumimoji="1" lang="ja-JP" altLang="en-US" sz="4000" dirty="0" err="1" smtClean="0"/>
              <a:t>つの</a:t>
            </a:r>
            <a:r>
              <a:rPr kumimoji="1" lang="ja-JP" altLang="en-US" sz="4000" dirty="0" smtClean="0"/>
              <a:t>どれか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204359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t1.gstatic.com/images?q=tbn:ANd9GcSRRj53LyYT7Gc1uuJK1Lq9A54uyWEG4hZLe892IxuUqBB1Ip9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14927"/>
            <a:ext cx="8496944" cy="394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705548" y="4295545"/>
            <a:ext cx="2160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>
                <a:solidFill>
                  <a:prstClr val="black"/>
                </a:solidFill>
              </a:rPr>
              <a:t>⑤⑥</a:t>
            </a:r>
            <a:r>
              <a:rPr lang="ja-JP" altLang="en-US" sz="3600" dirty="0" smtClean="0">
                <a:solidFill>
                  <a:prstClr val="black"/>
                </a:solidFill>
              </a:rPr>
              <a:t>⑦④</a:t>
            </a:r>
            <a:endParaRPr lang="ja-JP" altLang="en-US" sz="1200" dirty="0"/>
          </a:p>
        </p:txBody>
      </p:sp>
      <p:sp>
        <p:nvSpPr>
          <p:cNvPr id="6" name="正方形/長方形 5"/>
          <p:cNvSpPr/>
          <p:nvPr/>
        </p:nvSpPr>
        <p:spPr>
          <a:xfrm>
            <a:off x="6444208" y="4293095"/>
            <a:ext cx="2088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 smtClean="0">
                <a:solidFill>
                  <a:prstClr val="black"/>
                </a:solidFill>
              </a:rPr>
              <a:t>⑨⑩⑪⑧</a:t>
            </a:r>
            <a:endParaRPr lang="ja-JP" altLang="en-US" sz="1200" dirty="0"/>
          </a:p>
        </p:txBody>
      </p:sp>
      <p:sp>
        <p:nvSpPr>
          <p:cNvPr id="7" name="正方形/長方形 6"/>
          <p:cNvSpPr/>
          <p:nvPr/>
        </p:nvSpPr>
        <p:spPr>
          <a:xfrm>
            <a:off x="7495496" y="668595"/>
            <a:ext cx="705998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 dirty="0" smtClean="0">
                <a:solidFill>
                  <a:prstClr val="black"/>
                </a:solidFill>
              </a:rPr>
              <a:t>⑫</a:t>
            </a:r>
            <a:endParaRPr lang="ja-JP" altLang="en-US" sz="1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94651" y="5517232"/>
            <a:ext cx="35060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釣り合った場合</a:t>
            </a:r>
            <a:endParaRPr kumimoji="1" lang="ja-JP" altLang="en-US" sz="4000" dirty="0"/>
          </a:p>
        </p:txBody>
      </p:sp>
      <p:sp>
        <p:nvSpPr>
          <p:cNvPr id="2" name="正方形/長方形 1"/>
          <p:cNvSpPr/>
          <p:nvPr/>
        </p:nvSpPr>
        <p:spPr>
          <a:xfrm>
            <a:off x="676627" y="621312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solidFill>
                  <a:prstClr val="black"/>
                </a:solidFill>
              </a:rPr>
              <a:t>①②③</a:t>
            </a:r>
            <a:endParaRPr lang="ja-JP" altLang="en-US" sz="3600" dirty="0"/>
          </a:p>
        </p:txBody>
      </p:sp>
      <p:sp>
        <p:nvSpPr>
          <p:cNvPr id="8" name="正方形/長方形 7"/>
          <p:cNvSpPr/>
          <p:nvPr/>
        </p:nvSpPr>
        <p:spPr>
          <a:xfrm>
            <a:off x="7488324" y="667788"/>
            <a:ext cx="705998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 dirty="0" smtClean="0">
                <a:solidFill>
                  <a:srgbClr val="FF0000"/>
                </a:solidFill>
              </a:rPr>
              <a:t>⑫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41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t1.gstatic.com/images?q=tbn:ANd9GcSRRj53LyYT7Gc1uuJK1Lq9A54uyWEG4hZLe892IxuUqBB1Ip9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1227">
            <a:off x="323528" y="1314927"/>
            <a:ext cx="8496944" cy="394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539552" y="3861048"/>
            <a:ext cx="2160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>
                <a:solidFill>
                  <a:prstClr val="black"/>
                </a:solidFill>
              </a:rPr>
              <a:t>⑤⑥</a:t>
            </a:r>
            <a:r>
              <a:rPr lang="ja-JP" altLang="en-US" sz="3600" dirty="0" smtClean="0">
                <a:solidFill>
                  <a:prstClr val="black"/>
                </a:solidFill>
              </a:rPr>
              <a:t>⑦④</a:t>
            </a:r>
            <a:endParaRPr lang="ja-JP" altLang="en-US" sz="1200" dirty="0"/>
          </a:p>
        </p:txBody>
      </p:sp>
      <p:sp>
        <p:nvSpPr>
          <p:cNvPr id="6" name="正方形/長方形 5"/>
          <p:cNvSpPr/>
          <p:nvPr/>
        </p:nvSpPr>
        <p:spPr>
          <a:xfrm>
            <a:off x="6279577" y="4654876"/>
            <a:ext cx="2088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 smtClean="0">
                <a:solidFill>
                  <a:srgbClr val="FF0000"/>
                </a:solidFill>
              </a:rPr>
              <a:t>⑨⑩⑪</a:t>
            </a:r>
            <a:r>
              <a:rPr lang="ja-JP" altLang="en-US" sz="3600" dirty="0" smtClean="0">
                <a:solidFill>
                  <a:prstClr val="black"/>
                </a:solidFill>
              </a:rPr>
              <a:t>⑧</a:t>
            </a:r>
            <a:endParaRPr lang="ja-JP" altLang="en-US" sz="1200" dirty="0"/>
          </a:p>
        </p:txBody>
      </p:sp>
      <p:sp>
        <p:nvSpPr>
          <p:cNvPr id="7" name="正方形/長方形 6"/>
          <p:cNvSpPr/>
          <p:nvPr/>
        </p:nvSpPr>
        <p:spPr>
          <a:xfrm>
            <a:off x="8028384" y="621311"/>
            <a:ext cx="705998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 dirty="0" smtClean="0">
                <a:solidFill>
                  <a:prstClr val="black"/>
                </a:solidFill>
              </a:rPr>
              <a:t>⑫</a:t>
            </a:r>
            <a:endParaRPr lang="ja-JP" altLang="en-US" sz="1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76627" y="5445224"/>
            <a:ext cx="49952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釣り合わなかった場合</a:t>
            </a:r>
            <a:endParaRPr kumimoji="1" lang="ja-JP" altLang="en-US" sz="4000" dirty="0"/>
          </a:p>
        </p:txBody>
      </p:sp>
      <p:sp>
        <p:nvSpPr>
          <p:cNvPr id="2" name="正方形/長方形 1"/>
          <p:cNvSpPr/>
          <p:nvPr/>
        </p:nvSpPr>
        <p:spPr>
          <a:xfrm>
            <a:off x="676627" y="621312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solidFill>
                  <a:prstClr val="black"/>
                </a:solidFill>
              </a:rPr>
              <a:t>①②③</a:t>
            </a:r>
            <a:endParaRPr lang="ja-JP" altLang="en-US" sz="3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06102" y="6021288"/>
            <a:ext cx="32351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下がれば重い</a:t>
            </a:r>
            <a:endParaRPr kumimoji="1" lang="en-US" altLang="ja-JP" sz="4000" dirty="0" smtClean="0"/>
          </a:p>
        </p:txBody>
      </p:sp>
    </p:spTree>
    <p:extLst>
      <p:ext uri="{BB962C8B-B14F-4D97-AF65-F5344CB8AC3E}">
        <p14:creationId xmlns:p14="http://schemas.microsoft.com/office/powerpoint/2010/main" val="1306450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t1.gstatic.com/images?q=tbn:ANd9GcSRRj53LyYT7Gc1uuJK1Lq9A54uyWEG4hZLe892IxuUqBB1Ip9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97105">
            <a:off x="323528" y="1314927"/>
            <a:ext cx="8496944" cy="394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1043608" y="4797152"/>
            <a:ext cx="2160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>
                <a:solidFill>
                  <a:prstClr val="black"/>
                </a:solidFill>
              </a:rPr>
              <a:t>⑤⑥</a:t>
            </a:r>
            <a:r>
              <a:rPr lang="ja-JP" altLang="en-US" sz="3600" dirty="0" smtClean="0">
                <a:solidFill>
                  <a:prstClr val="black"/>
                </a:solidFill>
              </a:rPr>
              <a:t>⑦④</a:t>
            </a:r>
            <a:endParaRPr lang="ja-JP" altLang="en-US" sz="1200" dirty="0"/>
          </a:p>
        </p:txBody>
      </p:sp>
      <p:sp>
        <p:nvSpPr>
          <p:cNvPr id="6" name="正方形/長方形 5"/>
          <p:cNvSpPr/>
          <p:nvPr/>
        </p:nvSpPr>
        <p:spPr>
          <a:xfrm>
            <a:off x="6564177" y="3859518"/>
            <a:ext cx="2088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 smtClean="0">
                <a:solidFill>
                  <a:srgbClr val="FF0000"/>
                </a:solidFill>
              </a:rPr>
              <a:t>⑨⑩⑪</a:t>
            </a:r>
            <a:r>
              <a:rPr lang="ja-JP" altLang="en-US" sz="3600" dirty="0" smtClean="0">
                <a:solidFill>
                  <a:prstClr val="black"/>
                </a:solidFill>
              </a:rPr>
              <a:t>⑧</a:t>
            </a:r>
            <a:endParaRPr lang="ja-JP" altLang="en-US" sz="1200" dirty="0"/>
          </a:p>
        </p:txBody>
      </p:sp>
      <p:sp>
        <p:nvSpPr>
          <p:cNvPr id="7" name="正方形/長方形 6"/>
          <p:cNvSpPr/>
          <p:nvPr/>
        </p:nvSpPr>
        <p:spPr>
          <a:xfrm>
            <a:off x="8028384" y="621311"/>
            <a:ext cx="705998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 dirty="0" smtClean="0">
                <a:solidFill>
                  <a:prstClr val="black"/>
                </a:solidFill>
              </a:rPr>
              <a:t>⑫</a:t>
            </a:r>
            <a:endParaRPr lang="ja-JP" altLang="en-US" sz="1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28850" y="5949280"/>
            <a:ext cx="49952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釣り合わなかった場合</a:t>
            </a:r>
            <a:endParaRPr kumimoji="1" lang="ja-JP" altLang="en-US" sz="4000" dirty="0"/>
          </a:p>
        </p:txBody>
      </p:sp>
      <p:sp>
        <p:nvSpPr>
          <p:cNvPr id="2" name="正方形/長方形 1"/>
          <p:cNvSpPr/>
          <p:nvPr/>
        </p:nvSpPr>
        <p:spPr>
          <a:xfrm>
            <a:off x="676627" y="621312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solidFill>
                  <a:prstClr val="black"/>
                </a:solidFill>
              </a:rPr>
              <a:t>①②③</a:t>
            </a:r>
            <a:endParaRPr lang="ja-JP" altLang="en-US" sz="3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24128" y="5120317"/>
            <a:ext cx="32351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上がれば軽い</a:t>
            </a:r>
            <a:endParaRPr kumimoji="1" lang="en-US" altLang="ja-JP" sz="4000" dirty="0" smtClean="0"/>
          </a:p>
        </p:txBody>
      </p:sp>
    </p:spTree>
    <p:extLst>
      <p:ext uri="{BB962C8B-B14F-4D97-AF65-F5344CB8AC3E}">
        <p14:creationId xmlns:p14="http://schemas.microsoft.com/office/powerpoint/2010/main" val="3391849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t1.gstatic.com/images?q=tbn:ANd9GcSRRj53LyYT7Gc1uuJK1Lq9A54uyWEG4hZLe892IxuUqBB1Ip9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8496944" cy="394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7092280" y="4268439"/>
            <a:ext cx="7920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 smtClean="0">
                <a:solidFill>
                  <a:srgbClr val="FF0000"/>
                </a:solidFill>
              </a:rPr>
              <a:t>⑩</a:t>
            </a:r>
            <a:endParaRPr lang="ja-JP" altLang="en-US" sz="1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520" y="124559"/>
            <a:ext cx="499527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釣り合った場合は</a:t>
            </a:r>
            <a:endParaRPr kumimoji="1" lang="en-US" altLang="ja-JP" sz="4000" dirty="0" smtClean="0"/>
          </a:p>
          <a:p>
            <a:r>
              <a:rPr kumimoji="1" lang="ja-JP" altLang="en-US" sz="4000" dirty="0" smtClean="0"/>
              <a:t>釣り合わなかった場合</a:t>
            </a:r>
            <a:endParaRPr kumimoji="1" lang="en-US" altLang="ja-JP" sz="4000" dirty="0" smtClean="0"/>
          </a:p>
          <a:p>
            <a:r>
              <a:rPr kumimoji="1" lang="ja-JP" altLang="en-US" sz="4000" dirty="0" smtClean="0"/>
              <a:t>そのどちらか</a:t>
            </a:r>
            <a:endParaRPr kumimoji="1" lang="ja-JP" altLang="en-US" sz="4000" dirty="0"/>
          </a:p>
        </p:txBody>
      </p:sp>
      <p:sp>
        <p:nvSpPr>
          <p:cNvPr id="3" name="正方形/長方形 2"/>
          <p:cNvSpPr/>
          <p:nvPr/>
        </p:nvSpPr>
        <p:spPr>
          <a:xfrm>
            <a:off x="1331640" y="4329995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⑨</a:t>
            </a:r>
            <a:endParaRPr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4139952" y="124558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 smtClean="0">
                <a:solidFill>
                  <a:srgbClr val="FF0000"/>
                </a:solidFill>
              </a:rPr>
              <a:t>⑪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696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t1.gstatic.com/images?q=tbn:ANd9GcSRRj53LyYT7Gc1uuJK1Lq9A54uyWEG4hZLe892IxuUqBB1Ip9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62533">
            <a:off x="323528" y="1314927"/>
            <a:ext cx="8496944" cy="394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650860" y="3972379"/>
            <a:ext cx="2160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>
                <a:solidFill>
                  <a:prstClr val="black"/>
                </a:solidFill>
              </a:rPr>
              <a:t>①②③④</a:t>
            </a:r>
            <a:endParaRPr lang="ja-JP" altLang="en-US" sz="1200" dirty="0"/>
          </a:p>
        </p:txBody>
      </p:sp>
      <p:sp>
        <p:nvSpPr>
          <p:cNvPr id="6" name="正方形/長方形 5"/>
          <p:cNvSpPr/>
          <p:nvPr/>
        </p:nvSpPr>
        <p:spPr>
          <a:xfrm>
            <a:off x="6336196" y="4559682"/>
            <a:ext cx="2088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>
                <a:solidFill>
                  <a:prstClr val="black"/>
                </a:solidFill>
              </a:rPr>
              <a:t>⑤⑥⑦⑧</a:t>
            </a:r>
            <a:endParaRPr lang="ja-JP" altLang="en-US" sz="1200" dirty="0"/>
          </a:p>
        </p:txBody>
      </p:sp>
      <p:sp>
        <p:nvSpPr>
          <p:cNvPr id="7" name="正方形/長方形 6"/>
          <p:cNvSpPr/>
          <p:nvPr/>
        </p:nvSpPr>
        <p:spPr>
          <a:xfrm>
            <a:off x="6732240" y="668596"/>
            <a:ext cx="2088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>
                <a:solidFill>
                  <a:prstClr val="black"/>
                </a:solidFill>
              </a:rPr>
              <a:t>⑨⑩⑪⑫</a:t>
            </a:r>
            <a:endParaRPr lang="ja-JP" altLang="en-US" sz="1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654486" y="116632"/>
            <a:ext cx="4995278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釣り合わなかった場合</a:t>
            </a:r>
            <a:endParaRPr kumimoji="1" lang="ja-JP" altLang="en-US" sz="4000" dirty="0"/>
          </a:p>
        </p:txBody>
      </p:sp>
      <p:sp>
        <p:nvSpPr>
          <p:cNvPr id="8" name="正方形/長方形 7"/>
          <p:cNvSpPr/>
          <p:nvPr/>
        </p:nvSpPr>
        <p:spPr>
          <a:xfrm>
            <a:off x="6423244" y="4568649"/>
            <a:ext cx="1404156" cy="5517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6786246" y="668596"/>
            <a:ext cx="1404156" cy="5517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755576" y="4035787"/>
            <a:ext cx="1404156" cy="5517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7380312" y="1220361"/>
            <a:ext cx="0" cy="309130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H="1" flipV="1">
            <a:off x="2138768" y="4537070"/>
            <a:ext cx="4284476" cy="45225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V="1">
            <a:off x="1259632" y="1057620"/>
            <a:ext cx="0" cy="2978167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1932564" y="5612175"/>
            <a:ext cx="49536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左右のどちらかにある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85861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5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217</Words>
  <Application>Microsoft Office PowerPoint</Application>
  <PresentationFormat>画面に合わせる (4:3)</PresentationFormat>
  <Paragraphs>71</Paragraphs>
  <Slides>15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Office ​​テーマ</vt:lpstr>
      <vt:lpstr>１２枚のコイン</vt:lpstr>
      <vt:lpstr>問題</vt:lpstr>
      <vt:lpstr>解答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teacher</dc:creator>
  <cp:lastModifiedBy>teacher</cp:lastModifiedBy>
  <cp:revision>13</cp:revision>
  <dcterms:created xsi:type="dcterms:W3CDTF">2013-03-04T00:16:22Z</dcterms:created>
  <dcterms:modified xsi:type="dcterms:W3CDTF">2013-03-05T00:32:45Z</dcterms:modified>
</cp:coreProperties>
</file>