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34F9-7B06-45F4-918F-2B4916F8A623}" type="datetimeFigureOut">
              <a:rPr kumimoji="1" lang="ja-JP" altLang="en-US" smtClean="0"/>
              <a:t>2013/3/8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09206-EF2F-4BEE-8C7F-982689E974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3471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34F9-7B06-45F4-918F-2B4916F8A623}" type="datetimeFigureOut">
              <a:rPr kumimoji="1" lang="ja-JP" altLang="en-US" smtClean="0"/>
              <a:t>2013/3/8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09206-EF2F-4BEE-8C7F-982689E974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465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34F9-7B06-45F4-918F-2B4916F8A623}" type="datetimeFigureOut">
              <a:rPr kumimoji="1" lang="ja-JP" altLang="en-US" smtClean="0"/>
              <a:t>2013/3/8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09206-EF2F-4BEE-8C7F-982689E974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509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34F9-7B06-45F4-918F-2B4916F8A623}" type="datetimeFigureOut">
              <a:rPr kumimoji="1" lang="ja-JP" altLang="en-US" smtClean="0"/>
              <a:t>2013/3/8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09206-EF2F-4BEE-8C7F-982689E974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2564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34F9-7B06-45F4-918F-2B4916F8A623}" type="datetimeFigureOut">
              <a:rPr kumimoji="1" lang="ja-JP" altLang="en-US" smtClean="0"/>
              <a:t>2013/3/8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09206-EF2F-4BEE-8C7F-982689E974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8533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34F9-7B06-45F4-918F-2B4916F8A623}" type="datetimeFigureOut">
              <a:rPr kumimoji="1" lang="ja-JP" altLang="en-US" smtClean="0"/>
              <a:t>2013/3/8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09206-EF2F-4BEE-8C7F-982689E974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881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34F9-7B06-45F4-918F-2B4916F8A623}" type="datetimeFigureOut">
              <a:rPr kumimoji="1" lang="ja-JP" altLang="en-US" smtClean="0"/>
              <a:t>2013/3/8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09206-EF2F-4BEE-8C7F-982689E974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65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34F9-7B06-45F4-918F-2B4916F8A623}" type="datetimeFigureOut">
              <a:rPr kumimoji="1" lang="ja-JP" altLang="en-US" smtClean="0"/>
              <a:t>2013/3/8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09206-EF2F-4BEE-8C7F-982689E974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554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34F9-7B06-45F4-918F-2B4916F8A623}" type="datetimeFigureOut">
              <a:rPr kumimoji="1" lang="ja-JP" altLang="en-US" smtClean="0"/>
              <a:t>2013/3/8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09206-EF2F-4BEE-8C7F-982689E974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6269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34F9-7B06-45F4-918F-2B4916F8A623}" type="datetimeFigureOut">
              <a:rPr kumimoji="1" lang="ja-JP" altLang="en-US" smtClean="0"/>
              <a:t>2013/3/8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09206-EF2F-4BEE-8C7F-982689E974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277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34F9-7B06-45F4-918F-2B4916F8A623}" type="datetimeFigureOut">
              <a:rPr kumimoji="1" lang="ja-JP" altLang="en-US" smtClean="0"/>
              <a:t>2013/3/8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09206-EF2F-4BEE-8C7F-982689E974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978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234F9-7B06-45F4-918F-2B4916F8A623}" type="datetimeFigureOut">
              <a:rPr kumimoji="1" lang="ja-JP" altLang="en-US" smtClean="0"/>
              <a:t>2013/3/8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09206-EF2F-4BEE-8C7F-982689E974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117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>
            <a:normAutofit/>
          </a:bodyPr>
          <a:lstStyle/>
          <a:p>
            <a:r>
              <a:rPr kumimoji="1" lang="ja-JP" altLang="en-US" sz="5400" dirty="0" smtClean="0">
                <a:ea typeface="ＤＦ平成明朝体W7" pitchFamily="1" charset="-128"/>
              </a:rPr>
              <a:t>読解力・思考力を鍛える</a:t>
            </a:r>
            <a:endParaRPr kumimoji="1" lang="ja-JP" altLang="en-US" sz="5400" dirty="0">
              <a:ea typeface="ＤＦ平成明朝体W7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942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32031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文章による解答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908720"/>
            <a:ext cx="8229600" cy="55446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ja-JP" sz="2400" dirty="0"/>
              <a:t>　Ａは２ケタ、Ｂは１ケタ、Ｃは２ケタで５９以下の数。ＡとＣは違う数だから、Ａは、</a:t>
            </a:r>
            <a:r>
              <a:rPr lang="en-US" altLang="ja-JP" sz="2400" dirty="0"/>
              <a:t>10</a:t>
            </a:r>
            <a:r>
              <a:rPr lang="ja-JP" altLang="ja-JP" sz="2400" dirty="0"/>
              <a:t>～</a:t>
            </a:r>
            <a:r>
              <a:rPr lang="en-US" altLang="ja-JP" sz="2400" dirty="0"/>
              <a:t>29</a:t>
            </a:r>
            <a:r>
              <a:rPr lang="ja-JP" altLang="ja-JP" sz="2400" dirty="0" err="1"/>
              <a:t>、</a:t>
            </a:r>
            <a:r>
              <a:rPr lang="ja-JP" altLang="ja-JP" sz="2400" dirty="0"/>
              <a:t>Ｂは、</a:t>
            </a:r>
            <a:r>
              <a:rPr lang="en-US" altLang="ja-JP" sz="2400" dirty="0"/>
              <a:t>2</a:t>
            </a:r>
            <a:r>
              <a:rPr lang="ja-JP" altLang="ja-JP" sz="2400" dirty="0"/>
              <a:t>～</a:t>
            </a:r>
            <a:r>
              <a:rPr lang="en-US" altLang="ja-JP" sz="2400" dirty="0"/>
              <a:t>5</a:t>
            </a:r>
            <a:r>
              <a:rPr lang="ja-JP" altLang="ja-JP" sz="2400" dirty="0" err="1"/>
              <a:t>、</a:t>
            </a:r>
            <a:r>
              <a:rPr lang="ja-JP" altLang="ja-JP" sz="2400" dirty="0"/>
              <a:t>Ｃは、</a:t>
            </a:r>
            <a:r>
              <a:rPr lang="en-US" altLang="ja-JP" sz="2400" dirty="0"/>
              <a:t>20</a:t>
            </a:r>
            <a:r>
              <a:rPr lang="ja-JP" altLang="ja-JP" sz="2400" dirty="0"/>
              <a:t>～</a:t>
            </a:r>
            <a:r>
              <a:rPr lang="en-US" altLang="ja-JP" sz="2400" dirty="0"/>
              <a:t>59</a:t>
            </a:r>
            <a:r>
              <a:rPr lang="ja-JP" altLang="ja-JP" sz="2400" dirty="0"/>
              <a:t>で素数ではない。Ａが決められないということから、もしＡが</a:t>
            </a:r>
            <a:r>
              <a:rPr lang="en-US" altLang="ja-JP" sz="2400" dirty="0"/>
              <a:t>20</a:t>
            </a:r>
            <a:r>
              <a:rPr lang="ja-JP" altLang="ja-JP" sz="2400" dirty="0"/>
              <a:t>以上ならＢは２で、ＣはＡの２倍と分かるので、Ａは</a:t>
            </a:r>
            <a:r>
              <a:rPr lang="en-US" altLang="ja-JP" sz="2400" dirty="0"/>
              <a:t>10</a:t>
            </a:r>
            <a:r>
              <a:rPr lang="ja-JP" altLang="ja-JP" sz="2400" dirty="0"/>
              <a:t>～</a:t>
            </a:r>
            <a:r>
              <a:rPr lang="en-US" altLang="ja-JP" sz="2400" dirty="0"/>
              <a:t>19</a:t>
            </a:r>
            <a:r>
              <a:rPr lang="ja-JP" altLang="ja-JP" sz="2400" dirty="0" err="1"/>
              <a:t>。</a:t>
            </a:r>
            <a:r>
              <a:rPr lang="ja-JP" altLang="ja-JP" sz="2400" dirty="0"/>
              <a:t>Ｃも決められないことから、もしＣが</a:t>
            </a:r>
            <a:r>
              <a:rPr lang="en-US" altLang="ja-JP" sz="2400" dirty="0"/>
              <a:t>20</a:t>
            </a:r>
            <a:r>
              <a:rPr lang="ja-JP" altLang="ja-JP" sz="2400" dirty="0"/>
              <a:t>～</a:t>
            </a:r>
            <a:r>
              <a:rPr lang="en-US" altLang="ja-JP" sz="2400" dirty="0"/>
              <a:t>29</a:t>
            </a:r>
            <a:r>
              <a:rPr lang="ja-JP" altLang="ja-JP" sz="2400" dirty="0"/>
              <a:t>であれば、Ｂは２倍、ＡはＣの半分と分かるので、Ｃは</a:t>
            </a:r>
            <a:r>
              <a:rPr lang="en-US" altLang="ja-JP" sz="2400" dirty="0"/>
              <a:t>30</a:t>
            </a:r>
            <a:r>
              <a:rPr lang="ja-JP" altLang="ja-JP" sz="2400" dirty="0"/>
              <a:t>～</a:t>
            </a:r>
            <a:r>
              <a:rPr lang="en-US" altLang="ja-JP" sz="2400" dirty="0"/>
              <a:t>59</a:t>
            </a:r>
            <a:r>
              <a:rPr lang="ja-JP" altLang="ja-JP" sz="2400" dirty="0"/>
              <a:t>の素数以外でＡ、Ｂの可能性はそれぞれ２組以上あるものとなる。ここまでで、</a:t>
            </a:r>
          </a:p>
          <a:p>
            <a:pPr marL="0" indent="0">
              <a:buNone/>
            </a:pPr>
            <a:r>
              <a:rPr lang="ja-JP" altLang="en-US" sz="2400" dirty="0" smtClean="0"/>
              <a:t>　</a:t>
            </a:r>
            <a:r>
              <a:rPr lang="ja-JP" altLang="ja-JP" sz="2400" dirty="0" smtClean="0"/>
              <a:t>Ａ </a:t>
            </a:r>
            <a:r>
              <a:rPr lang="ja-JP" altLang="ja-JP" sz="2400" dirty="0"/>
              <a:t>Ｂ Ｃ</a:t>
            </a:r>
            <a:r>
              <a:rPr lang="en-US" altLang="ja-JP" sz="2400" dirty="0"/>
              <a:t>  </a:t>
            </a:r>
            <a:r>
              <a:rPr lang="ja-JP" altLang="en-US" sz="2400" dirty="0" smtClean="0"/>
              <a:t>　</a:t>
            </a:r>
            <a:r>
              <a:rPr lang="ja-JP" altLang="ja-JP" sz="2400" dirty="0" smtClean="0"/>
              <a:t>Ａ </a:t>
            </a:r>
            <a:r>
              <a:rPr lang="ja-JP" altLang="ja-JP" sz="2400" dirty="0"/>
              <a:t>Ｂ Ｃ</a:t>
            </a:r>
            <a:r>
              <a:rPr lang="en-US" altLang="ja-JP" sz="2400" dirty="0"/>
              <a:t>  </a:t>
            </a:r>
            <a:r>
              <a:rPr lang="ja-JP" altLang="en-US" sz="2400" dirty="0" smtClean="0"/>
              <a:t>　</a:t>
            </a:r>
            <a:r>
              <a:rPr lang="ja-JP" altLang="ja-JP" sz="2400" dirty="0" smtClean="0"/>
              <a:t>Ａ </a:t>
            </a:r>
            <a:r>
              <a:rPr lang="ja-JP" altLang="ja-JP" sz="2400" dirty="0"/>
              <a:t>Ｂ Ｃ</a:t>
            </a:r>
            <a:r>
              <a:rPr lang="en-US" altLang="ja-JP" sz="2400" dirty="0"/>
              <a:t/>
            </a:r>
            <a:br>
              <a:rPr lang="en-US" altLang="ja-JP" sz="2400" dirty="0"/>
            </a:br>
            <a:r>
              <a:rPr lang="en-US" altLang="ja-JP" sz="2400" dirty="0"/>
              <a:t>15  </a:t>
            </a:r>
            <a:r>
              <a:rPr lang="ja-JP" altLang="ja-JP" sz="2400" dirty="0"/>
              <a:t>２</a:t>
            </a:r>
            <a:r>
              <a:rPr lang="en-US" altLang="ja-JP" sz="2400" dirty="0"/>
              <a:t> 30  </a:t>
            </a:r>
            <a:r>
              <a:rPr lang="ja-JP" altLang="en-US" sz="2400" dirty="0" smtClean="0"/>
              <a:t>　</a:t>
            </a:r>
            <a:r>
              <a:rPr lang="en-US" altLang="ja-JP" sz="2400" dirty="0" smtClean="0"/>
              <a:t>12 </a:t>
            </a:r>
            <a:r>
              <a:rPr lang="ja-JP" altLang="ja-JP" sz="2400" dirty="0"/>
              <a:t>３</a:t>
            </a:r>
            <a:r>
              <a:rPr lang="en-US" altLang="ja-JP" sz="2400" dirty="0"/>
              <a:t> 36   12 </a:t>
            </a:r>
            <a:r>
              <a:rPr lang="ja-JP" altLang="ja-JP" sz="2400" dirty="0"/>
              <a:t>４</a:t>
            </a:r>
            <a:r>
              <a:rPr lang="en-US" altLang="ja-JP" sz="2400" dirty="0"/>
              <a:t> 48</a:t>
            </a:r>
            <a:br>
              <a:rPr lang="en-US" altLang="ja-JP" sz="2400" dirty="0"/>
            </a:br>
            <a:r>
              <a:rPr lang="en-US" altLang="ja-JP" sz="2400" dirty="0"/>
              <a:t>10 </a:t>
            </a:r>
            <a:r>
              <a:rPr lang="ja-JP" altLang="ja-JP" sz="2400" dirty="0"/>
              <a:t>３</a:t>
            </a:r>
            <a:r>
              <a:rPr lang="en-US" altLang="ja-JP" sz="2400" dirty="0"/>
              <a:t> 30  </a:t>
            </a:r>
            <a:r>
              <a:rPr lang="ja-JP" altLang="en-US" sz="2400" dirty="0" smtClean="0"/>
              <a:t>　</a:t>
            </a:r>
            <a:r>
              <a:rPr lang="en-US" altLang="ja-JP" sz="2400" dirty="0" smtClean="0"/>
              <a:t>18 </a:t>
            </a:r>
            <a:r>
              <a:rPr lang="ja-JP" altLang="ja-JP" sz="2400" dirty="0"/>
              <a:t>２</a:t>
            </a:r>
            <a:r>
              <a:rPr lang="en-US" altLang="ja-JP" sz="2400" dirty="0"/>
              <a:t> 36   16 </a:t>
            </a:r>
            <a:r>
              <a:rPr lang="ja-JP" altLang="ja-JP" sz="2400" dirty="0"/>
              <a:t>３</a:t>
            </a:r>
            <a:r>
              <a:rPr lang="en-US" altLang="ja-JP" sz="2400" dirty="0"/>
              <a:t> 48</a:t>
            </a:r>
            <a:br>
              <a:rPr lang="en-US" altLang="ja-JP" sz="2400" dirty="0"/>
            </a:br>
            <a:r>
              <a:rPr lang="ja-JP" altLang="en-US" sz="2400" dirty="0" smtClean="0"/>
              <a:t>　</a:t>
            </a:r>
            <a:r>
              <a:rPr lang="ja-JP" altLang="ja-JP" sz="2400" dirty="0" smtClean="0"/>
              <a:t>Ｂ</a:t>
            </a:r>
            <a:r>
              <a:rPr lang="ja-JP" altLang="ja-JP" sz="2400" dirty="0"/>
              <a:t>も決められないことから、もし</a:t>
            </a:r>
            <a:r>
              <a:rPr lang="en-US" altLang="ja-JP" sz="2400" dirty="0"/>
              <a:t>B</a:t>
            </a:r>
            <a:r>
              <a:rPr lang="ja-JP" altLang="ja-JP" sz="2400" dirty="0"/>
              <a:t>が４なら、</a:t>
            </a:r>
            <a:r>
              <a:rPr lang="en-US" altLang="ja-JP" sz="2400" dirty="0"/>
              <a:t>A=12</a:t>
            </a:r>
            <a:r>
              <a:rPr lang="ja-JP" altLang="ja-JP" sz="2400" dirty="0" err="1"/>
              <a:t>、</a:t>
            </a:r>
            <a:r>
              <a:rPr lang="en-US" altLang="ja-JP" sz="2400" dirty="0"/>
              <a:t>C=48</a:t>
            </a:r>
            <a:r>
              <a:rPr lang="ja-JP" altLang="ja-JP" sz="2400" dirty="0"/>
              <a:t>と</a:t>
            </a:r>
            <a:r>
              <a:rPr lang="en-US" altLang="ja-JP" sz="2400" dirty="0"/>
              <a:t>B</a:t>
            </a:r>
            <a:r>
              <a:rPr lang="ja-JP" altLang="ja-JP" sz="2400" dirty="0" err="1"/>
              <a:t>には</a:t>
            </a:r>
            <a:r>
              <a:rPr lang="ja-JP" altLang="ja-JP" sz="2400" dirty="0"/>
              <a:t>分かるので、除外される。</a:t>
            </a:r>
            <a:r>
              <a:rPr lang="en-US" altLang="ja-JP" sz="2400" dirty="0"/>
              <a:t/>
            </a:r>
            <a:br>
              <a:rPr lang="en-US" altLang="ja-JP" sz="2400" dirty="0"/>
            </a:br>
            <a:r>
              <a:rPr lang="ja-JP" altLang="ja-JP" sz="2400" dirty="0"/>
              <a:t>　そして</a:t>
            </a:r>
            <a:r>
              <a:rPr lang="en-US" altLang="ja-JP" sz="2400" dirty="0"/>
              <a:t>B</a:t>
            </a:r>
            <a:r>
              <a:rPr lang="ja-JP" altLang="ja-JP" sz="2400" dirty="0"/>
              <a:t>の発言で</a:t>
            </a:r>
            <a:r>
              <a:rPr lang="en-US" altLang="ja-JP" sz="2400" dirty="0"/>
              <a:t>A</a:t>
            </a:r>
            <a:r>
              <a:rPr lang="ja-JP" altLang="ja-JP" sz="2400" dirty="0"/>
              <a:t>が分かったと言うことは、</a:t>
            </a:r>
            <a:r>
              <a:rPr lang="en-US" altLang="ja-JP" sz="2400" dirty="0"/>
              <a:t>A=12</a:t>
            </a:r>
            <a:r>
              <a:rPr lang="ja-JP" altLang="ja-JP" sz="2400" dirty="0"/>
              <a:t>以外は、その発言の前に</a:t>
            </a:r>
            <a:r>
              <a:rPr lang="en-US" altLang="ja-JP" sz="2400" dirty="0"/>
              <a:t>A</a:t>
            </a:r>
            <a:r>
              <a:rPr lang="ja-JP" altLang="ja-JP" sz="2400" dirty="0"/>
              <a:t>は分かるはずなので除外される。よって、</a:t>
            </a:r>
            <a:r>
              <a:rPr lang="en-US" altLang="ja-JP" sz="2400" dirty="0"/>
              <a:t>A=12</a:t>
            </a:r>
            <a:r>
              <a:rPr lang="ja-JP" altLang="ja-JP" sz="2400" dirty="0" err="1"/>
              <a:t>、</a:t>
            </a:r>
            <a:r>
              <a:rPr lang="en-US" altLang="ja-JP" sz="2400" dirty="0"/>
              <a:t>B=</a:t>
            </a:r>
            <a:r>
              <a:rPr lang="ja-JP" altLang="ja-JP" sz="2400" dirty="0"/>
              <a:t>３、</a:t>
            </a:r>
            <a:r>
              <a:rPr lang="en-US" altLang="ja-JP" sz="2400" dirty="0"/>
              <a:t>C=36</a:t>
            </a:r>
            <a:r>
              <a:rPr lang="ja-JP" altLang="ja-JP" sz="2400" dirty="0" err="1" smtClean="0"/>
              <a:t>。</a:t>
            </a:r>
            <a:endParaRPr lang="ja-JP" altLang="ja-JP" sz="2400" dirty="0"/>
          </a:p>
        </p:txBody>
      </p:sp>
    </p:spTree>
    <p:extLst>
      <p:ext uri="{BB962C8B-B14F-4D97-AF65-F5344CB8AC3E}">
        <p14:creationId xmlns:p14="http://schemas.microsoft.com/office/powerpoint/2010/main" val="265165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ja-JP" b="1" dirty="0" smtClean="0">
                <a:ea typeface="ＤＦ平成明朝体W7" pitchFamily="1" charset="-128"/>
              </a:rPr>
              <a:t>「</a:t>
            </a:r>
            <a:r>
              <a:rPr lang="ja-JP" altLang="en-US" b="1" dirty="0">
                <a:ea typeface="ＤＦ平成明朝体W7" pitchFamily="1" charset="-128"/>
              </a:rPr>
              <a:t>３</a:t>
            </a:r>
            <a:r>
              <a:rPr lang="ja-JP" altLang="ja-JP" b="1" dirty="0" smtClean="0">
                <a:ea typeface="ＤＦ平成明朝体W7" pitchFamily="1" charset="-128"/>
              </a:rPr>
              <a:t>枚のカード」</a:t>
            </a:r>
            <a:r>
              <a:rPr lang="en-US" altLang="ja-JP" b="1" dirty="0" smtClean="0">
                <a:ea typeface="ＤＦ平成明朝体W7" pitchFamily="1" charset="-128"/>
              </a:rPr>
              <a:t/>
            </a:r>
            <a:br>
              <a:rPr lang="en-US" altLang="ja-JP" b="1" dirty="0" smtClean="0">
                <a:ea typeface="ＤＦ平成明朝体W7" pitchFamily="1" charset="-128"/>
              </a:rPr>
            </a:br>
            <a:r>
              <a:rPr lang="ja-JP" altLang="ja-JP" b="1" dirty="0" smtClean="0">
                <a:ea typeface="ＤＦ平成明朝体W7" pitchFamily="1" charset="-128"/>
              </a:rPr>
              <a:t>（数学オリンピック問題）</a:t>
            </a:r>
            <a:endParaRPr kumimoji="1" lang="ja-JP" altLang="en-US" dirty="0">
              <a:ea typeface="ＤＦ平成明朝体W7" pitchFamily="1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763688" y="1124744"/>
            <a:ext cx="7087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C</a:t>
            </a:r>
            <a:r>
              <a:rPr kumimoji="1" lang="ja-JP" altLang="en-US" dirty="0" smtClean="0"/>
              <a:t>のカードで</a:t>
            </a:r>
            <a:r>
              <a:rPr kumimoji="1" lang="en-US" altLang="ja-JP" dirty="0" smtClean="0"/>
              <a:t>A×B</a:t>
            </a:r>
            <a:r>
              <a:rPr kumimoji="1" lang="ja-JP" altLang="en-US" dirty="0" smtClean="0"/>
              <a:t>の組合せが一つしかないものはすぐにわかるので除外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6145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7504" y="332656"/>
            <a:ext cx="8856984" cy="61926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ja-JP" b="1" dirty="0" smtClean="0">
                <a:ea typeface="ＤＦ平成明朝体W7" pitchFamily="1" charset="-128"/>
              </a:rPr>
              <a:t>「</a:t>
            </a:r>
            <a:r>
              <a:rPr lang="ja-JP" altLang="en-US" b="1" dirty="0" smtClean="0">
                <a:ea typeface="ＤＦ平成明朝体W7" pitchFamily="1" charset="-128"/>
              </a:rPr>
              <a:t>３</a:t>
            </a:r>
            <a:r>
              <a:rPr lang="ja-JP" altLang="ja-JP" b="1" dirty="0" smtClean="0">
                <a:ea typeface="ＤＦ平成明朝体W7" pitchFamily="1" charset="-128"/>
              </a:rPr>
              <a:t>枚</a:t>
            </a:r>
            <a:r>
              <a:rPr lang="ja-JP" altLang="ja-JP" b="1" dirty="0">
                <a:ea typeface="ＤＦ平成明朝体W7" pitchFamily="1" charset="-128"/>
              </a:rPr>
              <a:t>のカード」（数学オリンピック問題）</a:t>
            </a:r>
            <a:r>
              <a:rPr lang="en-US" altLang="ja-JP" b="1" dirty="0">
                <a:ea typeface="ＤＦ平成明朝体W7" pitchFamily="1" charset="-128"/>
              </a:rPr>
              <a:t>  </a:t>
            </a:r>
            <a:endParaRPr lang="en-US" altLang="ja-JP" b="1" dirty="0" smtClean="0">
              <a:ea typeface="ＤＦ平成明朝体W7" pitchFamily="1" charset="-128"/>
            </a:endParaRPr>
          </a:p>
          <a:p>
            <a:pPr marL="0" indent="0">
              <a:buNone/>
            </a:pPr>
            <a:r>
              <a:rPr lang="ja-JP" altLang="en-US" sz="2400" b="1" dirty="0" smtClean="0">
                <a:ea typeface="ＤＦ平成明朝体W7" pitchFamily="1" charset="-128"/>
              </a:rPr>
              <a:t>　松</a:t>
            </a:r>
            <a:r>
              <a:rPr lang="ja-JP" altLang="ja-JP" sz="2400" b="1" dirty="0" smtClean="0">
                <a:ea typeface="ＤＦ平成明朝体W7" pitchFamily="1" charset="-128"/>
              </a:rPr>
              <a:t>先生</a:t>
            </a:r>
            <a:r>
              <a:rPr lang="ja-JP" altLang="ja-JP" sz="2400" b="1" dirty="0">
                <a:ea typeface="ＤＦ平成明朝体W7" pitchFamily="1" charset="-128"/>
              </a:rPr>
              <a:t>は</a:t>
            </a:r>
            <a:r>
              <a:rPr lang="ja-JP" altLang="ja-JP" sz="2400" b="1" dirty="0" smtClean="0">
                <a:ea typeface="ＤＦ平成明朝体W7" pitchFamily="1" charset="-128"/>
              </a:rPr>
              <a:t>，</a:t>
            </a:r>
            <a:r>
              <a:rPr lang="ja-JP" altLang="en-US" sz="2400" b="1" dirty="0" smtClean="0">
                <a:ea typeface="ＤＦ平成明朝体W7" pitchFamily="1" charset="-128"/>
              </a:rPr>
              <a:t>３</a:t>
            </a:r>
            <a:r>
              <a:rPr lang="ja-JP" altLang="ja-JP" sz="2400" b="1" dirty="0" smtClean="0">
                <a:ea typeface="ＤＦ平成明朝体W7" pitchFamily="1" charset="-128"/>
              </a:rPr>
              <a:t>人</a:t>
            </a:r>
            <a:r>
              <a:rPr lang="ja-JP" altLang="ja-JP" sz="2400" b="1" dirty="0">
                <a:ea typeface="ＤＦ平成明朝体W7" pitchFamily="1" charset="-128"/>
              </a:rPr>
              <a:t>の生徒Ａ，Ｂ，Ｃにそれぞれカード</a:t>
            </a:r>
            <a:r>
              <a:rPr lang="ja-JP" altLang="ja-JP" sz="2400" b="1" dirty="0" smtClean="0">
                <a:ea typeface="ＤＦ平成明朝体W7" pitchFamily="1" charset="-128"/>
              </a:rPr>
              <a:t>を</a:t>
            </a:r>
            <a:r>
              <a:rPr lang="ja-JP" altLang="en-US" sz="2400" b="1" dirty="0" smtClean="0">
                <a:ea typeface="ＤＦ平成明朝体W7" pitchFamily="1" charset="-128"/>
              </a:rPr>
              <a:t>１</a:t>
            </a:r>
            <a:r>
              <a:rPr lang="ja-JP" altLang="ja-JP" sz="2400" b="1" dirty="0" smtClean="0">
                <a:ea typeface="ＤＦ平成明朝体W7" pitchFamily="1" charset="-128"/>
              </a:rPr>
              <a:t>枚</a:t>
            </a:r>
            <a:r>
              <a:rPr lang="ja-JP" altLang="ja-JP" sz="2400" b="1" dirty="0">
                <a:ea typeface="ＤＦ平成明朝体W7" pitchFamily="1" charset="-128"/>
              </a:rPr>
              <a:t>ずつ渡して言いました。「ＡさんとＣさんのカードには</a:t>
            </a:r>
            <a:r>
              <a:rPr lang="ja-JP" altLang="ja-JP" sz="2400" b="1" dirty="0" smtClean="0">
                <a:ea typeface="ＤＦ平成明朝体W7" pitchFamily="1" charset="-128"/>
              </a:rPr>
              <a:t>，</a:t>
            </a:r>
            <a:r>
              <a:rPr lang="ja-JP" altLang="en-US" sz="2400" b="1" dirty="0" smtClean="0">
                <a:ea typeface="ＤＦ平成明朝体W7" pitchFamily="1" charset="-128"/>
              </a:rPr>
              <a:t>２</a:t>
            </a:r>
            <a:r>
              <a:rPr lang="ja-JP" altLang="ja-JP" sz="2400" b="1" dirty="0" smtClean="0">
                <a:ea typeface="ＤＦ平成明朝体W7" pitchFamily="1" charset="-128"/>
              </a:rPr>
              <a:t>ケタ</a:t>
            </a:r>
            <a:r>
              <a:rPr lang="ja-JP" altLang="ja-JP" sz="2400" b="1" dirty="0">
                <a:ea typeface="ＤＦ平成明朝体W7" pitchFamily="1" charset="-128"/>
              </a:rPr>
              <a:t>の数，Ｂさんのカードに</a:t>
            </a:r>
            <a:r>
              <a:rPr lang="ja-JP" altLang="ja-JP" sz="2400" b="1" dirty="0" smtClean="0">
                <a:ea typeface="ＤＦ平成明朝体W7" pitchFamily="1" charset="-128"/>
              </a:rPr>
              <a:t>は</a:t>
            </a:r>
            <a:r>
              <a:rPr lang="ja-JP" altLang="en-US" sz="2400" b="1" dirty="0" smtClean="0">
                <a:ea typeface="ＤＦ平成明朝体W7" pitchFamily="1" charset="-128"/>
              </a:rPr>
              <a:t>１</a:t>
            </a:r>
            <a:r>
              <a:rPr lang="ja-JP" altLang="ja-JP" sz="2400" b="1" dirty="0" smtClean="0">
                <a:ea typeface="ＤＦ平成明朝体W7" pitchFamily="1" charset="-128"/>
              </a:rPr>
              <a:t>ケタ</a:t>
            </a:r>
            <a:r>
              <a:rPr lang="ja-JP" altLang="ja-JP" sz="2400" b="1" dirty="0">
                <a:ea typeface="ＤＦ平成明朝体W7" pitchFamily="1" charset="-128"/>
              </a:rPr>
              <a:t>の数が書いてあります。ＡさんとＣさんのカードには違った数が書いてあり，Ａさんの数×Ｂさんの数＝Ｃさんの数となっています。また，Ｃさんの数</a:t>
            </a:r>
            <a:r>
              <a:rPr lang="ja-JP" altLang="ja-JP" sz="2400" b="1" dirty="0" smtClean="0">
                <a:ea typeface="ＤＦ平成明朝体W7" pitchFamily="1" charset="-128"/>
              </a:rPr>
              <a:t>は</a:t>
            </a:r>
            <a:r>
              <a:rPr lang="ja-JP" altLang="en-US" sz="2400" b="1" dirty="0" smtClean="0">
                <a:ea typeface="ＤＦ平成明朝体W7" pitchFamily="1" charset="-128"/>
              </a:rPr>
              <a:t>６０</a:t>
            </a:r>
            <a:r>
              <a:rPr lang="ja-JP" altLang="ja-JP" sz="2400" b="1" dirty="0" smtClean="0">
                <a:ea typeface="ＤＦ平成明朝体W7" pitchFamily="1" charset="-128"/>
              </a:rPr>
              <a:t>より</a:t>
            </a:r>
            <a:r>
              <a:rPr lang="ja-JP" altLang="ja-JP" sz="2400" b="1" dirty="0">
                <a:ea typeface="ＤＦ平成明朝体W7" pitchFamily="1" charset="-128"/>
              </a:rPr>
              <a:t>も小さいです。自分のカードの数字だけを手がかりに，他</a:t>
            </a:r>
            <a:r>
              <a:rPr lang="ja-JP" altLang="ja-JP" sz="2400" b="1" dirty="0" smtClean="0">
                <a:ea typeface="ＤＦ平成明朝体W7" pitchFamily="1" charset="-128"/>
              </a:rPr>
              <a:t>の</a:t>
            </a:r>
            <a:r>
              <a:rPr lang="ja-JP" altLang="en-US" sz="2400" b="1" dirty="0">
                <a:ea typeface="ＤＦ平成明朝体W7" pitchFamily="1" charset="-128"/>
              </a:rPr>
              <a:t>２</a:t>
            </a:r>
            <a:r>
              <a:rPr lang="ja-JP" altLang="ja-JP" sz="2400" b="1" dirty="0" smtClean="0">
                <a:ea typeface="ＤＦ平成明朝体W7" pitchFamily="1" charset="-128"/>
              </a:rPr>
              <a:t>人</a:t>
            </a:r>
            <a:r>
              <a:rPr lang="ja-JP" altLang="ja-JP" sz="2400" b="1" dirty="0">
                <a:ea typeface="ＤＦ平成明朝体W7" pitchFamily="1" charset="-128"/>
              </a:rPr>
              <a:t>のカードの数を当ててみてください。</a:t>
            </a:r>
            <a:r>
              <a:rPr lang="ja-JP" altLang="ja-JP" sz="2400" b="1" dirty="0" smtClean="0">
                <a:ea typeface="ＤＦ平成明朝体W7" pitchFamily="1" charset="-128"/>
              </a:rPr>
              <a:t>」</a:t>
            </a:r>
            <a:r>
              <a:rPr lang="ja-JP" altLang="en-US" sz="2400" b="1" dirty="0" smtClean="0">
                <a:ea typeface="ＤＦ平成明朝体W7" pitchFamily="1" charset="-128"/>
              </a:rPr>
              <a:t>３</a:t>
            </a:r>
            <a:r>
              <a:rPr lang="ja-JP" altLang="ja-JP" sz="2400" b="1" dirty="0" smtClean="0">
                <a:ea typeface="ＤＦ平成明朝体W7" pitchFamily="1" charset="-128"/>
              </a:rPr>
              <a:t>人</a:t>
            </a:r>
            <a:r>
              <a:rPr lang="ja-JP" altLang="ja-JP" sz="2400" b="1" dirty="0">
                <a:ea typeface="ＤＦ平成明朝体W7" pitchFamily="1" charset="-128"/>
              </a:rPr>
              <a:t>はいろいろと計算していましたが，しばらくして，Ａさんが言いました。「私には他の</a:t>
            </a:r>
            <a:r>
              <a:rPr lang="en-US" altLang="ja-JP" sz="2400" b="1" dirty="0">
                <a:ea typeface="ＤＦ平成明朝体W7" pitchFamily="1" charset="-128"/>
              </a:rPr>
              <a:t>2</a:t>
            </a:r>
            <a:r>
              <a:rPr lang="ja-JP" altLang="ja-JP" sz="2400" b="1" dirty="0">
                <a:ea typeface="ＤＦ平成明朝体W7" pitchFamily="1" charset="-128"/>
              </a:rPr>
              <a:t>人の数が決められません。」さらに，しばらくして，Ｃさんが「私には他</a:t>
            </a:r>
            <a:r>
              <a:rPr lang="ja-JP" altLang="ja-JP" sz="2400" b="1" dirty="0" smtClean="0">
                <a:ea typeface="ＤＦ平成明朝体W7" pitchFamily="1" charset="-128"/>
              </a:rPr>
              <a:t>の</a:t>
            </a:r>
            <a:r>
              <a:rPr lang="ja-JP" altLang="en-US" sz="2400" b="1" dirty="0">
                <a:ea typeface="ＤＦ平成明朝体W7" pitchFamily="1" charset="-128"/>
              </a:rPr>
              <a:t>２</a:t>
            </a:r>
            <a:r>
              <a:rPr lang="ja-JP" altLang="ja-JP" sz="2400" b="1" dirty="0" smtClean="0">
                <a:ea typeface="ＤＦ平成明朝体W7" pitchFamily="1" charset="-128"/>
              </a:rPr>
              <a:t>人</a:t>
            </a:r>
            <a:r>
              <a:rPr lang="ja-JP" altLang="ja-JP" sz="2400" b="1" dirty="0">
                <a:ea typeface="ＤＦ平成明朝体W7" pitchFamily="1" charset="-128"/>
              </a:rPr>
              <a:t>の数が決められません。」少し考えてＡさんはＢさんに尋ねました。「あなたは他</a:t>
            </a:r>
            <a:r>
              <a:rPr lang="ja-JP" altLang="ja-JP" sz="2400" b="1" dirty="0" smtClean="0">
                <a:ea typeface="ＤＦ平成明朝体W7" pitchFamily="1" charset="-128"/>
              </a:rPr>
              <a:t>の</a:t>
            </a:r>
            <a:r>
              <a:rPr lang="ja-JP" altLang="en-US" sz="2400" b="1" dirty="0">
                <a:ea typeface="ＤＦ平成明朝体W7" pitchFamily="1" charset="-128"/>
              </a:rPr>
              <a:t>２</a:t>
            </a:r>
            <a:r>
              <a:rPr lang="ja-JP" altLang="ja-JP" sz="2400" b="1" dirty="0" smtClean="0">
                <a:ea typeface="ＤＦ平成明朝体W7" pitchFamily="1" charset="-128"/>
              </a:rPr>
              <a:t>人</a:t>
            </a:r>
            <a:r>
              <a:rPr lang="ja-JP" altLang="ja-JP" sz="2400" b="1" dirty="0">
                <a:ea typeface="ＤＦ平成明朝体W7" pitchFamily="1" charset="-128"/>
              </a:rPr>
              <a:t>の数がわかりますか。」するとＢさんも「私には他</a:t>
            </a:r>
            <a:r>
              <a:rPr lang="ja-JP" altLang="ja-JP" sz="2400" b="1" dirty="0" smtClean="0">
                <a:ea typeface="ＤＦ平成明朝体W7" pitchFamily="1" charset="-128"/>
              </a:rPr>
              <a:t>の</a:t>
            </a:r>
            <a:r>
              <a:rPr lang="ja-JP" altLang="en-US" sz="2400" b="1" dirty="0">
                <a:ea typeface="ＤＦ平成明朝体W7" pitchFamily="1" charset="-128"/>
              </a:rPr>
              <a:t>２</a:t>
            </a:r>
            <a:r>
              <a:rPr lang="ja-JP" altLang="ja-JP" sz="2400" b="1" dirty="0" smtClean="0">
                <a:ea typeface="ＤＦ平成明朝体W7" pitchFamily="1" charset="-128"/>
              </a:rPr>
              <a:t>人</a:t>
            </a:r>
            <a:r>
              <a:rPr lang="ja-JP" altLang="ja-JP" sz="2400" b="1" dirty="0">
                <a:ea typeface="ＤＦ平成明朝体W7" pitchFamily="1" charset="-128"/>
              </a:rPr>
              <a:t>の数が決められません。</a:t>
            </a:r>
            <a:r>
              <a:rPr lang="ja-JP" altLang="ja-JP" sz="2400" b="1" dirty="0" smtClean="0">
                <a:ea typeface="ＤＦ平成明朝体W7" pitchFamily="1" charset="-128"/>
              </a:rPr>
              <a:t>」と</a:t>
            </a:r>
            <a:r>
              <a:rPr lang="ja-JP" altLang="ja-JP" sz="2400" b="1" dirty="0">
                <a:ea typeface="ＤＦ平成明朝体W7" pitchFamily="1" charset="-128"/>
              </a:rPr>
              <a:t>答えました。 それを聞いたとたんに，Ａさんは他</a:t>
            </a:r>
            <a:r>
              <a:rPr lang="ja-JP" altLang="ja-JP" sz="2400" b="1" dirty="0" smtClean="0">
                <a:ea typeface="ＤＦ平成明朝体W7" pitchFamily="1" charset="-128"/>
              </a:rPr>
              <a:t>の</a:t>
            </a:r>
            <a:r>
              <a:rPr lang="ja-JP" altLang="en-US" sz="2400" b="1" dirty="0">
                <a:ea typeface="ＤＦ平成明朝体W7" pitchFamily="1" charset="-128"/>
              </a:rPr>
              <a:t>２</a:t>
            </a:r>
            <a:r>
              <a:rPr lang="ja-JP" altLang="ja-JP" sz="2400" b="1" dirty="0" smtClean="0">
                <a:ea typeface="ＤＦ平成明朝体W7" pitchFamily="1" charset="-128"/>
              </a:rPr>
              <a:t>人</a:t>
            </a:r>
            <a:r>
              <a:rPr lang="ja-JP" altLang="ja-JP" sz="2400" b="1" dirty="0">
                <a:ea typeface="ＤＦ平成明朝体W7" pitchFamily="1" charset="-128"/>
              </a:rPr>
              <a:t>の数を当ててしまいました。さて，</a:t>
            </a:r>
            <a:r>
              <a:rPr lang="en-US" altLang="ja-JP" sz="2400" b="1" dirty="0">
                <a:ea typeface="ＤＦ平成明朝体W7" pitchFamily="1" charset="-128"/>
              </a:rPr>
              <a:t>3</a:t>
            </a:r>
            <a:r>
              <a:rPr lang="ja-JP" altLang="ja-JP" sz="2400" b="1" dirty="0">
                <a:ea typeface="ＤＦ平成明朝体W7" pitchFamily="1" charset="-128"/>
              </a:rPr>
              <a:t>人のカードの数を当ててください</a:t>
            </a:r>
            <a:r>
              <a:rPr lang="ja-JP" altLang="ja-JP" sz="2400" b="1" dirty="0" smtClean="0">
                <a:ea typeface="ＤＦ平成明朝体W7" pitchFamily="1" charset="-128"/>
              </a:rPr>
              <a:t>。</a:t>
            </a:r>
            <a:endParaRPr kumimoji="1" lang="ja-JP" altLang="en-US" sz="2400" b="1" dirty="0">
              <a:ea typeface="ＤＦ平成明朝体W7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545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解説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1134882"/>
              </p:ext>
            </p:extLst>
          </p:nvPr>
        </p:nvGraphicFramePr>
        <p:xfrm>
          <a:off x="467544" y="1052736"/>
          <a:ext cx="8229600" cy="55446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/>
                <a:gridCol w="2743200"/>
                <a:gridCol w="2743200"/>
              </a:tblGrid>
              <a:tr h="67286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dirty="0" smtClean="0"/>
                        <a:t>A</a:t>
                      </a:r>
                      <a:endParaRPr kumimoji="1" lang="ja-JP" alt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dirty="0" smtClean="0"/>
                        <a:t>B</a:t>
                      </a:r>
                      <a:endParaRPr kumimoji="1" lang="ja-JP" alt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dirty="0" smtClean="0"/>
                        <a:t>C</a:t>
                      </a:r>
                      <a:endParaRPr kumimoji="1" lang="ja-JP" altLang="en-US" sz="4400" dirty="0"/>
                    </a:p>
                  </a:txBody>
                  <a:tcPr/>
                </a:tc>
              </a:tr>
              <a:tr h="40371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２ケタ</a:t>
                      </a:r>
                      <a:endParaRPr kumimoji="1" lang="ja-JP" altLang="en-US" sz="2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１ケタ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２ケタ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457546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C</a:t>
                      </a:r>
                      <a:r>
                        <a:rPr kumimoji="1" lang="ja-JP" altLang="en-US" sz="2800" dirty="0" err="1" smtClean="0"/>
                        <a:t>さん</a:t>
                      </a:r>
                      <a:r>
                        <a:rPr kumimoji="1" lang="ja-JP" altLang="en-US" sz="2800" dirty="0" smtClean="0"/>
                        <a:t>とは違う数</a:t>
                      </a:r>
                      <a:endParaRPr kumimoji="1" lang="ja-JP" altLang="en-US" sz="2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A</a:t>
                      </a:r>
                      <a:r>
                        <a:rPr kumimoji="1" lang="ja-JP" altLang="en-US" sz="2800" dirty="0" err="1" smtClean="0"/>
                        <a:t>さん</a:t>
                      </a:r>
                      <a:r>
                        <a:rPr kumimoji="1" lang="ja-JP" altLang="en-US" sz="2800" dirty="0" smtClean="0"/>
                        <a:t>とは違う数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565204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A×B</a:t>
                      </a:r>
                      <a:r>
                        <a:rPr kumimoji="1" lang="ja-JP" altLang="en-US" sz="3600" dirty="0" smtClean="0"/>
                        <a:t>＝</a:t>
                      </a:r>
                      <a:r>
                        <a:rPr kumimoji="1" lang="en-US" altLang="ja-JP" sz="3600" dirty="0" smtClean="0"/>
                        <a:t>C</a:t>
                      </a:r>
                      <a:endParaRPr kumimoji="1" lang="ja-JP" altLang="en-US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457546">
                <a:tc>
                  <a:txBody>
                    <a:bodyPr/>
                    <a:lstStyle/>
                    <a:p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６０より小さい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27459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２人の数が決められない</a:t>
                      </a:r>
                      <a:r>
                        <a:rPr kumimoji="1" lang="ja-JP" altLang="en-US" b="1" dirty="0" smtClean="0"/>
                        <a:t>１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２人の数が決められない</a:t>
                      </a:r>
                      <a:r>
                        <a:rPr kumimoji="1" lang="ja-JP" altLang="en-US" b="1" dirty="0" smtClean="0"/>
                        <a:t>３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２人の数が決められない</a:t>
                      </a:r>
                      <a:r>
                        <a:rPr kumimoji="1" lang="ja-JP" altLang="en-US" b="1" dirty="0" smtClean="0"/>
                        <a:t>２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327459">
                <a:tc gridSpan="2">
                  <a:txBody>
                    <a:bodyPr/>
                    <a:lstStyle/>
                    <a:p>
                      <a:r>
                        <a:rPr kumimoji="1" lang="en-US" altLang="ja-JP" dirty="0" smtClean="0"/>
                        <a:t>B</a:t>
                      </a:r>
                      <a:r>
                        <a:rPr kumimoji="1" lang="ja-JP" altLang="en-US" dirty="0" err="1" smtClean="0"/>
                        <a:t>さんのを</a:t>
                      </a:r>
                      <a:r>
                        <a:rPr kumimoji="1" lang="ja-JP" altLang="en-US" dirty="0" smtClean="0"/>
                        <a:t>聞いて</a:t>
                      </a:r>
                      <a:r>
                        <a:rPr kumimoji="1" lang="en-US" altLang="ja-JP" dirty="0" smtClean="0"/>
                        <a:t>A</a:t>
                      </a:r>
                      <a:r>
                        <a:rPr kumimoji="1" lang="ja-JP" altLang="en-US" dirty="0" err="1" smtClean="0"/>
                        <a:t>さんが</a:t>
                      </a:r>
                      <a:r>
                        <a:rPr kumimoji="1" lang="ja-JP" altLang="en-US" dirty="0" smtClean="0"/>
                        <a:t>ほかの二人のカードを当てた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917496">
                <a:tc>
                  <a:txBody>
                    <a:bodyPr/>
                    <a:lstStyle/>
                    <a:p>
                      <a:endParaRPr kumimoji="1" lang="en-US" altLang="ja-JP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24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446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解説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A</a:t>
            </a:r>
            <a:r>
              <a:rPr kumimoji="1" lang="ja-JP" altLang="en-US" dirty="0" smtClean="0"/>
              <a:t>　１０～２９　　</a:t>
            </a:r>
            <a:r>
              <a:rPr kumimoji="1" lang="en-US" altLang="ja-JP" dirty="0" smtClean="0"/>
              <a:t>B</a:t>
            </a:r>
            <a:r>
              <a:rPr kumimoji="1" lang="ja-JP" altLang="en-US" dirty="0" smtClean="0"/>
              <a:t>　２～５　　</a:t>
            </a:r>
            <a:r>
              <a:rPr kumimoji="1" lang="en-US" altLang="ja-JP" dirty="0" smtClean="0"/>
              <a:t>C</a:t>
            </a:r>
            <a:r>
              <a:rPr kumimoji="1" lang="ja-JP" altLang="en-US" dirty="0" smtClean="0"/>
              <a:t>　２０～５９</a:t>
            </a:r>
            <a:endParaRPr kumimoji="1" lang="en-US" altLang="ja-JP" dirty="0" smtClean="0"/>
          </a:p>
          <a:p>
            <a:r>
              <a:rPr lang="ja-JP" altLang="en-US" dirty="0"/>
              <a:t>１とその数以外に約数を</a:t>
            </a:r>
            <a:r>
              <a:rPr lang="ja-JP" altLang="en-US" dirty="0" smtClean="0"/>
              <a:t>もたない数は除外。</a:t>
            </a:r>
            <a:endParaRPr kumimoji="1" lang="en-US" altLang="ja-JP" dirty="0" smtClean="0"/>
          </a:p>
          <a:p>
            <a:r>
              <a:rPr lang="en-US" altLang="ja-JP" dirty="0" smtClean="0"/>
              <a:t>A</a:t>
            </a:r>
            <a:r>
              <a:rPr lang="ja-JP" altLang="en-US" dirty="0" smtClean="0"/>
              <a:t>が２０以上なら</a:t>
            </a:r>
            <a:r>
              <a:rPr lang="en-US" altLang="ja-JP" dirty="0" smtClean="0"/>
              <a:t>B</a:t>
            </a:r>
            <a:r>
              <a:rPr lang="ja-JP" altLang="en-US" dirty="0" smtClean="0"/>
              <a:t>は３～５ではない。よって</a:t>
            </a:r>
            <a:endParaRPr lang="en-US" altLang="ja-JP" dirty="0" smtClean="0"/>
          </a:p>
          <a:p>
            <a:r>
              <a:rPr kumimoji="1" lang="en-US" altLang="ja-JP" dirty="0" smtClean="0"/>
              <a:t>A</a:t>
            </a:r>
            <a:r>
              <a:rPr kumimoji="1" lang="ja-JP" altLang="en-US" dirty="0" smtClean="0"/>
              <a:t>　１０～１９</a:t>
            </a:r>
            <a:endParaRPr kumimoji="1" lang="en-US" altLang="ja-JP" dirty="0" smtClean="0"/>
          </a:p>
          <a:p>
            <a:r>
              <a:rPr lang="en-US" altLang="ja-JP" dirty="0" smtClean="0"/>
              <a:t>C</a:t>
            </a:r>
            <a:r>
              <a:rPr lang="ja-JP" altLang="en-US" dirty="0" smtClean="0"/>
              <a:t>が２０～２９であれば</a:t>
            </a:r>
            <a:r>
              <a:rPr lang="en-US" altLang="ja-JP" dirty="0" smtClean="0"/>
              <a:t>B</a:t>
            </a:r>
            <a:r>
              <a:rPr lang="ja-JP" altLang="en-US" dirty="0" smtClean="0"/>
              <a:t>は２、</a:t>
            </a:r>
            <a:r>
              <a:rPr lang="en-US" altLang="ja-JP" dirty="0" smtClean="0"/>
              <a:t>A</a:t>
            </a:r>
            <a:r>
              <a:rPr lang="ja-JP" altLang="en-US" dirty="0" smtClean="0"/>
              <a:t>はその半分とわかるので、</a:t>
            </a:r>
            <a:endParaRPr lang="en-US" altLang="ja-JP" dirty="0" smtClean="0"/>
          </a:p>
          <a:p>
            <a:r>
              <a:rPr kumimoji="1" lang="en-US" altLang="ja-JP" dirty="0" smtClean="0"/>
              <a:t>C</a:t>
            </a:r>
            <a:r>
              <a:rPr kumimoji="1" lang="ja-JP" altLang="en-US" dirty="0" smtClean="0"/>
              <a:t>　３０～５９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8123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解説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2807999"/>
              </p:ext>
            </p:extLst>
          </p:nvPr>
        </p:nvGraphicFramePr>
        <p:xfrm>
          <a:off x="467544" y="1052736"/>
          <a:ext cx="8229600" cy="55446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/>
                <a:gridCol w="2743200"/>
                <a:gridCol w="2743200"/>
              </a:tblGrid>
              <a:tr h="67286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dirty="0" smtClean="0"/>
                        <a:t>A</a:t>
                      </a:r>
                      <a:endParaRPr kumimoji="1" lang="ja-JP" alt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dirty="0" smtClean="0"/>
                        <a:t>B</a:t>
                      </a:r>
                      <a:endParaRPr kumimoji="1" lang="ja-JP" alt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dirty="0" smtClean="0"/>
                        <a:t>C</a:t>
                      </a:r>
                      <a:endParaRPr kumimoji="1" lang="ja-JP" altLang="en-US" sz="4400" dirty="0"/>
                    </a:p>
                  </a:txBody>
                  <a:tcPr/>
                </a:tc>
              </a:tr>
              <a:tr h="46213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１０～１９</a:t>
                      </a:r>
                      <a:endParaRPr kumimoji="1" lang="en-US" altLang="ja-JP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２～５</a:t>
                      </a:r>
                      <a:endParaRPr kumimoji="1" lang="en-US" altLang="ja-JP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３０～５９</a:t>
                      </a:r>
                      <a:endParaRPr kumimoji="1" lang="en-US" altLang="ja-JP" sz="2400" dirty="0" smtClean="0"/>
                    </a:p>
                  </a:txBody>
                  <a:tcPr/>
                </a:tc>
              </a:tr>
              <a:tr h="4320480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１０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１１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１２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１３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１４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１５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１６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１７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１８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１９</a:t>
                      </a:r>
                      <a:endParaRPr kumimoji="1" lang="en-US" altLang="ja-JP" sz="2400" dirty="0" smtClean="0"/>
                    </a:p>
                    <a:p>
                      <a:endParaRPr kumimoji="1" lang="en-US" altLang="ja-JP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２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３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４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５</a:t>
                      </a:r>
                      <a:endParaRPr kumimoji="1" lang="en-US" altLang="ja-JP" sz="2400" dirty="0" smtClean="0"/>
                    </a:p>
                    <a:p>
                      <a:endParaRPr kumimoji="1" lang="en-US" altLang="ja-JP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３０　４１　５１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３１　４２　５２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３２　４３　５３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３３　４４　５４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３４　４５　５５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３５　４６　５６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３６　４７　５７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３７　４８　５８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３８　４９　５９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３９　５０　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４０　　</a:t>
                      </a:r>
                      <a:endParaRPr kumimoji="1" lang="en-US" altLang="ja-JP" sz="24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5992871" y="6021288"/>
            <a:ext cx="2736303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１とその数以外に約数をもたないもの</a:t>
            </a:r>
            <a:r>
              <a:rPr kumimoji="1" lang="en-US" altLang="ja-JP" b="1" dirty="0" smtClean="0"/>
              <a:t>(</a:t>
            </a:r>
            <a:r>
              <a:rPr kumimoji="1" lang="ja-JP" altLang="en-US" b="1" dirty="0" smtClean="0"/>
              <a:t>素数</a:t>
            </a:r>
            <a:r>
              <a:rPr kumimoji="1" lang="en-US" altLang="ja-JP" b="1" dirty="0" smtClean="0"/>
              <a:t>)</a:t>
            </a:r>
            <a:r>
              <a:rPr kumimoji="1" lang="ja-JP" altLang="en-US" b="1" dirty="0" err="1" smtClean="0"/>
              <a:t>は除</a:t>
            </a:r>
            <a:r>
              <a:rPr kumimoji="1" lang="ja-JP" altLang="en-US" b="1" dirty="0" smtClean="0"/>
              <a:t>外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3661466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解説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8167355"/>
              </p:ext>
            </p:extLst>
          </p:nvPr>
        </p:nvGraphicFramePr>
        <p:xfrm>
          <a:off x="467544" y="1052736"/>
          <a:ext cx="8229600" cy="55446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/>
                <a:gridCol w="2743200"/>
                <a:gridCol w="2743200"/>
              </a:tblGrid>
              <a:tr h="67286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dirty="0" smtClean="0"/>
                        <a:t>A</a:t>
                      </a:r>
                      <a:endParaRPr kumimoji="1" lang="ja-JP" alt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dirty="0" smtClean="0"/>
                        <a:t>B</a:t>
                      </a:r>
                      <a:endParaRPr kumimoji="1" lang="ja-JP" alt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dirty="0" smtClean="0"/>
                        <a:t>C</a:t>
                      </a:r>
                      <a:endParaRPr kumimoji="1" lang="ja-JP" altLang="en-US" sz="4400" dirty="0"/>
                    </a:p>
                  </a:txBody>
                  <a:tcPr/>
                </a:tc>
              </a:tr>
              <a:tr h="46213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１０～１９</a:t>
                      </a:r>
                      <a:endParaRPr kumimoji="1" lang="en-US" altLang="ja-JP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２～５</a:t>
                      </a:r>
                      <a:endParaRPr kumimoji="1" lang="en-US" altLang="ja-JP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３０～５９</a:t>
                      </a:r>
                      <a:endParaRPr kumimoji="1" lang="en-US" altLang="ja-JP" sz="2400" dirty="0" smtClean="0"/>
                    </a:p>
                  </a:txBody>
                  <a:tcPr/>
                </a:tc>
              </a:tr>
              <a:tr h="4320480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１０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１１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１２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１３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１４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１５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１６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１７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１８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１９</a:t>
                      </a:r>
                      <a:endParaRPr kumimoji="1" lang="en-US" altLang="ja-JP" sz="2400" dirty="0" smtClean="0"/>
                    </a:p>
                    <a:p>
                      <a:endParaRPr kumimoji="1" lang="en-US" altLang="ja-JP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２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３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４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５</a:t>
                      </a:r>
                      <a:endParaRPr kumimoji="1" lang="en-US" altLang="ja-JP" sz="2400" dirty="0" smtClean="0"/>
                    </a:p>
                    <a:p>
                      <a:endParaRPr kumimoji="1" lang="en-US" altLang="ja-JP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３０　４２　５１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３２　４４　５２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３３　４５　５４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３４　４６　５５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３５　４８　５６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３６　４９　５７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３８　５０　５８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３９　　　　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４０　　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　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　　</a:t>
                      </a:r>
                      <a:endParaRPr kumimoji="1" lang="en-US" altLang="ja-JP" sz="24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5796136" y="5704539"/>
            <a:ext cx="3126757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C</a:t>
            </a:r>
            <a:r>
              <a:rPr kumimoji="1" lang="ja-JP" altLang="en-US" b="1" dirty="0" smtClean="0"/>
              <a:t>のカードで</a:t>
            </a:r>
            <a:r>
              <a:rPr kumimoji="1" lang="en-US" altLang="ja-JP" b="1" dirty="0" smtClean="0"/>
              <a:t>A×B</a:t>
            </a:r>
            <a:r>
              <a:rPr kumimoji="1" lang="ja-JP" altLang="en-US" b="1" dirty="0" smtClean="0"/>
              <a:t>の組合せが一つしかないものはすぐにわかるので除外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326670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解説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9465512"/>
              </p:ext>
            </p:extLst>
          </p:nvPr>
        </p:nvGraphicFramePr>
        <p:xfrm>
          <a:off x="467544" y="1052736"/>
          <a:ext cx="8229600" cy="55446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/>
                <a:gridCol w="2743200"/>
                <a:gridCol w="2743200"/>
              </a:tblGrid>
              <a:tr h="67286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dirty="0" smtClean="0"/>
                        <a:t>A</a:t>
                      </a:r>
                      <a:endParaRPr kumimoji="1" lang="ja-JP" alt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dirty="0" smtClean="0"/>
                        <a:t>B</a:t>
                      </a:r>
                      <a:endParaRPr kumimoji="1" lang="ja-JP" alt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dirty="0" smtClean="0"/>
                        <a:t>C</a:t>
                      </a:r>
                      <a:endParaRPr kumimoji="1" lang="ja-JP" altLang="en-US" sz="4400" dirty="0"/>
                    </a:p>
                  </a:txBody>
                  <a:tcPr/>
                </a:tc>
              </a:tr>
              <a:tr h="46213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１０～１９</a:t>
                      </a:r>
                      <a:endParaRPr kumimoji="1" lang="en-US" altLang="ja-JP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２～５</a:t>
                      </a:r>
                      <a:endParaRPr kumimoji="1" lang="en-US" altLang="ja-JP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３０～５９</a:t>
                      </a:r>
                      <a:endParaRPr kumimoji="1" lang="en-US" altLang="ja-JP" sz="2400" dirty="0" smtClean="0"/>
                    </a:p>
                  </a:txBody>
                  <a:tcPr/>
                </a:tc>
              </a:tr>
              <a:tr h="4320480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１０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１２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１５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１８</a:t>
                      </a:r>
                      <a:endParaRPr kumimoji="1" lang="en-US" altLang="ja-JP" sz="2400" dirty="0" smtClean="0"/>
                    </a:p>
                    <a:p>
                      <a:endParaRPr kumimoji="1" lang="en-US" altLang="ja-JP" sz="2400" dirty="0" smtClean="0"/>
                    </a:p>
                    <a:p>
                      <a:endParaRPr kumimoji="1" lang="en-US" altLang="ja-JP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２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３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４</a:t>
                      </a:r>
                      <a:endParaRPr kumimoji="1" lang="en-US" altLang="ja-JP" sz="2400" dirty="0" smtClean="0"/>
                    </a:p>
                    <a:p>
                      <a:endParaRPr kumimoji="1" lang="en-US" altLang="ja-JP" sz="2400" dirty="0" smtClean="0"/>
                    </a:p>
                    <a:p>
                      <a:endParaRPr kumimoji="1" lang="en-US" altLang="ja-JP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３０　　　　　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３６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４０　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４８　　　　　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　　　　　　　　　　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　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　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　　</a:t>
                      </a:r>
                      <a:endParaRPr kumimoji="1" lang="en-US" altLang="ja-JP" sz="24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306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解説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4218141"/>
              </p:ext>
            </p:extLst>
          </p:nvPr>
        </p:nvGraphicFramePr>
        <p:xfrm>
          <a:off x="467544" y="1052736"/>
          <a:ext cx="8229600" cy="533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/>
                <a:gridCol w="2743200"/>
                <a:gridCol w="2743200"/>
              </a:tblGrid>
              <a:tr h="67286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dirty="0" smtClean="0"/>
                        <a:t>A</a:t>
                      </a:r>
                      <a:endParaRPr kumimoji="1" lang="ja-JP" alt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dirty="0" smtClean="0"/>
                        <a:t>B</a:t>
                      </a:r>
                      <a:endParaRPr kumimoji="1" lang="ja-JP" alt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dirty="0" smtClean="0"/>
                        <a:t>C</a:t>
                      </a:r>
                      <a:endParaRPr kumimoji="1" lang="ja-JP" altLang="en-US" sz="4400" dirty="0"/>
                    </a:p>
                  </a:txBody>
                  <a:tcPr/>
                </a:tc>
              </a:tr>
              <a:tr h="46213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１０～１９</a:t>
                      </a:r>
                      <a:endParaRPr kumimoji="1" lang="en-US" altLang="ja-JP" sz="3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２～５</a:t>
                      </a:r>
                      <a:endParaRPr kumimoji="1" lang="en-US" altLang="ja-JP" sz="3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３０～５９</a:t>
                      </a:r>
                      <a:endParaRPr kumimoji="1" lang="en-US" altLang="ja-JP" sz="3200" dirty="0" smtClean="0"/>
                    </a:p>
                  </a:txBody>
                  <a:tcPr/>
                </a:tc>
              </a:tr>
              <a:tr h="37444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200" dirty="0" smtClean="0"/>
                        <a:t>１５</a:t>
                      </a:r>
                      <a:endParaRPr kumimoji="1" lang="en-US" altLang="ja-JP" sz="3200" dirty="0" smtClean="0"/>
                    </a:p>
                    <a:p>
                      <a:pPr algn="ctr"/>
                      <a:r>
                        <a:rPr kumimoji="1" lang="ja-JP" altLang="en-US" sz="3200" dirty="0" smtClean="0"/>
                        <a:t>１０</a:t>
                      </a:r>
                      <a:endParaRPr kumimoji="1" lang="en-US" altLang="ja-JP" sz="3200" dirty="0" smtClean="0"/>
                    </a:p>
                    <a:p>
                      <a:pPr algn="ctr"/>
                      <a:endParaRPr kumimoji="1" lang="en-US" altLang="ja-JP" sz="3200" dirty="0" smtClean="0"/>
                    </a:p>
                    <a:p>
                      <a:pPr algn="ctr"/>
                      <a:r>
                        <a:rPr kumimoji="1" lang="ja-JP" altLang="en-US" sz="3200" dirty="0" smtClean="0"/>
                        <a:t>１２</a:t>
                      </a:r>
                      <a:endParaRPr kumimoji="1" lang="en-US" altLang="ja-JP" sz="3200" dirty="0" smtClean="0"/>
                    </a:p>
                    <a:p>
                      <a:pPr algn="ctr"/>
                      <a:r>
                        <a:rPr kumimoji="1" lang="ja-JP" altLang="en-US" sz="3200" dirty="0" smtClean="0"/>
                        <a:t>１８</a:t>
                      </a:r>
                      <a:endParaRPr kumimoji="1" lang="en-US" altLang="ja-JP" sz="3200" dirty="0" smtClean="0"/>
                    </a:p>
                    <a:p>
                      <a:pPr algn="ctr"/>
                      <a:endParaRPr kumimoji="1" lang="en-US" altLang="ja-JP" sz="3200" dirty="0" smtClean="0"/>
                    </a:p>
                    <a:p>
                      <a:pPr algn="ctr"/>
                      <a:r>
                        <a:rPr kumimoji="1" lang="ja-JP" altLang="en-US" sz="3200" dirty="0" smtClean="0"/>
                        <a:t>１６</a:t>
                      </a:r>
                      <a:endParaRPr kumimoji="1" lang="en-US" altLang="ja-JP" sz="3200" dirty="0" smtClean="0"/>
                    </a:p>
                    <a:p>
                      <a:pPr algn="ctr"/>
                      <a:r>
                        <a:rPr kumimoji="1" lang="ja-JP" altLang="en-US" sz="3200" dirty="0" smtClean="0"/>
                        <a:t>１２</a:t>
                      </a:r>
                      <a:endParaRPr kumimoji="1" lang="en-US" altLang="ja-JP" sz="3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２</a:t>
                      </a:r>
                      <a:endParaRPr kumimoji="1" lang="en-US" altLang="ja-JP" sz="3200" dirty="0" smtClean="0"/>
                    </a:p>
                    <a:p>
                      <a:pPr algn="ctr"/>
                      <a:r>
                        <a:rPr kumimoji="1" lang="ja-JP" altLang="en-US" sz="3200" dirty="0" smtClean="0"/>
                        <a:t>３</a:t>
                      </a:r>
                      <a:endParaRPr kumimoji="1" lang="en-US" altLang="ja-JP" sz="3200" dirty="0" smtClean="0"/>
                    </a:p>
                    <a:p>
                      <a:pPr algn="ctr"/>
                      <a:endParaRPr kumimoji="1" lang="en-US" altLang="ja-JP" sz="3200" dirty="0" smtClean="0"/>
                    </a:p>
                    <a:p>
                      <a:pPr algn="ctr"/>
                      <a:r>
                        <a:rPr kumimoji="1" lang="ja-JP" altLang="en-US" sz="3200" dirty="0" smtClean="0"/>
                        <a:t>３</a:t>
                      </a:r>
                      <a:endParaRPr kumimoji="1" lang="en-US" altLang="ja-JP" sz="3200" dirty="0" smtClean="0"/>
                    </a:p>
                    <a:p>
                      <a:pPr algn="ctr"/>
                      <a:r>
                        <a:rPr kumimoji="1" lang="ja-JP" altLang="en-US" sz="3200" dirty="0" smtClean="0"/>
                        <a:t>２</a:t>
                      </a:r>
                      <a:endParaRPr kumimoji="1" lang="en-US" altLang="ja-JP" sz="3200" dirty="0" smtClean="0"/>
                    </a:p>
                    <a:p>
                      <a:pPr algn="ctr"/>
                      <a:endParaRPr kumimoji="1" lang="en-US" altLang="ja-JP" sz="3200" dirty="0" smtClean="0"/>
                    </a:p>
                    <a:p>
                      <a:pPr algn="ctr"/>
                      <a:r>
                        <a:rPr kumimoji="1" lang="ja-JP" altLang="en-US" sz="3200" dirty="0" smtClean="0"/>
                        <a:t>３</a:t>
                      </a:r>
                      <a:endParaRPr kumimoji="1" lang="en-US" altLang="ja-JP" sz="3200" dirty="0" smtClean="0"/>
                    </a:p>
                    <a:p>
                      <a:pPr algn="ctr"/>
                      <a:r>
                        <a:rPr kumimoji="1" lang="ja-JP" altLang="en-US" sz="3200" dirty="0" smtClean="0"/>
                        <a:t>４</a:t>
                      </a:r>
                      <a:endParaRPr kumimoji="1" lang="en-US" altLang="ja-JP" sz="3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３０　　　　　</a:t>
                      </a:r>
                      <a:endParaRPr kumimoji="1" lang="en-US" altLang="ja-JP" sz="3200" dirty="0" smtClean="0"/>
                    </a:p>
                    <a:p>
                      <a:pPr algn="ctr"/>
                      <a:r>
                        <a:rPr kumimoji="1" lang="ja-JP" altLang="en-US" sz="3200" dirty="0" smtClean="0"/>
                        <a:t>３０</a:t>
                      </a:r>
                      <a:endParaRPr kumimoji="1" lang="en-US" altLang="ja-JP" sz="3200" dirty="0" smtClean="0"/>
                    </a:p>
                    <a:p>
                      <a:pPr algn="ctr"/>
                      <a:endParaRPr kumimoji="1" lang="en-US" altLang="ja-JP" sz="3200" dirty="0" smtClean="0"/>
                    </a:p>
                    <a:p>
                      <a:pPr algn="ctr"/>
                      <a:r>
                        <a:rPr kumimoji="1" lang="ja-JP" altLang="en-US" sz="3200" dirty="0" smtClean="0"/>
                        <a:t>３６</a:t>
                      </a:r>
                      <a:endParaRPr kumimoji="1" lang="en-US" altLang="ja-JP" sz="3200" dirty="0" smtClean="0"/>
                    </a:p>
                    <a:p>
                      <a:pPr algn="ctr"/>
                      <a:r>
                        <a:rPr kumimoji="1" lang="ja-JP" altLang="en-US" sz="3200" dirty="0" smtClean="0"/>
                        <a:t>３６</a:t>
                      </a:r>
                      <a:endParaRPr kumimoji="1" lang="en-US" altLang="ja-JP" sz="3200" dirty="0" smtClean="0"/>
                    </a:p>
                    <a:p>
                      <a:pPr algn="ctr"/>
                      <a:endParaRPr kumimoji="1" lang="en-US" altLang="ja-JP" sz="3200" dirty="0" smtClean="0"/>
                    </a:p>
                    <a:p>
                      <a:pPr algn="ctr"/>
                      <a:r>
                        <a:rPr kumimoji="1" lang="ja-JP" altLang="en-US" sz="3200" dirty="0" smtClean="0"/>
                        <a:t>４８</a:t>
                      </a:r>
                      <a:endParaRPr kumimoji="1" lang="en-US" altLang="ja-JP" sz="3200" dirty="0" smtClean="0"/>
                    </a:p>
                    <a:p>
                      <a:pPr algn="ctr"/>
                      <a:r>
                        <a:rPr kumimoji="1" lang="ja-JP" altLang="en-US" sz="3200" dirty="0" smtClean="0"/>
                        <a:t>４８　</a:t>
                      </a:r>
                      <a:endParaRPr kumimoji="1" lang="en-US" altLang="ja-JP" sz="32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1187624" y="3907887"/>
            <a:ext cx="6696744" cy="50405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727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</TotalTime>
  <Words>235</Words>
  <Application>Microsoft Office PowerPoint</Application>
  <PresentationFormat>画面に合わせる (4:3)</PresentationFormat>
  <Paragraphs>149</Paragraphs>
  <Slides>10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Office ​​テーマ</vt:lpstr>
      <vt:lpstr>読解力・思考力を鍛える</vt:lpstr>
      <vt:lpstr>「３枚のカード」 （数学オリンピック問題）</vt:lpstr>
      <vt:lpstr>PowerPoint プレゼンテーション</vt:lpstr>
      <vt:lpstr>解説</vt:lpstr>
      <vt:lpstr>解説</vt:lpstr>
      <vt:lpstr>解説</vt:lpstr>
      <vt:lpstr>解説</vt:lpstr>
      <vt:lpstr>解説</vt:lpstr>
      <vt:lpstr>解説</vt:lpstr>
      <vt:lpstr>文章による解答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「3枚のカード」 （数学オリンピック問題）</dc:title>
  <dc:creator>teacher</dc:creator>
  <cp:lastModifiedBy>teacher</cp:lastModifiedBy>
  <cp:revision>17</cp:revision>
  <dcterms:created xsi:type="dcterms:W3CDTF">2013-03-07T02:16:13Z</dcterms:created>
  <dcterms:modified xsi:type="dcterms:W3CDTF">2013-03-08T06:04:12Z</dcterms:modified>
</cp:coreProperties>
</file>