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56" r:id="rId3"/>
    <p:sldId id="258" r:id="rId4"/>
    <p:sldId id="262" r:id="rId5"/>
    <p:sldId id="260" r:id="rId6"/>
    <p:sldId id="261" r:id="rId7"/>
    <p:sldId id="263" r:id="rId8"/>
    <p:sldId id="264" r:id="rId9"/>
    <p:sldId id="265" r:id="rId10"/>
    <p:sldId id="267" r:id="rId11"/>
    <p:sldId id="268" r:id="rId12"/>
    <p:sldId id="269" r:id="rId13"/>
    <p:sldId id="270" r:id="rId14"/>
    <p:sldId id="266" r:id="rId1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86" d="100"/>
          <a:sy n="86" d="100"/>
        </p:scale>
        <p:origin x="-1494" y="-84"/>
      </p:cViewPr>
      <p:guideLst>
        <p:guide orient="horz" pos="2160"/>
        <p:guide pos="2880"/>
      </p:guideLst>
    </p:cSldViewPr>
  </p:slideViewPr>
  <p:notesTextViewPr>
    <p:cViewPr>
      <p:scale>
        <a:sx n="1" d="1"/>
        <a:sy n="1" d="1"/>
      </p:scale>
      <p:origin x="0" y="0"/>
    </p:cViewPr>
  </p:notesTextViewPr>
  <p:sorterViewPr>
    <p:cViewPr>
      <p:scale>
        <a:sx n="90" d="100"/>
        <a:sy n="9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8B43FDC-61BF-4CF8-BCAF-323DAA176E24}" type="datetimeFigureOut">
              <a:rPr kumimoji="1" lang="ja-JP" altLang="en-US" smtClean="0"/>
              <a:t>2013/11/27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39083B-D743-4D07-9AB9-BADA3F399969}" type="slidenum">
              <a:rPr kumimoji="1" lang="ja-JP" altLang="en-US" smtClean="0"/>
              <a:t>‹#›</a:t>
            </a:fld>
            <a:endParaRPr kumimoji="1" lang="ja-JP" altLang="en-US"/>
          </a:p>
        </p:txBody>
      </p:sp>
    </p:spTree>
    <p:extLst>
      <p:ext uri="{BB962C8B-B14F-4D97-AF65-F5344CB8AC3E}">
        <p14:creationId xmlns:p14="http://schemas.microsoft.com/office/powerpoint/2010/main" val="1612006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8B43FDC-61BF-4CF8-BCAF-323DAA176E24}" type="datetimeFigureOut">
              <a:rPr kumimoji="1" lang="ja-JP" altLang="en-US" smtClean="0"/>
              <a:t>2013/11/27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39083B-D743-4D07-9AB9-BADA3F399969}" type="slidenum">
              <a:rPr kumimoji="1" lang="ja-JP" altLang="en-US" smtClean="0"/>
              <a:t>‹#›</a:t>
            </a:fld>
            <a:endParaRPr kumimoji="1" lang="ja-JP" altLang="en-US"/>
          </a:p>
        </p:txBody>
      </p:sp>
    </p:spTree>
    <p:extLst>
      <p:ext uri="{BB962C8B-B14F-4D97-AF65-F5344CB8AC3E}">
        <p14:creationId xmlns:p14="http://schemas.microsoft.com/office/powerpoint/2010/main" val="743704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8B43FDC-61BF-4CF8-BCAF-323DAA176E24}" type="datetimeFigureOut">
              <a:rPr kumimoji="1" lang="ja-JP" altLang="en-US" smtClean="0"/>
              <a:t>2013/11/27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39083B-D743-4D07-9AB9-BADA3F399969}" type="slidenum">
              <a:rPr kumimoji="1" lang="ja-JP" altLang="en-US" smtClean="0"/>
              <a:t>‹#›</a:t>
            </a:fld>
            <a:endParaRPr kumimoji="1" lang="ja-JP" altLang="en-US"/>
          </a:p>
        </p:txBody>
      </p:sp>
    </p:spTree>
    <p:extLst>
      <p:ext uri="{BB962C8B-B14F-4D97-AF65-F5344CB8AC3E}">
        <p14:creationId xmlns:p14="http://schemas.microsoft.com/office/powerpoint/2010/main" val="3369877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8B43FDC-61BF-4CF8-BCAF-323DAA176E24}" type="datetimeFigureOut">
              <a:rPr kumimoji="1" lang="ja-JP" altLang="en-US" smtClean="0"/>
              <a:t>2013/11/27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39083B-D743-4D07-9AB9-BADA3F399969}" type="slidenum">
              <a:rPr kumimoji="1" lang="ja-JP" altLang="en-US" smtClean="0"/>
              <a:t>‹#›</a:t>
            </a:fld>
            <a:endParaRPr kumimoji="1" lang="ja-JP" altLang="en-US"/>
          </a:p>
        </p:txBody>
      </p:sp>
    </p:spTree>
    <p:extLst>
      <p:ext uri="{BB962C8B-B14F-4D97-AF65-F5344CB8AC3E}">
        <p14:creationId xmlns:p14="http://schemas.microsoft.com/office/powerpoint/2010/main" val="317410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8B43FDC-61BF-4CF8-BCAF-323DAA176E24}" type="datetimeFigureOut">
              <a:rPr kumimoji="1" lang="ja-JP" altLang="en-US" smtClean="0"/>
              <a:t>2013/11/27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39083B-D743-4D07-9AB9-BADA3F399969}" type="slidenum">
              <a:rPr kumimoji="1" lang="ja-JP" altLang="en-US" smtClean="0"/>
              <a:t>‹#›</a:t>
            </a:fld>
            <a:endParaRPr kumimoji="1" lang="ja-JP" altLang="en-US"/>
          </a:p>
        </p:txBody>
      </p:sp>
    </p:spTree>
    <p:extLst>
      <p:ext uri="{BB962C8B-B14F-4D97-AF65-F5344CB8AC3E}">
        <p14:creationId xmlns:p14="http://schemas.microsoft.com/office/powerpoint/2010/main" val="3343090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8B43FDC-61BF-4CF8-BCAF-323DAA176E24}" type="datetimeFigureOut">
              <a:rPr kumimoji="1" lang="ja-JP" altLang="en-US" smtClean="0"/>
              <a:t>2013/11/27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439083B-D743-4D07-9AB9-BADA3F399969}" type="slidenum">
              <a:rPr kumimoji="1" lang="ja-JP" altLang="en-US" smtClean="0"/>
              <a:t>‹#›</a:t>
            </a:fld>
            <a:endParaRPr kumimoji="1" lang="ja-JP" altLang="en-US"/>
          </a:p>
        </p:txBody>
      </p:sp>
    </p:spTree>
    <p:extLst>
      <p:ext uri="{BB962C8B-B14F-4D97-AF65-F5344CB8AC3E}">
        <p14:creationId xmlns:p14="http://schemas.microsoft.com/office/powerpoint/2010/main" val="2798428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8B43FDC-61BF-4CF8-BCAF-323DAA176E24}" type="datetimeFigureOut">
              <a:rPr kumimoji="1" lang="ja-JP" altLang="en-US" smtClean="0"/>
              <a:t>2013/11/27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439083B-D743-4D07-9AB9-BADA3F399969}" type="slidenum">
              <a:rPr kumimoji="1" lang="ja-JP" altLang="en-US" smtClean="0"/>
              <a:t>‹#›</a:t>
            </a:fld>
            <a:endParaRPr kumimoji="1" lang="ja-JP" altLang="en-US"/>
          </a:p>
        </p:txBody>
      </p:sp>
    </p:spTree>
    <p:extLst>
      <p:ext uri="{BB962C8B-B14F-4D97-AF65-F5344CB8AC3E}">
        <p14:creationId xmlns:p14="http://schemas.microsoft.com/office/powerpoint/2010/main" val="2514477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8B43FDC-61BF-4CF8-BCAF-323DAA176E24}" type="datetimeFigureOut">
              <a:rPr kumimoji="1" lang="ja-JP" altLang="en-US" smtClean="0"/>
              <a:t>2013/11/27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439083B-D743-4D07-9AB9-BADA3F399969}" type="slidenum">
              <a:rPr kumimoji="1" lang="ja-JP" altLang="en-US" smtClean="0"/>
              <a:t>‹#›</a:t>
            </a:fld>
            <a:endParaRPr kumimoji="1" lang="ja-JP" altLang="en-US"/>
          </a:p>
        </p:txBody>
      </p:sp>
    </p:spTree>
    <p:extLst>
      <p:ext uri="{BB962C8B-B14F-4D97-AF65-F5344CB8AC3E}">
        <p14:creationId xmlns:p14="http://schemas.microsoft.com/office/powerpoint/2010/main" val="576043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8B43FDC-61BF-4CF8-BCAF-323DAA176E24}" type="datetimeFigureOut">
              <a:rPr kumimoji="1" lang="ja-JP" altLang="en-US" smtClean="0"/>
              <a:t>2013/11/27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439083B-D743-4D07-9AB9-BADA3F399969}" type="slidenum">
              <a:rPr kumimoji="1" lang="ja-JP" altLang="en-US" smtClean="0"/>
              <a:t>‹#›</a:t>
            </a:fld>
            <a:endParaRPr kumimoji="1" lang="ja-JP" altLang="en-US"/>
          </a:p>
        </p:txBody>
      </p:sp>
    </p:spTree>
    <p:extLst>
      <p:ext uri="{BB962C8B-B14F-4D97-AF65-F5344CB8AC3E}">
        <p14:creationId xmlns:p14="http://schemas.microsoft.com/office/powerpoint/2010/main" val="1880088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8B43FDC-61BF-4CF8-BCAF-323DAA176E24}" type="datetimeFigureOut">
              <a:rPr kumimoji="1" lang="ja-JP" altLang="en-US" smtClean="0"/>
              <a:t>2013/11/27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439083B-D743-4D07-9AB9-BADA3F399969}" type="slidenum">
              <a:rPr kumimoji="1" lang="ja-JP" altLang="en-US" smtClean="0"/>
              <a:t>‹#›</a:t>
            </a:fld>
            <a:endParaRPr kumimoji="1" lang="ja-JP" altLang="en-US"/>
          </a:p>
        </p:txBody>
      </p:sp>
    </p:spTree>
    <p:extLst>
      <p:ext uri="{BB962C8B-B14F-4D97-AF65-F5344CB8AC3E}">
        <p14:creationId xmlns:p14="http://schemas.microsoft.com/office/powerpoint/2010/main" val="267392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8B43FDC-61BF-4CF8-BCAF-323DAA176E24}" type="datetimeFigureOut">
              <a:rPr kumimoji="1" lang="ja-JP" altLang="en-US" smtClean="0"/>
              <a:t>2013/11/27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439083B-D743-4D07-9AB9-BADA3F399969}" type="slidenum">
              <a:rPr kumimoji="1" lang="ja-JP" altLang="en-US" smtClean="0"/>
              <a:t>‹#›</a:t>
            </a:fld>
            <a:endParaRPr kumimoji="1" lang="ja-JP" altLang="en-US"/>
          </a:p>
        </p:txBody>
      </p:sp>
    </p:spTree>
    <p:extLst>
      <p:ext uri="{BB962C8B-B14F-4D97-AF65-F5344CB8AC3E}">
        <p14:creationId xmlns:p14="http://schemas.microsoft.com/office/powerpoint/2010/main" val="2581045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B43FDC-61BF-4CF8-BCAF-323DAA176E24}" type="datetimeFigureOut">
              <a:rPr kumimoji="1" lang="ja-JP" altLang="en-US" smtClean="0"/>
              <a:t>2013/11/27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39083B-D743-4D07-9AB9-BADA3F399969}" type="slidenum">
              <a:rPr kumimoji="1" lang="ja-JP" altLang="en-US" smtClean="0"/>
              <a:t>‹#›</a:t>
            </a:fld>
            <a:endParaRPr kumimoji="1" lang="ja-JP" altLang="en-US"/>
          </a:p>
        </p:txBody>
      </p:sp>
    </p:spTree>
    <p:extLst>
      <p:ext uri="{BB962C8B-B14F-4D97-AF65-F5344CB8AC3E}">
        <p14:creationId xmlns:p14="http://schemas.microsoft.com/office/powerpoint/2010/main" val="2742542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指導手順</a:t>
            </a:r>
            <a:endParaRPr kumimoji="1" lang="ja-JP" altLang="en-US" dirty="0"/>
          </a:p>
        </p:txBody>
      </p:sp>
      <p:sp>
        <p:nvSpPr>
          <p:cNvPr id="3" name="コンテンツ プレースホルダー 2"/>
          <p:cNvSpPr>
            <a:spLocks noGrp="1"/>
          </p:cNvSpPr>
          <p:nvPr>
            <p:ph idx="1"/>
          </p:nvPr>
        </p:nvSpPr>
        <p:spPr>
          <a:xfrm>
            <a:off x="467544" y="1844824"/>
            <a:ext cx="8229600" cy="3960440"/>
          </a:xfrm>
        </p:spPr>
        <p:txBody>
          <a:bodyPr>
            <a:normAutofit fontScale="92500"/>
          </a:bodyPr>
          <a:lstStyle/>
          <a:p>
            <a:r>
              <a:rPr lang="ja-JP" altLang="en-US" dirty="0" smtClean="0">
                <a:ea typeface="ＤＦ平成明朝体W7" pitchFamily="1" charset="-128"/>
              </a:rPr>
              <a:t>範囲　場合</a:t>
            </a:r>
            <a:r>
              <a:rPr lang="ja-JP" altLang="en-US" dirty="0">
                <a:ea typeface="ＤＦ平成明朝体W7" pitchFamily="1" charset="-128"/>
              </a:rPr>
              <a:t>の数を求める～玉を取り出す</a:t>
            </a:r>
            <a:r>
              <a:rPr lang="ja-JP" altLang="en-US" dirty="0" smtClean="0">
                <a:ea typeface="ＤＦ平成明朝体W7" pitchFamily="1" charset="-128"/>
              </a:rPr>
              <a:t>確率</a:t>
            </a:r>
            <a:endParaRPr lang="en-US" altLang="ja-JP" dirty="0" smtClean="0">
              <a:ea typeface="ＤＦ平成明朝体W7" pitchFamily="1" charset="-128"/>
            </a:endParaRPr>
          </a:p>
          <a:p>
            <a:r>
              <a:rPr kumimoji="1" lang="ja-JP" altLang="en-US" dirty="0" smtClean="0"/>
              <a:t>前時の復習　確率はそれが起こる場合の数をすべての場合の数でわれば求まることを確認する。</a:t>
            </a:r>
            <a:endParaRPr kumimoji="1" lang="en-US" altLang="ja-JP" dirty="0" smtClean="0"/>
          </a:p>
          <a:p>
            <a:r>
              <a:rPr lang="ja-JP" altLang="en-US" dirty="0"/>
              <a:t>ということ</a:t>
            </a:r>
            <a:r>
              <a:rPr lang="ja-JP" altLang="en-US" dirty="0" smtClean="0"/>
              <a:t>は、確率を求めるにはすべての場合が求められなければならない。</a:t>
            </a:r>
            <a:endParaRPr lang="en-US" altLang="ja-JP" dirty="0" smtClean="0"/>
          </a:p>
          <a:p>
            <a:r>
              <a:rPr kumimoji="1" lang="ja-JP" altLang="en-US" dirty="0"/>
              <a:t>すべての場合を求める練習をする</a:t>
            </a:r>
            <a:r>
              <a:rPr kumimoji="1" lang="ja-JP" altLang="en-US" dirty="0" smtClean="0"/>
              <a:t>。</a:t>
            </a:r>
            <a:endParaRPr kumimoji="1" lang="en-US" altLang="ja-JP" dirty="0" smtClean="0"/>
          </a:p>
          <a:p>
            <a:r>
              <a:rPr lang="ja-JP" altLang="en-US" dirty="0"/>
              <a:t>袋から球を取り出す場合の確率について考える。</a:t>
            </a:r>
            <a:endParaRPr kumimoji="1" lang="ja-JP" altLang="en-US" dirty="0"/>
          </a:p>
        </p:txBody>
      </p:sp>
    </p:spTree>
    <p:extLst>
      <p:ext uri="{BB962C8B-B14F-4D97-AF65-F5344CB8AC3E}">
        <p14:creationId xmlns:p14="http://schemas.microsoft.com/office/powerpoint/2010/main" val="637455383"/>
      </p:ext>
    </p:extLst>
  </p:cSld>
  <p:clrMapOvr>
    <a:masterClrMapping/>
  </p:clrMapOvr>
  <mc:AlternateContent xmlns:mc="http://schemas.openxmlformats.org/markup-compatibility/2006">
    <mc:Choice xmlns:p14="http://schemas.microsoft.com/office/powerpoint/2010/main" Requires="p14">
      <p:transition spd="slow" p14:dur="2000" advTm="6888"/>
    </mc:Choice>
    <mc:Fallback>
      <p:transition spd="slow" advTm="6888"/>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7479" y="45530"/>
            <a:ext cx="8229600" cy="1143000"/>
          </a:xfrm>
        </p:spPr>
        <p:txBody>
          <a:bodyPr>
            <a:normAutofit fontScale="90000"/>
          </a:bodyPr>
          <a:lstStyle/>
          <a:p>
            <a:r>
              <a:rPr kumimoji="1" lang="ja-JP" altLang="en-US" dirty="0" smtClean="0">
                <a:ea typeface="ＤＦ平成明朝体W7" pitchFamily="1" charset="-128"/>
              </a:rPr>
              <a:t>袋から青玉を取り出すときの確率</a:t>
            </a:r>
            <a:endParaRPr kumimoji="1" lang="ja-JP" altLang="en-US" dirty="0">
              <a:ea typeface="ＤＦ平成明朝体W7" pitchFamily="1" charset="-128"/>
            </a:endParaRPr>
          </a:p>
        </p:txBody>
      </p:sp>
      <p:sp>
        <p:nvSpPr>
          <p:cNvPr id="4" name="AutoShape 2" descr="data:image/jpeg;base64,/9j/4AAQSkZJRgABAQAAAQABAAD/2wCEAAkGBhMRERQUEBIWFRUTGBQZFRgTFhUYExgYFxcXFBUTGBUXHCgeFxkjHRQUHy8hIycpLSwsFR40NjAqNSYrLSkBCQoKDgwOGg8PGi0lHiQpLCwvNTY1KS8uLzUsLSwsMS80LzItKik0LywzLC41NCwsLiw0LDQsLCwqLCwsLiosKf/AABEIAO4AxwMBIgACEQEDEQH/xAAcAAEAAgIDAQAAAAAAAAAAAAAABgcFCAIDBAH/xABHEAABAwIBBwYLBgQFBQEAAAABAAIDBBEFBgcSITFBYRMiUXGBkRQjMkJicoKSobHBCDNDUqLRJFODshWzwtLhVGNzk5Q0/8QAGwEBAAIDAQEAAAAAAAAAAAAAAAUGAQMEAgf/xAA2EQACAQICBQoGAgIDAAAAAAAAAQIDBAURITFBodEGEhMyUWFxgZHhFCJCscHwI2Jy8RUWUv/aAAwDAQACEQMRAD8AvFERAEREAREQBERAERV1nlzhTYXDC2mDeVqC+z3DSDGx6GlZp1Fx02jXxQFiEqM41nLw2kuJquPSHmxnlH9Wiy9j12Wr2N5a1tZfwmqlkB80uIj9xtm/BYRAbBYv9pCmZcUtLLKemRzYm9erSJ7goViv2gsSluIhDANfkMLne9ISL9QCreCJrjznhvEgn5BZilwmnPlTh3aGD9S1Tqxhrz9GaalaNPXn6M7K/OFiM33ldUHg2RzG+6ywWFmrZH+W9zvWcT8ypXT4VT+a1rva0vqvW2kYNjGj2W/suSV9FakzhliUVqiyJUOUNTB9zUzR2/lyvb8AVLsHz34pTkaUzZ2jzZ2B36m2d8V0zUEJ8pjO4D4hYqrwamPkyhh9drh3XuvcLyMtaZsp38Ja01vLhwD7RlNJYVsD4TvdGeUj67anDqs7rVkYDlbSVwvSVEcttrWu5462HnDtC08qqQM2SMePRJv3ELqgncxwcxxa5puHNJDgekEawV2JprNHdGSks0bvotYMmc+eI0tmyuFVGPNm+8twlGu+rztJXlm9zjQ4vE90bHRyRaPKRuIdbSvolrgBpN5p12GzZsWT0S1ERAEREAREQBERAEREAREQBRLOdkcMSoJImi8zPGQH02jyb9DhdvaDuUtRAaPPYQSCLEaiDtB3ghSeDN9NLEyWCSORrwCNZa7iCCLXBuNu5STPrkZ4JW+ERttDV3dq2NlH3je24cOt3QvDmxx6znUzzqdd0d+nzm9o19h6VwX9StSpdJS2a/D2I3E6tejR6Whrjpa7V7EcqciqyPbTuPqWd/abrFVFDJH95G9nrNc35hX+vllCQx2ouvBPdxK3T5S1V14J+Ga4mvS+q+5sMif5cTHesxp+YXUMCp91PF/62fsuhY9DbB+p1rlNDLTTfr7FELnHC52prSeoE/JXyzDIRsijHUxo+i9IbbYvMseWynv9jxLlMvppb/YoqHJ6pf5NPKf6b7d5Fl21uTFTDGZJoixosLuLQSTsAF7kq7ZpmsaXPIDWgkk7ABrJKpvK/KZ1ZNcXETLiNvzeeJ+C6LK/r3c8lFKK1vSdeHYpc31TKMEorW9L8tmkwQF9i2azL5vXYdTumqNU9SGFzCLcmwXLWH0je56LAbjeGZjM2fKObiFWzmNN6Zjh5Th+MQfNafJ6SL7he+1OFjCIiAIiIAiIgCIiAIiIAiIgCIiAjecLJVuI0E0DrB1tOJztQbI0EtJO4HWCehxWo1JVOie17DZzCHA8RrW0+dfKiCmw6pjdOxs0sT2Rx6Q5R2mNG4aNdrE69i1SWGk1kzDSayZZD87DABo07ibC93gC++1gdS8kudh/m07R1vcfkAojQ0UL/vagR/05HH9It8VmoMCww+Xikg9WiefiZQo1YVar6N74kRHBLKP0b3xPWc6lT/Kh7n/7l202daYHxkEbh6Bc0950l9iyewM7cWm/+Rw+pXKfI3Cn/wD5saaHdFRTyMb74uAOxbHhtq1lzFvNrwizay6Nb+Jm8OzmU0mqQOiPpDSb3t1/BSejxCOYXika8dLHA99tirDEM1lfGzlIY21cOu0tG8TMNuDOd8FFgXxO85j26jta4dI6QuCtgdKWmnJreuJGXHJyjPTSk471x3kyzhZWcq408J5jT4wjznDzfVHxPUsDknS0rpw6vlLKeOzntaCZJNeqJgGy+8m1hfXeywq9uGYNNUuIgic/RF3Fo5rRvc93ksbxcQFLW1vC3pqnD/ZOWlrC1pKlDZv7y1se+0K8NEWGUzYWNAa10tnODQAAGxt5rbWtrLlEHZ4sXLtLw13UGRaPdoqI1VPoO0dJriNugbtv0B2w9Y1LqAXQdRO6XPbizJGvdUB4aRdjo2aDhvB0QD2ggrZ/D6rlYo5C0t02MdonaNJodoniL2VGZqcyz3uZV4kzRjFnRQPHOedodI0+S3fonWd+rbfaAIiIAiIgCIiAIiIAiwGV2W9LhkWnVSWJ8iNuuV59FvRxNgOla/5bZ66yuLmQE00H5Y3HlHD05Br7G2HXtQF4ZW51KDDrtll5SUfhQ2dJfodrsz2iDwVJ5W59K6rJbTnwWI7ozeUj0pTr90DtUCw/C5ah2jDG5532GocSdg7VOcDzXjU6rff0Izq9p/7d65Li8o26+d6ezacN1iFvar+SWns2+hA2sknk1B8kjjc7XPJ3k7ys9Fm7rXNB5Novuc9oPaFa1BhkUDdGGNrB6ItfrO09q9SgK2OTb/iiku/SVivykqN/wxSXfpf4/JT7s3daPw29j2fuup2QNaPwO57P3VyotSxy47I7+JoXKO6/8x9HxKXOQ1b/ANO73mf7l56nJSrjF308lhtIbpf23V4L4vSx2ttit/E9x5SXGemEd/EonCccqKR+nTTPidvMbi29txA1OHAqdUWed0gDcUoaauAFg97GsmA9bRIPcOtSjFcl6apuZYgXHzm81/vDb2qI1+anXeCfV0SN/wBTdvcpSjjNCfX+V+qJm35QW1TRUzi/Veq4I98mcnB2DSgwKMybuUc3QB6baJv3BRDKPL6rrW8m9zYoAbtgp2iOAa7jmN8q3S66Y7kNUUkfKOLXtBs4sudG+wkEDVuXXkPiVLBWxPr4BNBezw650b7JNEeVo7dE7RffZSlKtCrHnU3miao16dePPpyzR78ic2NZihBiZycN+dNICI9W0N3vdwHaQtgcis09Fhui9rOWnFrzSgFwPoN2R9mviVLaF0ZjYYdHky1pZoW0NEjm6NtVrWtZd62m4IiIAiIgCIiAIiIAq9zoZ1o8MYYobSVbhqbtbGDsfJ8w3aeA28862c5uFxcnDZ1VKDoNOsRt2cq8fIbyOgFazEzVUxJLpZpXEknW5zjrJJWG0lmzDaSzZzxLFJ6yYyTvfLLIdpuXHoaANg6AFMcnM2hdZ9YSBujbt9p27qHeFIsksjWUbdJ9nzEa3bm+iz996kqq99i8pNwoaF28Cl4lj0pN07Z5Lt2vw7PH7HRSUTImhkTAxo2BosP+Su9EVebbebKs25PNhERYMBERAEREAREQHCaFr2lrgC1wIIOwg6iCqbyvyYdRzarmJ9zG75sJ6R8QrnXhxnCGVULopBqdsO9rtzhxCkcPvXa1M31Xr4krheISs6ub6r18fIx2YvOVyb24fVP5jz/DOcfJefwTfzXHZ0E23i1+LSjE8OkppnRv1OYdo37w4HoO1bJ5nc4oxGm5Gd38VAAH32yM2NlHHc7jr3q8RkpJSWpn0iMlOKlF5pliIiL0egiIgCIiAKNZfZbxYVSmaSzpHXbDHfW99vg0bSdw4kLM4visdLBJPO7RjiaXOPAbh0k6gBvJC1Jy5yylxOqdPKSG6xEy+qNl9TeveTvPYgMbi2KzVtQ+aZxklmdc9JJ1BrRuA1AAdAVoZF5JNpI9OQAzPHOO3RH5B9TvWLzfZIcmBUzjnuHimnzQfPPE7ugdeqdqqYriHPfQ03o29/d4FJxvFOkbt6T+Va3293h9wiIq+VYIiIAiIgCIiAIiIAiIgCIiAjGXOS/hcWnGPHRg6PS5u0s+o49arTJ3H5qCpjqIDZ8Tth2OGxzHDoIuD+6vJVlnFyW5N3hMQ5jz4wDzXHzuo/PrVjwe+5r6Cb0bOBbMBxHmv4ao9D6vDgbKZLZSRYhSx1EB5rxrHnMcPKjdxB79R3rLLVvNBnCOG1WhM7+GnIEnQx2xswHDYeHUFtEx4IBBuDrBGwjpBVoLmckREARFAs8WXH+HUJbE61RUXZFba0efL7IIA4uCArLPpnD8Km8Cp3eJgd40jZJKNVuLWax61+gKI5A5MeEy8pIPFRHXfY520N4gbT2dKwOEYW+pmbEzynnWTsA2lx4AK7sLw1lPEyKMWawW4k73HiTrUNit70EOjh1nuRX8bxH4an0UH88ty7eB6l9RFTSgBERAEREAREQBERAEREAREQBERAF1VNM2RjmPAc1wIcDsIO1dqLKeWlGU2nmikMp8AdRzmM62nXG7padnaNh/5V45hMvPCIDRTuvLTi8RJ1uh2aPEsJt1EdBUdy0ye8LpyGjxkd3R8elnaPiAqrwDG5aGpjqITaSJwNjsO5zHDoIuD1q8Ydd/E0s31lofHzPpGE33xdDOXWWh8fM3RReHA8XZV08VREeZMxrhwuNbTxBuD1IpIlj2k22rUjOblb/iOISytN4m+Lh6OTaTZ3tEl3tLYTO9lF4HhU7gbPmHIx9N5LhxHEM0z2LWDAcN8IqI4tz3DS4NGtx7gV5nJQi5PUjxOahFzlqSzLDzb4AIoeXeOfN5N9zN3edfYFM1wjjDQGtFgAAANgA1ALmvn1xXlXqOpLafLLu5lc1pVZbf1IIiLnOYIiIAiIgCIiAIiIAiIgCIiAIiIAiIgCqDOFg/IVZc0c2YaY6A69njv1+0rfULzpUelTMfvjfbscCD8QFK4TWdO5S2S0E1gdw6V3FbJaH+N5L/ALOeUfKU09I864HCSP1JNTgOAeL/ANRFBMwuKclizW31TRysPst5Uf5ZRXY+ime+0hjRdUU1MDzY43SOA/NIdFt+Iaw++VGM1eGXfLMfMAY3rdrce4Ae0vFnbxTwjF6t25j+THVGAw/EFS/N1R8nRNO+Rzn/AB0R8GhROL1ejtmlteRB47W6K0aX1NL8/gk6IipR88CIiAIiIAiIgCIiAIiIAiIgCIiAIiIAiIgCjuX8YNBNfdoEe+0fVSJYPLYfwM/qj+5q6bV5V4P+y+512Tyuab/tH7orLIisMVdC8GxbymvrjePqvqxNBKWyAt2i+zqIRfQj6oerKWq5WsqZPzzTO96Rx+quHJmHRpKcf9th72h31VI1LbPcDuLvmVeuEHxEP/jj/tCr2Ov5ILvZVeUr/jprvf2PYiIqqUoIiIAiIgCIiAIiIAiIgCIiAIiIAiIgCIiAKO5fyWoJuOgP1t/ZSJQ3OhVaNK1n8yQdzQT87LssY864gu9btJ34bDn3dNf2T9NJCchsP5euhjtfS5T4Rvd9EUlzE4Zy2Lxu3QxzPPawxD/MRX8+oELx6mMdVOw7WSytPW17gfkrlycmDqSAj+VH8GgH4hV1naw/kcXrG2sHSaY/qND797ipjm7q9OhYL64y9p79IfBwUDjkM6MZdj+5WeUlPO3jPsl90SZERVIowREQBERAEREAREQBERAEREAREQBERAEREAVX50sRD544h+E259Z9jbua0+0rMnmDGuc42a0EkncALkqicWxAzzySu2vcT1DcOwWCncEoc+s6j1RW9/rLJydt+fXdV6ore/bMuX7NmEn+LqCNXi4mndfXI8dni+9FY2a7JzwHDKeJws9zeUk6dOTnWPEDRb7KK3F7Ks+0fgWhUU9U0apWOjfb80Z0mk8S15H9NRjNXiNpJYSfKAe3rbzXd4I91Xfnjyd8MwqYNF3wWmZ0+LB0x7hetZMAxQ01RHLua7nW3tOpw7iVyXtHp6EobctBw4hb/EW06a1taPFaUXqi4RyBwDmm4IBBGwg6wVzVAPl2oIiLACIiAIiIAiIgCIiAIiIAiIgCIiAIi6auqbExz3mzWAkngFlJt5Iyk28kQ/ObjnJwtgaedLrdwYD9SP0lYPNLkh/iGIxteLww2lm6C1pGiz2nWHVdRvHcWdVTvld5x1DoaNTW9y2UzL5HeA4e1722mqrSSX2htvFR9jTfreVfbG2+HoqG3W/E+m4bafCW8ae3W/F8NRP0RF2kifCL7VqVnPyROHYhLE1ton+Mh6NBxPNHqm7ewLbZQvOrkGMUoy1gHhEN3wE21m3OiJ3BwA7Q07kBUObfKISReDvPPi8i/nM6OtvyIU1VCU88tNMHC7JInHUQQQQbFrge0EK4cmMpo6yPSbYSN8tm8HpHS09KqOLWLpzdaC+V6+5+5RMcw10ajr018r19z4P92GaREUEVsIiIAiIgCIiAIiIAiIgCIiAIiIAqzzjZUco7waI81h8aRvcNjOob+PUsxlvlqIAYad15Tqc4fhj/AH/JQPJnJubEKllPTi73nWTfRa3zpHHc0fsNpCsuE4e81XqLw48PUt2B4W81c1V/ivzw9ewluZnIP/EKwSytvTUxDn32PftZFx6TwFt62gWHyUyZiw+ljpoBzWDnOPlPefKkdxJ7hYblmFZi4hERAEREBVGd7NH4bpVdE0CpA8YwahMBvHRIP1de3X6lq5aaXSYXRyMJBuLEEai1zT3EFbsKv84+aODEwZYrQ1QH3gHNk6GygbfWGscRqWGlJZPUYlFSWUlmiucl8u4qoBkto5ujzH8Wk7+B19alCpDKPJepw+YxVUTo3DyTtY4fmY4anDq7bFZjJ7OJNBZk95oxsufGN6necOB71WrzBn16HpwKhiHJ95udt6cH+GWwixeD5S09ULwyAnex2p49k/MXCyars4Sg+bJZMqdSnOnLmzTTPqIi8HgIiIAiIgCIvhKA+osPimVlLT/eTNLvys5zu4bO2yh+K503G4pog30pNZ6w0ah2kruoWFev1Y6O16ESNthl1caYQ0dr0L98CwK2vjhYXyvaxo3uNuwdJ4BV5lNnIc+8dJdrdhkOp59Ueb17epQ+uxKWodpSvc9x2XPwA2DqCnuRGZCsrtGSpBpoDY3ePHPHoRnYOLrcLqxWmD06T51X5nu9/wB0FrscBpUGp1vmlu9/P0IXk/k7UV87YaaMyPdrP5Wje97tjW8T8Stos3mbyHCYNFtnzPA5aW2tx/K3oYNw7SspkvkjTYdDyVJGGDVpOOuR5/M9+0n4DcAsypssYREQBERAEREAREQHgxrAaesiMVVE2Vh3OGzi0jW08QQVSOWP2eZWaUmGyco3byMpAkHBr/Jd226yr9RAaUV+Gz00mhPHJFI3c9rmuHEX+ay+GZfVcOrlOUaN0o0v1eV8VtliuCQVTNCphjlb0SNDrcRfYeIVdY59nqgmOlTvlpydwPKR9z+d+paqtGnVWU4pmmtb0qyyqRT8Ss6XOwPxac9bH/Qj6rIx50aU7WSj2Wn/AFLvxP7OdUz7qqgePTEjD+kOUJxbICencQ98RI/K55+bAo+WEWstSa82RU8BspaoteDfuTUZyqPpk9z/AJXB+c2kGzlT1MH1cFVslMWkg21L14bgj5zZhaPWJ+gK1/8AC23f6+xq/wCvWn9vX2J/LnUpx5MUp69EfUrxVGdj+XT++/6ALhhuZWtnF2S049Z8v0iUhw/7N9S772rhaP8Atte8/q0VsjhFqvpz82bo4FZR+nPzZDKrObVu8nk2eq25/USPgsBXY9UT/ezPdwLjo+6NQV7UH2cKNv31TPJ6gZGPiHFTDBc1GF0tiykY9w86a8rr9PPuAeoBdtO1o0upBI76Vlb0dNOCXlp9TVzCMnKqrcG01PJKT+RhIHEu2AcSVZmTn2daqSzq2ZkDd7GWkl6iQdAdhctgooWtFmtDQNgAAHcFzXQdZE8lM19Bh1jDCHyD8Waz5OwkWZ7ICliIgCIiAIiIAiIgP//Z"/>
          <p:cNvSpPr>
            <a:spLocks noChangeAspect="1" noChangeArrowheads="1"/>
          </p:cNvSpPr>
          <p:nvPr/>
        </p:nvSpPr>
        <p:spPr bwMode="auto">
          <a:xfrm>
            <a:off x="63500" y="-1095375"/>
            <a:ext cx="1895475" cy="22669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06120" y="1392655"/>
            <a:ext cx="4824536" cy="5224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フローチャート : 結合子 5"/>
          <p:cNvSpPr/>
          <p:nvPr/>
        </p:nvSpPr>
        <p:spPr>
          <a:xfrm>
            <a:off x="7261448" y="4015874"/>
            <a:ext cx="457200" cy="4572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フローチャート : 結合子 10"/>
          <p:cNvSpPr/>
          <p:nvPr/>
        </p:nvSpPr>
        <p:spPr>
          <a:xfrm>
            <a:off x="5663647" y="4634367"/>
            <a:ext cx="457200" cy="4572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フローチャート : 結合子 11"/>
          <p:cNvSpPr/>
          <p:nvPr/>
        </p:nvSpPr>
        <p:spPr>
          <a:xfrm>
            <a:off x="7032848" y="5025752"/>
            <a:ext cx="457200" cy="4572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フローチャート : 結合子 12"/>
          <p:cNvSpPr/>
          <p:nvPr/>
        </p:nvSpPr>
        <p:spPr>
          <a:xfrm>
            <a:off x="4877439" y="3651997"/>
            <a:ext cx="457200" cy="4572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フローチャート : 結合子 13"/>
          <p:cNvSpPr/>
          <p:nvPr/>
        </p:nvSpPr>
        <p:spPr>
          <a:xfrm>
            <a:off x="5952606" y="3423397"/>
            <a:ext cx="457200" cy="457200"/>
          </a:xfrm>
          <a:prstGeom prst="flowChartConnector">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フローチャート : 結合子 15"/>
          <p:cNvSpPr/>
          <p:nvPr/>
        </p:nvSpPr>
        <p:spPr>
          <a:xfrm>
            <a:off x="4648839" y="4535996"/>
            <a:ext cx="457200" cy="457200"/>
          </a:xfrm>
          <a:prstGeom prst="flowChartConnector">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フローチャート : 結合子 17"/>
          <p:cNvSpPr/>
          <p:nvPr/>
        </p:nvSpPr>
        <p:spPr>
          <a:xfrm>
            <a:off x="5095666" y="5345861"/>
            <a:ext cx="457200" cy="457200"/>
          </a:xfrm>
          <a:prstGeom prst="flowChartConnector">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フローチャート : 結合子 18"/>
          <p:cNvSpPr/>
          <p:nvPr/>
        </p:nvSpPr>
        <p:spPr>
          <a:xfrm>
            <a:off x="6548024" y="4177167"/>
            <a:ext cx="457200" cy="457200"/>
          </a:xfrm>
          <a:prstGeom prst="flowChartConnector">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フローチャート : 結合子 19"/>
          <p:cNvSpPr/>
          <p:nvPr/>
        </p:nvSpPr>
        <p:spPr>
          <a:xfrm>
            <a:off x="6105950" y="5687783"/>
            <a:ext cx="457200" cy="457200"/>
          </a:xfrm>
          <a:prstGeom prst="flowChartConnector">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263462" y="1556792"/>
            <a:ext cx="3057247" cy="584775"/>
          </a:xfrm>
          <a:prstGeom prst="rect">
            <a:avLst/>
          </a:prstGeom>
          <a:noFill/>
        </p:spPr>
        <p:txBody>
          <a:bodyPr wrap="none" rtlCol="0">
            <a:spAutoFit/>
          </a:bodyPr>
          <a:lstStyle/>
          <a:p>
            <a:r>
              <a:rPr kumimoji="1" lang="ja-JP" altLang="en-US" sz="3200" dirty="0" smtClean="0">
                <a:ea typeface="ＤＦ平成明朝体W7" pitchFamily="1" charset="-128"/>
              </a:rPr>
              <a:t>玉の取り出し方</a:t>
            </a:r>
            <a:endParaRPr kumimoji="1" lang="ja-JP" altLang="en-US" sz="3200" dirty="0">
              <a:ea typeface="ＤＦ平成明朝体W7" pitchFamily="1" charset="-128"/>
            </a:endParaRPr>
          </a:p>
        </p:txBody>
      </p:sp>
      <p:sp>
        <p:nvSpPr>
          <p:cNvPr id="22" name="フローチャート : 結合子 21"/>
          <p:cNvSpPr/>
          <p:nvPr/>
        </p:nvSpPr>
        <p:spPr>
          <a:xfrm>
            <a:off x="485670" y="2301846"/>
            <a:ext cx="457200" cy="457200"/>
          </a:xfrm>
          <a:prstGeom prst="flowChartConnector">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フローチャート : 結合子 22"/>
          <p:cNvSpPr/>
          <p:nvPr/>
        </p:nvSpPr>
        <p:spPr>
          <a:xfrm>
            <a:off x="1187624" y="2301846"/>
            <a:ext cx="457200" cy="4572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フローチャート : 結合子 23"/>
          <p:cNvSpPr/>
          <p:nvPr/>
        </p:nvSpPr>
        <p:spPr>
          <a:xfrm>
            <a:off x="1827940" y="2301846"/>
            <a:ext cx="457200" cy="457200"/>
          </a:xfrm>
          <a:prstGeom prst="flowChartConnector">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フローチャート : 結合子 24"/>
          <p:cNvSpPr/>
          <p:nvPr/>
        </p:nvSpPr>
        <p:spPr>
          <a:xfrm>
            <a:off x="2483768" y="2301846"/>
            <a:ext cx="457200" cy="4572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フローチャート : 結合子 25"/>
          <p:cNvSpPr/>
          <p:nvPr/>
        </p:nvSpPr>
        <p:spPr>
          <a:xfrm>
            <a:off x="3092109" y="2301846"/>
            <a:ext cx="457200" cy="457200"/>
          </a:xfrm>
          <a:prstGeom prst="flowChartConnector">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フローチャート : 結合子 26"/>
          <p:cNvSpPr/>
          <p:nvPr/>
        </p:nvSpPr>
        <p:spPr>
          <a:xfrm>
            <a:off x="485670" y="2966197"/>
            <a:ext cx="457200" cy="4572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フローチャート : 結合子 27"/>
          <p:cNvSpPr/>
          <p:nvPr/>
        </p:nvSpPr>
        <p:spPr>
          <a:xfrm>
            <a:off x="1187624" y="2966197"/>
            <a:ext cx="457200" cy="4572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フローチャート : 結合子 28"/>
          <p:cNvSpPr/>
          <p:nvPr/>
        </p:nvSpPr>
        <p:spPr>
          <a:xfrm>
            <a:off x="1852203" y="2966197"/>
            <a:ext cx="457200" cy="457200"/>
          </a:xfrm>
          <a:prstGeom prst="flowChartConnector">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フローチャート : 結合子 29"/>
          <p:cNvSpPr/>
          <p:nvPr/>
        </p:nvSpPr>
        <p:spPr>
          <a:xfrm>
            <a:off x="2483768" y="2966197"/>
            <a:ext cx="457200" cy="457200"/>
          </a:xfrm>
          <a:prstGeom prst="flowChartConnector">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3386716" y="1560339"/>
            <a:ext cx="1415772" cy="584775"/>
          </a:xfrm>
          <a:prstGeom prst="rect">
            <a:avLst/>
          </a:prstGeom>
          <a:noFill/>
        </p:spPr>
        <p:txBody>
          <a:bodyPr wrap="none" rtlCol="0">
            <a:spAutoFit/>
          </a:bodyPr>
          <a:lstStyle/>
          <a:p>
            <a:r>
              <a:rPr kumimoji="1" lang="ja-JP" altLang="en-US" sz="3200" dirty="0" smtClean="0">
                <a:solidFill>
                  <a:srgbClr val="FF0000"/>
                </a:solidFill>
                <a:ea typeface="ＤＦ平成明朝体W7" pitchFamily="1" charset="-128"/>
              </a:rPr>
              <a:t>９通り</a:t>
            </a:r>
            <a:endParaRPr kumimoji="1" lang="ja-JP" altLang="en-US" sz="3200" dirty="0">
              <a:solidFill>
                <a:srgbClr val="FF0000"/>
              </a:solidFill>
              <a:ea typeface="ＤＦ平成明朝体W7" pitchFamily="1" charset="-128"/>
            </a:endParaRPr>
          </a:p>
        </p:txBody>
      </p:sp>
      <p:sp>
        <p:nvSpPr>
          <p:cNvPr id="32" name="テキスト ボックス 31"/>
          <p:cNvSpPr txBox="1"/>
          <p:nvPr/>
        </p:nvSpPr>
        <p:spPr>
          <a:xfrm>
            <a:off x="261052" y="3669798"/>
            <a:ext cx="3057247" cy="584775"/>
          </a:xfrm>
          <a:prstGeom prst="rect">
            <a:avLst/>
          </a:prstGeom>
          <a:noFill/>
        </p:spPr>
        <p:txBody>
          <a:bodyPr wrap="none" rtlCol="0">
            <a:spAutoFit/>
          </a:bodyPr>
          <a:lstStyle/>
          <a:p>
            <a:r>
              <a:rPr kumimoji="1" lang="ja-JP" altLang="en-US" sz="3200" dirty="0" smtClean="0">
                <a:ea typeface="ＤＦ平成明朝体W7" pitchFamily="1" charset="-128"/>
              </a:rPr>
              <a:t>青玉が出る場合</a:t>
            </a:r>
            <a:endParaRPr kumimoji="1" lang="ja-JP" altLang="en-US" sz="3200" dirty="0">
              <a:ea typeface="ＤＦ平成明朝体W7" pitchFamily="1" charset="-128"/>
            </a:endParaRPr>
          </a:p>
        </p:txBody>
      </p:sp>
      <p:sp>
        <p:nvSpPr>
          <p:cNvPr id="35" name="正方形/長方形 34"/>
          <p:cNvSpPr/>
          <p:nvPr/>
        </p:nvSpPr>
        <p:spPr>
          <a:xfrm>
            <a:off x="1766186" y="2230084"/>
            <a:ext cx="594190" cy="600724"/>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2415273" y="2894435"/>
            <a:ext cx="594190" cy="600724"/>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p:cNvSpPr txBox="1"/>
          <p:nvPr/>
        </p:nvSpPr>
        <p:spPr>
          <a:xfrm>
            <a:off x="1775882" y="4341979"/>
            <a:ext cx="1415772" cy="584775"/>
          </a:xfrm>
          <a:prstGeom prst="rect">
            <a:avLst/>
          </a:prstGeom>
          <a:noFill/>
        </p:spPr>
        <p:txBody>
          <a:bodyPr wrap="none" rtlCol="0">
            <a:spAutoFit/>
          </a:bodyPr>
          <a:lstStyle/>
          <a:p>
            <a:r>
              <a:rPr kumimoji="1" lang="ja-JP" altLang="en-US" sz="3200" dirty="0" smtClean="0">
                <a:solidFill>
                  <a:srgbClr val="FF0000"/>
                </a:solidFill>
                <a:ea typeface="ＤＦ平成明朝体W7" pitchFamily="1" charset="-128"/>
              </a:rPr>
              <a:t>３通り</a:t>
            </a:r>
            <a:endParaRPr kumimoji="1" lang="ja-JP" altLang="en-US" sz="3200" dirty="0">
              <a:solidFill>
                <a:srgbClr val="FF0000"/>
              </a:solidFill>
              <a:ea typeface="ＤＦ平成明朝体W7" pitchFamily="1" charset="-128"/>
            </a:endParaRPr>
          </a:p>
        </p:txBody>
      </p:sp>
      <p:sp>
        <p:nvSpPr>
          <p:cNvPr id="38" name="テキスト ボックス 37"/>
          <p:cNvSpPr txBox="1"/>
          <p:nvPr/>
        </p:nvSpPr>
        <p:spPr>
          <a:xfrm>
            <a:off x="456026" y="5728353"/>
            <a:ext cx="1005403" cy="584775"/>
          </a:xfrm>
          <a:prstGeom prst="rect">
            <a:avLst/>
          </a:prstGeom>
          <a:noFill/>
        </p:spPr>
        <p:txBody>
          <a:bodyPr wrap="none" rtlCol="0">
            <a:spAutoFit/>
          </a:bodyPr>
          <a:lstStyle/>
          <a:p>
            <a:r>
              <a:rPr kumimoji="1" lang="ja-JP" altLang="en-US" sz="3200" dirty="0" smtClean="0">
                <a:ea typeface="ＤＦ平成明朝体W7" pitchFamily="1" charset="-128"/>
              </a:rPr>
              <a:t>確率</a:t>
            </a:r>
            <a:endParaRPr kumimoji="1" lang="ja-JP" altLang="en-US" sz="3200" dirty="0">
              <a:ea typeface="ＤＦ平成明朝体W7" pitchFamily="1" charset="-128"/>
            </a:endParaRPr>
          </a:p>
        </p:txBody>
      </p:sp>
      <mc:AlternateContent xmlns:mc="http://schemas.openxmlformats.org/markup-compatibility/2006" xmlns:a14="http://schemas.microsoft.com/office/drawing/2010/main">
        <mc:Choice Requires="a14">
          <p:sp>
            <p:nvSpPr>
              <p:cNvPr id="39" name="テキスト ボックス 38"/>
              <p:cNvSpPr txBox="1"/>
              <p:nvPr/>
            </p:nvSpPr>
            <p:spPr>
              <a:xfrm>
                <a:off x="1358760" y="5483669"/>
                <a:ext cx="1832894" cy="104374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kumimoji="1" lang="en-US" altLang="ja-JP" sz="3200" i="1" smtClean="0">
                              <a:solidFill>
                                <a:srgbClr val="FF0000"/>
                              </a:solidFill>
                              <a:latin typeface="Cambria Math"/>
                              <a:ea typeface="ＤＦ平成明朝体W7" pitchFamily="1" charset="-128"/>
                            </a:rPr>
                          </m:ctrlPr>
                        </m:fPr>
                        <m:num>
                          <m:r>
                            <a:rPr kumimoji="1" lang="ja-JP" altLang="en-US" sz="3200" b="0" i="1" smtClean="0">
                              <a:solidFill>
                                <a:srgbClr val="FF0000"/>
                              </a:solidFill>
                              <a:latin typeface="Cambria Math"/>
                              <a:ea typeface="ＤＦ平成明朝体W7" pitchFamily="1" charset="-128"/>
                            </a:rPr>
                            <m:t>３</m:t>
                          </m:r>
                        </m:num>
                        <m:den>
                          <m:r>
                            <a:rPr kumimoji="1" lang="ja-JP" altLang="en-US" sz="3200" b="0" i="1" smtClean="0">
                              <a:solidFill>
                                <a:srgbClr val="FF0000"/>
                              </a:solidFill>
                              <a:latin typeface="Cambria Math"/>
                              <a:ea typeface="ＤＦ平成明朝体W7" pitchFamily="1" charset="-128"/>
                            </a:rPr>
                            <m:t>９</m:t>
                          </m:r>
                        </m:den>
                      </m:f>
                      <m:r>
                        <a:rPr kumimoji="1" lang="ja-JP" altLang="en-US" sz="3200" b="0" i="1" smtClean="0">
                          <a:solidFill>
                            <a:srgbClr val="FF0000"/>
                          </a:solidFill>
                          <a:latin typeface="Cambria Math"/>
                          <a:ea typeface="ＤＦ平成明朝体W7" pitchFamily="1" charset="-128"/>
                        </a:rPr>
                        <m:t>＝</m:t>
                      </m:r>
                      <m:f>
                        <m:fPr>
                          <m:ctrlPr>
                            <a:rPr lang="en-US" altLang="ja-JP" sz="3200" i="1">
                              <a:solidFill>
                                <a:srgbClr val="FF0000"/>
                              </a:solidFill>
                              <a:latin typeface="Cambria Math"/>
                              <a:ea typeface="ＤＦ平成明朝体W7" pitchFamily="1" charset="-128"/>
                            </a:rPr>
                          </m:ctrlPr>
                        </m:fPr>
                        <m:num>
                          <m:r>
                            <a:rPr lang="ja-JP" altLang="en-US" sz="3200" b="0" i="1" smtClean="0">
                              <a:solidFill>
                                <a:srgbClr val="FF0000"/>
                              </a:solidFill>
                              <a:latin typeface="Cambria Math"/>
                              <a:ea typeface="ＤＦ平成明朝体W7" pitchFamily="1" charset="-128"/>
                            </a:rPr>
                            <m:t>１</m:t>
                          </m:r>
                        </m:num>
                        <m:den>
                          <m:r>
                            <a:rPr lang="ja-JP" altLang="en-US" sz="3200" b="0" i="1" smtClean="0">
                              <a:solidFill>
                                <a:srgbClr val="FF0000"/>
                              </a:solidFill>
                              <a:latin typeface="Cambria Math"/>
                              <a:ea typeface="ＤＦ平成明朝体W7" pitchFamily="1" charset="-128"/>
                            </a:rPr>
                            <m:t>３</m:t>
                          </m:r>
                        </m:den>
                      </m:f>
                    </m:oMath>
                  </m:oMathPara>
                </a14:m>
                <a:endParaRPr kumimoji="1" lang="ja-JP" altLang="en-US" sz="3200" dirty="0">
                  <a:solidFill>
                    <a:srgbClr val="FF0000"/>
                  </a:solidFill>
                  <a:ea typeface="ＤＦ平成明朝体W7" pitchFamily="1" charset="-128"/>
                </a:endParaRPr>
              </a:p>
            </p:txBody>
          </p:sp>
        </mc:Choice>
        <mc:Fallback xmlns="">
          <p:sp>
            <p:nvSpPr>
              <p:cNvPr id="39" name="テキスト ボックス 38"/>
              <p:cNvSpPr txBox="1">
                <a:spLocks noRot="1" noChangeAspect="1" noMove="1" noResize="1" noEditPoints="1" noAdjustHandles="1" noChangeArrowheads="1" noChangeShapeType="1" noTextEdit="1"/>
              </p:cNvSpPr>
              <p:nvPr/>
            </p:nvSpPr>
            <p:spPr>
              <a:xfrm>
                <a:off x="1358760" y="5483669"/>
                <a:ext cx="1832894" cy="1043747"/>
              </a:xfrm>
              <a:prstGeom prst="rect">
                <a:avLst/>
              </a:prstGeom>
              <a:blipFill rotWithShape="1">
                <a:blip r:embed="rId4"/>
                <a:stretch>
                  <a:fillRect/>
                </a:stretch>
              </a:blipFill>
            </p:spPr>
            <p:txBody>
              <a:bodyPr/>
              <a:lstStyle/>
              <a:p>
                <a:r>
                  <a:rPr lang="ja-JP" altLang="en-US">
                    <a:noFill/>
                  </a:rPr>
                  <a:t> </a:t>
                </a:r>
              </a:p>
            </p:txBody>
          </p:sp>
        </mc:Fallback>
      </mc:AlternateContent>
      <p:sp>
        <p:nvSpPr>
          <p:cNvPr id="33" name="正方形/長方形 32"/>
          <p:cNvSpPr/>
          <p:nvPr/>
        </p:nvSpPr>
        <p:spPr>
          <a:xfrm>
            <a:off x="1755684" y="2907178"/>
            <a:ext cx="594190" cy="600724"/>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ustDataLst>
      <p:tags r:id="rId1"/>
    </p:custDataLst>
    <p:extLst>
      <p:ext uri="{BB962C8B-B14F-4D97-AF65-F5344CB8AC3E}">
        <p14:creationId xmlns:p14="http://schemas.microsoft.com/office/powerpoint/2010/main" val="3885170261"/>
      </p:ext>
    </p:extLst>
  </p:cSld>
  <p:clrMapOvr>
    <a:masterClrMapping/>
  </p:clrMapOvr>
  <mc:AlternateContent xmlns:mc="http://schemas.openxmlformats.org/markup-compatibility/2006">
    <mc:Choice xmlns:p14="http://schemas.microsoft.com/office/powerpoint/2010/main" Requires="p14">
      <p:transition spd="slow" p14:dur="2000" advTm="25002"/>
    </mc:Choice>
    <mc:Fallback>
      <p:transition spd="slow" advTm="2500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500"/>
                                        <p:tgtEl>
                                          <p:spTgt spid="3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fade">
                                      <p:cBhvr>
                                        <p:cTn id="12" dur="500"/>
                                        <p:tgtEl>
                                          <p:spTgt spid="36"/>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fade">
                                      <p:cBhvr>
                                        <p:cTn id="15" dur="500"/>
                                        <p:tgtEl>
                                          <p:spTgt spid="3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3"/>
                                        </p:tgtEl>
                                        <p:attrNameLst>
                                          <p:attrName>style.visibility</p:attrName>
                                        </p:attrNameLst>
                                      </p:cBhvr>
                                      <p:to>
                                        <p:strVal val="visible"/>
                                      </p:to>
                                    </p:set>
                                    <p:animEffect transition="in" filter="fade">
                                      <p:cBhvr>
                                        <p:cTn id="20" dur="500"/>
                                        <p:tgtEl>
                                          <p:spTgt spid="33"/>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7"/>
                                        </p:tgtEl>
                                        <p:attrNameLst>
                                          <p:attrName>style.visibility</p:attrName>
                                        </p:attrNameLst>
                                      </p:cBhvr>
                                      <p:to>
                                        <p:strVal val="visible"/>
                                      </p:to>
                                    </p:set>
                                    <p:animEffect transition="in" filter="fade">
                                      <p:cBhvr>
                                        <p:cTn id="25" dur="500"/>
                                        <p:tgtEl>
                                          <p:spTgt spid="37"/>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8"/>
                                        </p:tgtEl>
                                        <p:attrNameLst>
                                          <p:attrName>style.visibility</p:attrName>
                                        </p:attrNameLst>
                                      </p:cBhvr>
                                      <p:to>
                                        <p:strVal val="visible"/>
                                      </p:to>
                                    </p:set>
                                    <p:animEffect transition="in" filter="fade">
                                      <p:cBhvr>
                                        <p:cTn id="30" dur="500"/>
                                        <p:tgtEl>
                                          <p:spTgt spid="38"/>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9"/>
                                        </p:tgtEl>
                                        <p:attrNameLst>
                                          <p:attrName>style.visibility</p:attrName>
                                        </p:attrNameLst>
                                      </p:cBhvr>
                                      <p:to>
                                        <p:strVal val="visible"/>
                                      </p:to>
                                    </p:set>
                                    <p:animEffect transition="in" filter="fade">
                                      <p:cBhvr>
                                        <p:cTn id="35"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5" grpId="0" animBg="1"/>
      <p:bldP spid="36" grpId="0" animBg="1"/>
      <p:bldP spid="37" grpId="0"/>
      <p:bldP spid="38" grpId="0"/>
      <p:bldP spid="39" grpId="0"/>
      <p:bldP spid="3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66338" y="3957"/>
            <a:ext cx="8565001" cy="1143000"/>
          </a:xfrm>
        </p:spPr>
        <p:txBody>
          <a:bodyPr>
            <a:noAutofit/>
          </a:bodyPr>
          <a:lstStyle/>
          <a:p>
            <a:r>
              <a:rPr kumimoji="1" lang="ja-JP" altLang="en-US" sz="3200" dirty="0" smtClean="0">
                <a:ea typeface="ＤＦ平成明朝体W7" pitchFamily="1" charset="-128"/>
              </a:rPr>
              <a:t>袋から</a:t>
            </a:r>
            <a:r>
              <a:rPr kumimoji="1" lang="ja-JP" altLang="en-US" sz="3200" u="sng" dirty="0" smtClean="0">
                <a:ea typeface="ＤＦ平成明朝体W7" pitchFamily="1" charset="-128"/>
              </a:rPr>
              <a:t>青玉または黄玉</a:t>
            </a:r>
            <a:r>
              <a:rPr kumimoji="1" lang="ja-JP" altLang="en-US" sz="3200" dirty="0" smtClean="0">
                <a:ea typeface="ＤＦ平成明朝体W7" pitchFamily="1" charset="-128"/>
              </a:rPr>
              <a:t>を取り出すときの確率</a:t>
            </a:r>
            <a:endParaRPr kumimoji="1" lang="ja-JP" altLang="en-US" sz="3200" dirty="0">
              <a:ea typeface="ＤＦ平成明朝体W7" pitchFamily="1" charset="-128"/>
            </a:endParaRPr>
          </a:p>
        </p:txBody>
      </p:sp>
      <p:sp>
        <p:nvSpPr>
          <p:cNvPr id="4" name="AutoShape 2" descr="data:image/jpeg;base64,/9j/4AAQSkZJRgABAQAAAQABAAD/2wCEAAkGBhMRERQUEBIWFRUTGBQZFRgTFhUYExgYFxcXFBUTGBUXHCgeFxkjHRQUHy8hIycpLSwsFR40NjAqNSYrLSkBCQoKDgwOGg8PGi0lHiQpLCwvNTY1KS8uLzUsLSwsMS80LzItKik0LywzLC41NCwsLiw0LDQsLCwqLCwsLiosKf/AABEIAO4AxwMBIgACEQEDEQH/xAAcAAEAAgIDAQAAAAAAAAAAAAAABgcFCAIDBAH/xABHEAABAwIBBwYLBgQFBQEAAAABAAIDBBEFBgcSITFBYRMiUXGBkRQjMkJicoKSobHBCDNDUqLRJFODshWzwtLhVGNzk5Q0/8QAGwEBAAIDAQEAAAAAAAAAAAAAAAUGAQMEAgf/xAA2EQACAQICBQoGAgIDAAAAAAAAAQIDBAURITFBodEGEhMyUWFxgZHhFCJCscHwI2Jy8RUWUv/aAAwDAQACEQMRAD8AvFERAEREAREQBERAERV1nlzhTYXDC2mDeVqC+z3DSDGx6GlZp1Fx02jXxQFiEqM41nLw2kuJquPSHmxnlH9Wiy9j12Wr2N5a1tZfwmqlkB80uIj9xtm/BYRAbBYv9pCmZcUtLLKemRzYm9erSJ7goViv2gsSluIhDANfkMLne9ISL9QCreCJrjznhvEgn5BZilwmnPlTh3aGD9S1Tqxhrz9GaalaNPXn6M7K/OFiM33ldUHg2RzG+6ywWFmrZH+W9zvWcT8ypXT4VT+a1rva0vqvW2kYNjGj2W/suSV9FakzhliUVqiyJUOUNTB9zUzR2/lyvb8AVLsHz34pTkaUzZ2jzZ2B36m2d8V0zUEJ8pjO4D4hYqrwamPkyhh9drh3XuvcLyMtaZsp38Ja01vLhwD7RlNJYVsD4TvdGeUj67anDqs7rVkYDlbSVwvSVEcttrWu5462HnDtC08qqQM2SMePRJv3ELqgncxwcxxa5puHNJDgekEawV2JprNHdGSks0bvotYMmc+eI0tmyuFVGPNm+8twlGu+rztJXlm9zjQ4vE90bHRyRaPKRuIdbSvolrgBpN5p12GzZsWT0S1ERAEREAREQBERAEREAREQBRLOdkcMSoJImi8zPGQH02jyb9DhdvaDuUtRAaPPYQSCLEaiDtB3ghSeDN9NLEyWCSORrwCNZa7iCCLXBuNu5STPrkZ4JW+ERttDV3dq2NlH3je24cOt3QvDmxx6znUzzqdd0d+nzm9o19h6VwX9StSpdJS2a/D2I3E6tejR6Whrjpa7V7EcqciqyPbTuPqWd/abrFVFDJH95G9nrNc35hX+vllCQx2ouvBPdxK3T5S1V14J+Ga4mvS+q+5sMif5cTHesxp+YXUMCp91PF/62fsuhY9DbB+p1rlNDLTTfr7FELnHC52prSeoE/JXyzDIRsijHUxo+i9IbbYvMseWynv9jxLlMvppb/YoqHJ6pf5NPKf6b7d5Fl21uTFTDGZJoixosLuLQSTsAF7kq7ZpmsaXPIDWgkk7ABrJKpvK/KZ1ZNcXETLiNvzeeJ+C6LK/r3c8lFKK1vSdeHYpc31TKMEorW9L8tmkwQF9i2azL5vXYdTumqNU9SGFzCLcmwXLWH0je56LAbjeGZjM2fKObiFWzmNN6Zjh5Th+MQfNafJ6SL7he+1OFjCIiAIiIAiIgCIiAIiIAiIgCIiAjecLJVuI0E0DrB1tOJztQbI0EtJO4HWCehxWo1JVOie17DZzCHA8RrW0+dfKiCmw6pjdOxs0sT2Rx6Q5R2mNG4aNdrE69i1SWGk1kzDSayZZD87DABo07ibC93gC++1gdS8kudh/m07R1vcfkAojQ0UL/vagR/05HH9It8VmoMCww+Xikg9WiefiZQo1YVar6N74kRHBLKP0b3xPWc6lT/Kh7n/7l202daYHxkEbh6Bc0950l9iyewM7cWm/+Rw+pXKfI3Cn/wD5saaHdFRTyMb74uAOxbHhtq1lzFvNrwizay6Nb+Jm8OzmU0mqQOiPpDSb3t1/BSejxCOYXika8dLHA99tirDEM1lfGzlIY21cOu0tG8TMNuDOd8FFgXxO85j26jta4dI6QuCtgdKWmnJreuJGXHJyjPTSk471x3kyzhZWcq408J5jT4wjznDzfVHxPUsDknS0rpw6vlLKeOzntaCZJNeqJgGy+8m1hfXeywq9uGYNNUuIgic/RF3Fo5rRvc93ksbxcQFLW1vC3pqnD/ZOWlrC1pKlDZv7y1se+0K8NEWGUzYWNAa10tnODQAAGxt5rbWtrLlEHZ4sXLtLw13UGRaPdoqI1VPoO0dJriNugbtv0B2w9Y1LqAXQdRO6XPbizJGvdUB4aRdjo2aDhvB0QD2ggrZ/D6rlYo5C0t02MdonaNJodoniL2VGZqcyz3uZV4kzRjFnRQPHOedodI0+S3fonWd+rbfaAIiIAiIgCIiAIiIAiwGV2W9LhkWnVSWJ8iNuuV59FvRxNgOla/5bZ66yuLmQE00H5Y3HlHD05Br7G2HXtQF4ZW51KDDrtll5SUfhQ2dJfodrsz2iDwVJ5W59K6rJbTnwWI7ozeUj0pTr90DtUCw/C5ah2jDG5532GocSdg7VOcDzXjU6rff0Izq9p/7d65Li8o26+d6ezacN1iFvar+SWns2+hA2sknk1B8kjjc7XPJ3k7ys9Fm7rXNB5Novuc9oPaFa1BhkUDdGGNrB6ItfrO09q9SgK2OTb/iiku/SVivykqN/wxSXfpf4/JT7s3daPw29j2fuup2QNaPwO57P3VyotSxy47I7+JoXKO6/8x9HxKXOQ1b/ANO73mf7l56nJSrjF308lhtIbpf23V4L4vSx2ttit/E9x5SXGemEd/EonCccqKR+nTTPidvMbi29txA1OHAqdUWed0gDcUoaauAFg97GsmA9bRIPcOtSjFcl6apuZYgXHzm81/vDb2qI1+anXeCfV0SN/wBTdvcpSjjNCfX+V+qJm35QW1TRUzi/Veq4I98mcnB2DSgwKMybuUc3QB6baJv3BRDKPL6rrW8m9zYoAbtgp2iOAa7jmN8q3S66Y7kNUUkfKOLXtBs4sudG+wkEDVuXXkPiVLBWxPr4BNBezw650b7JNEeVo7dE7RffZSlKtCrHnU3miao16dePPpyzR78ic2NZihBiZycN+dNICI9W0N3vdwHaQtgcis09Fhui9rOWnFrzSgFwPoN2R9mviVLaF0ZjYYdHky1pZoW0NEjm6NtVrWtZd62m4IiIAiIgCIiAIiIAq9zoZ1o8MYYobSVbhqbtbGDsfJ8w3aeA28862c5uFxcnDZ1VKDoNOsRt2cq8fIbyOgFazEzVUxJLpZpXEknW5zjrJJWG0lmzDaSzZzxLFJ6yYyTvfLLIdpuXHoaANg6AFMcnM2hdZ9YSBujbt9p27qHeFIsksjWUbdJ9nzEa3bm+iz996kqq99i8pNwoaF28Cl4lj0pN07Z5Lt2vw7PH7HRSUTImhkTAxo2BosP+Su9EVebbebKs25PNhERYMBERAEREAREQHCaFr2lrgC1wIIOwg6iCqbyvyYdRzarmJ9zG75sJ6R8QrnXhxnCGVULopBqdsO9rtzhxCkcPvXa1M31Xr4krheISs6ub6r18fIx2YvOVyb24fVP5jz/DOcfJefwTfzXHZ0E23i1+LSjE8OkppnRv1OYdo37w4HoO1bJ5nc4oxGm5Gd38VAAH32yM2NlHHc7jr3q8RkpJSWpn0iMlOKlF5pliIiL0egiIgCIiAKNZfZbxYVSmaSzpHXbDHfW99vg0bSdw4kLM4visdLBJPO7RjiaXOPAbh0k6gBvJC1Jy5yylxOqdPKSG6xEy+qNl9TeveTvPYgMbi2KzVtQ+aZxklmdc9JJ1BrRuA1AAdAVoZF5JNpI9OQAzPHOO3RH5B9TvWLzfZIcmBUzjnuHimnzQfPPE7ugdeqdqqYriHPfQ03o29/d4FJxvFOkbt6T+Va3293h9wiIq+VYIiIAiIgCIiAIiIAiIgCIiAjGXOS/hcWnGPHRg6PS5u0s+o49arTJ3H5qCpjqIDZ8Tth2OGxzHDoIuD+6vJVlnFyW5N3hMQ5jz4wDzXHzuo/PrVjwe+5r6Cb0bOBbMBxHmv4ao9D6vDgbKZLZSRYhSx1EB5rxrHnMcPKjdxB79R3rLLVvNBnCOG1WhM7+GnIEnQx2xswHDYeHUFtEx4IBBuDrBGwjpBVoLmckREARFAs8WXH+HUJbE61RUXZFba0efL7IIA4uCArLPpnD8Km8Cp3eJgd40jZJKNVuLWax61+gKI5A5MeEy8pIPFRHXfY520N4gbT2dKwOEYW+pmbEzynnWTsA2lx4AK7sLw1lPEyKMWawW4k73HiTrUNit70EOjh1nuRX8bxH4an0UH88ty7eB6l9RFTSgBERAEREAREQBERAEREAREQBERAF1VNM2RjmPAc1wIcDsIO1dqLKeWlGU2nmikMp8AdRzmM62nXG7padnaNh/5V45hMvPCIDRTuvLTi8RJ1uh2aPEsJt1EdBUdy0ye8LpyGjxkd3R8elnaPiAqrwDG5aGpjqITaSJwNjsO5zHDoIuD1q8Ydd/E0s31lofHzPpGE33xdDOXWWh8fM3RReHA8XZV08VREeZMxrhwuNbTxBuD1IpIlj2k22rUjOblb/iOISytN4m+Lh6OTaTZ3tEl3tLYTO9lF4HhU7gbPmHIx9N5LhxHEM0z2LWDAcN8IqI4tz3DS4NGtx7gV5nJQi5PUjxOahFzlqSzLDzb4AIoeXeOfN5N9zN3edfYFM1wjjDQGtFgAAANgA1ALmvn1xXlXqOpLafLLu5lc1pVZbf1IIiLnOYIiIAiIgCIiAIiIAiIgCIiAIiIAiIgCqDOFg/IVZc0c2YaY6A69njv1+0rfULzpUelTMfvjfbscCD8QFK4TWdO5S2S0E1gdw6V3FbJaH+N5L/ALOeUfKU09I864HCSP1JNTgOAeL/ANRFBMwuKclizW31TRysPst5Uf5ZRXY+ime+0hjRdUU1MDzY43SOA/NIdFt+Iaw++VGM1eGXfLMfMAY3rdrce4Ae0vFnbxTwjF6t25j+THVGAw/EFS/N1R8nRNO+Rzn/AB0R8GhROL1ejtmlteRB47W6K0aX1NL8/gk6IipR88CIiAIiIAiIgCIiAIiIAiIgCIiAIiIAiIgCjuX8YNBNfdoEe+0fVSJYPLYfwM/qj+5q6bV5V4P+y+512Tyuab/tH7orLIisMVdC8GxbymvrjePqvqxNBKWyAt2i+zqIRfQj6oerKWq5WsqZPzzTO96Rx+quHJmHRpKcf9th72h31VI1LbPcDuLvmVeuEHxEP/jj/tCr2Ov5ILvZVeUr/jprvf2PYiIqqUoIiIAiIgCIiAIiIAiIgCIiAIiIAiIgCIiAKO5fyWoJuOgP1t/ZSJQ3OhVaNK1n8yQdzQT87LssY864gu9btJ34bDn3dNf2T9NJCchsP5euhjtfS5T4Rvd9EUlzE4Zy2Lxu3QxzPPawxD/MRX8+oELx6mMdVOw7WSytPW17gfkrlycmDqSAj+VH8GgH4hV1naw/kcXrG2sHSaY/qND797ipjm7q9OhYL64y9p79IfBwUDjkM6MZdj+5WeUlPO3jPsl90SZERVIowREQBERAEREAREQBERAEREAREQBERAEREAVX50sRD544h+E259Z9jbua0+0rMnmDGuc42a0EkncALkqicWxAzzySu2vcT1DcOwWCncEoc+s6j1RW9/rLJydt+fXdV6ore/bMuX7NmEn+LqCNXi4mndfXI8dni+9FY2a7JzwHDKeJws9zeUk6dOTnWPEDRb7KK3F7Ks+0fgWhUU9U0apWOjfb80Z0mk8S15H9NRjNXiNpJYSfKAe3rbzXd4I91Xfnjyd8MwqYNF3wWmZ0+LB0x7hetZMAxQ01RHLua7nW3tOpw7iVyXtHp6EobctBw4hb/EW06a1taPFaUXqi4RyBwDmm4IBBGwg6wVzVAPl2oIiLACIiAIiIAiIgCIiAIiIAiIgCIiAIi6auqbExz3mzWAkngFlJt5Iyk28kQ/ObjnJwtgaedLrdwYD9SP0lYPNLkh/iGIxteLww2lm6C1pGiz2nWHVdRvHcWdVTvld5x1DoaNTW9y2UzL5HeA4e1722mqrSSX2htvFR9jTfreVfbG2+HoqG3W/E+m4bafCW8ae3W/F8NRP0RF2kifCL7VqVnPyROHYhLE1ton+Mh6NBxPNHqm7ewLbZQvOrkGMUoy1gHhEN3wE21m3OiJ3BwA7Q07kBUObfKISReDvPPi8i/nM6OtvyIU1VCU88tNMHC7JInHUQQQQbFrge0EK4cmMpo6yPSbYSN8tm8HpHS09KqOLWLpzdaC+V6+5+5RMcw10ajr018r19z4P92GaREUEVsIiIAiIgCIiAIiIAiIgCIiAIiIAqzzjZUco7waI81h8aRvcNjOob+PUsxlvlqIAYad15Tqc4fhj/AH/JQPJnJubEKllPTi73nWTfRa3zpHHc0fsNpCsuE4e81XqLw48PUt2B4W81c1V/ivzw9ewluZnIP/EKwSytvTUxDn32PftZFx6TwFt62gWHyUyZiw+ljpoBzWDnOPlPefKkdxJ7hYblmFZi4hERAEREBVGd7NH4bpVdE0CpA8YwahMBvHRIP1de3X6lq5aaXSYXRyMJBuLEEai1zT3EFbsKv84+aODEwZYrQ1QH3gHNk6GygbfWGscRqWGlJZPUYlFSWUlmiucl8u4qoBkto5ujzH8Wk7+B19alCpDKPJepw+YxVUTo3DyTtY4fmY4anDq7bFZjJ7OJNBZk95oxsufGN6necOB71WrzBn16HpwKhiHJ95udt6cH+GWwixeD5S09ULwyAnex2p49k/MXCyars4Sg+bJZMqdSnOnLmzTTPqIi8HgIiIAiIgCIvhKA+osPimVlLT/eTNLvys5zu4bO2yh+K503G4pog30pNZ6w0ah2kruoWFev1Y6O16ESNthl1caYQ0dr0L98CwK2vjhYXyvaxo3uNuwdJ4BV5lNnIc+8dJdrdhkOp59Ueb17epQ+uxKWodpSvc9x2XPwA2DqCnuRGZCsrtGSpBpoDY3ePHPHoRnYOLrcLqxWmD06T51X5nu9/wB0FrscBpUGp1vmlu9/P0IXk/k7UV87YaaMyPdrP5Wje97tjW8T8Stos3mbyHCYNFtnzPA5aW2tx/K3oYNw7SspkvkjTYdDyVJGGDVpOOuR5/M9+0n4DcAsypssYREQBERAEREAREQHgxrAaesiMVVE2Vh3OGzi0jW08QQVSOWP2eZWaUmGyco3byMpAkHBr/Jd226yr9RAaUV+Gz00mhPHJFI3c9rmuHEX+ay+GZfVcOrlOUaN0o0v1eV8VtliuCQVTNCphjlb0SNDrcRfYeIVdY59nqgmOlTvlpydwPKR9z+d+paqtGnVWU4pmmtb0qyyqRT8Ss6XOwPxac9bH/Qj6rIx50aU7WSj2Wn/AFLvxP7OdUz7qqgePTEjD+kOUJxbICencQ98RI/K55+bAo+WEWstSa82RU8BspaoteDfuTUZyqPpk9z/AJXB+c2kGzlT1MH1cFVslMWkg21L14bgj5zZhaPWJ+gK1/8AC23f6+xq/wCvWn9vX2J/LnUpx5MUp69EfUrxVGdj+XT++/6ALhhuZWtnF2S049Z8v0iUhw/7N9S772rhaP8Atte8/q0VsjhFqvpz82bo4FZR+nPzZDKrObVu8nk2eq25/USPgsBXY9UT/ezPdwLjo+6NQV7UH2cKNv31TPJ6gZGPiHFTDBc1GF0tiykY9w86a8rr9PPuAeoBdtO1o0upBI76Vlb0dNOCXlp9TVzCMnKqrcG01PJKT+RhIHEu2AcSVZmTn2daqSzq2ZkDd7GWkl6iQdAdhctgooWtFmtDQNgAAHcFzXQdZE8lM19Bh1jDCHyD8Waz5OwkWZ7ICliIgCIiAIiIAiIgP//Z"/>
          <p:cNvSpPr>
            <a:spLocks noChangeAspect="1" noChangeArrowheads="1"/>
          </p:cNvSpPr>
          <p:nvPr/>
        </p:nvSpPr>
        <p:spPr bwMode="auto">
          <a:xfrm>
            <a:off x="63500" y="-1095375"/>
            <a:ext cx="1895475" cy="22669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06120" y="1392655"/>
            <a:ext cx="4824536" cy="5224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フローチャート : 結合子 5"/>
          <p:cNvSpPr/>
          <p:nvPr/>
        </p:nvSpPr>
        <p:spPr>
          <a:xfrm>
            <a:off x="7261448" y="4015874"/>
            <a:ext cx="457200" cy="4572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フローチャート : 結合子 10"/>
          <p:cNvSpPr/>
          <p:nvPr/>
        </p:nvSpPr>
        <p:spPr>
          <a:xfrm>
            <a:off x="5663647" y="4634367"/>
            <a:ext cx="457200" cy="4572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フローチャート : 結合子 11"/>
          <p:cNvSpPr/>
          <p:nvPr/>
        </p:nvSpPr>
        <p:spPr>
          <a:xfrm>
            <a:off x="7032848" y="5025752"/>
            <a:ext cx="457200" cy="4572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フローチャート : 結合子 12"/>
          <p:cNvSpPr/>
          <p:nvPr/>
        </p:nvSpPr>
        <p:spPr>
          <a:xfrm>
            <a:off x="4877439" y="3651997"/>
            <a:ext cx="457200" cy="4572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フローチャート : 結合子 13"/>
          <p:cNvSpPr/>
          <p:nvPr/>
        </p:nvSpPr>
        <p:spPr>
          <a:xfrm>
            <a:off x="5952606" y="3423397"/>
            <a:ext cx="457200" cy="457200"/>
          </a:xfrm>
          <a:prstGeom prst="flowChartConnector">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フローチャート : 結合子 15"/>
          <p:cNvSpPr/>
          <p:nvPr/>
        </p:nvSpPr>
        <p:spPr>
          <a:xfrm>
            <a:off x="4648839" y="4535996"/>
            <a:ext cx="457200" cy="457200"/>
          </a:xfrm>
          <a:prstGeom prst="flowChartConnector">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フローチャート : 結合子 17"/>
          <p:cNvSpPr/>
          <p:nvPr/>
        </p:nvSpPr>
        <p:spPr>
          <a:xfrm>
            <a:off x="5095666" y="5345861"/>
            <a:ext cx="457200" cy="457200"/>
          </a:xfrm>
          <a:prstGeom prst="flowChartConnector">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フローチャート : 結合子 18"/>
          <p:cNvSpPr/>
          <p:nvPr/>
        </p:nvSpPr>
        <p:spPr>
          <a:xfrm>
            <a:off x="6548024" y="4177167"/>
            <a:ext cx="457200" cy="457200"/>
          </a:xfrm>
          <a:prstGeom prst="flowChartConnector">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フローチャート : 結合子 19"/>
          <p:cNvSpPr/>
          <p:nvPr/>
        </p:nvSpPr>
        <p:spPr>
          <a:xfrm>
            <a:off x="6105950" y="5687783"/>
            <a:ext cx="457200" cy="457200"/>
          </a:xfrm>
          <a:prstGeom prst="flowChartConnector">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263462" y="1556792"/>
            <a:ext cx="3057247" cy="584775"/>
          </a:xfrm>
          <a:prstGeom prst="rect">
            <a:avLst/>
          </a:prstGeom>
          <a:noFill/>
        </p:spPr>
        <p:txBody>
          <a:bodyPr wrap="none" rtlCol="0">
            <a:spAutoFit/>
          </a:bodyPr>
          <a:lstStyle/>
          <a:p>
            <a:r>
              <a:rPr kumimoji="1" lang="ja-JP" altLang="en-US" sz="3200" dirty="0" smtClean="0">
                <a:ea typeface="ＤＦ平成明朝体W7" pitchFamily="1" charset="-128"/>
              </a:rPr>
              <a:t>玉の取り出し方</a:t>
            </a:r>
            <a:endParaRPr kumimoji="1" lang="ja-JP" altLang="en-US" sz="3200" dirty="0">
              <a:ea typeface="ＤＦ平成明朝体W7" pitchFamily="1" charset="-128"/>
            </a:endParaRPr>
          </a:p>
        </p:txBody>
      </p:sp>
      <p:sp>
        <p:nvSpPr>
          <p:cNvPr id="22" name="フローチャート : 結合子 21"/>
          <p:cNvSpPr/>
          <p:nvPr/>
        </p:nvSpPr>
        <p:spPr>
          <a:xfrm>
            <a:off x="485670" y="2301846"/>
            <a:ext cx="457200" cy="457200"/>
          </a:xfrm>
          <a:prstGeom prst="flowChartConnector">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フローチャート : 結合子 22"/>
          <p:cNvSpPr/>
          <p:nvPr/>
        </p:nvSpPr>
        <p:spPr>
          <a:xfrm>
            <a:off x="1187624" y="2301846"/>
            <a:ext cx="457200" cy="4572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フローチャート : 結合子 23"/>
          <p:cNvSpPr/>
          <p:nvPr/>
        </p:nvSpPr>
        <p:spPr>
          <a:xfrm>
            <a:off x="1827940" y="2301846"/>
            <a:ext cx="457200" cy="457200"/>
          </a:xfrm>
          <a:prstGeom prst="flowChartConnector">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フローチャート : 結合子 24"/>
          <p:cNvSpPr/>
          <p:nvPr/>
        </p:nvSpPr>
        <p:spPr>
          <a:xfrm>
            <a:off x="2483768" y="2301846"/>
            <a:ext cx="457200" cy="4572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フローチャート : 結合子 25"/>
          <p:cNvSpPr/>
          <p:nvPr/>
        </p:nvSpPr>
        <p:spPr>
          <a:xfrm>
            <a:off x="3092109" y="2301846"/>
            <a:ext cx="457200" cy="457200"/>
          </a:xfrm>
          <a:prstGeom prst="flowChartConnector">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フローチャート : 結合子 26"/>
          <p:cNvSpPr/>
          <p:nvPr/>
        </p:nvSpPr>
        <p:spPr>
          <a:xfrm>
            <a:off x="485670" y="2966197"/>
            <a:ext cx="457200" cy="4572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フローチャート : 結合子 27"/>
          <p:cNvSpPr/>
          <p:nvPr/>
        </p:nvSpPr>
        <p:spPr>
          <a:xfrm>
            <a:off x="1187624" y="2966197"/>
            <a:ext cx="457200" cy="4572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フローチャート : 結合子 28"/>
          <p:cNvSpPr/>
          <p:nvPr/>
        </p:nvSpPr>
        <p:spPr>
          <a:xfrm>
            <a:off x="1852203" y="2966197"/>
            <a:ext cx="457200" cy="457200"/>
          </a:xfrm>
          <a:prstGeom prst="flowChartConnector">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フローチャート : 結合子 29"/>
          <p:cNvSpPr/>
          <p:nvPr/>
        </p:nvSpPr>
        <p:spPr>
          <a:xfrm>
            <a:off x="2483768" y="2966197"/>
            <a:ext cx="457200" cy="457200"/>
          </a:xfrm>
          <a:prstGeom prst="flowChartConnector">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3386716" y="1560339"/>
            <a:ext cx="1415772" cy="584775"/>
          </a:xfrm>
          <a:prstGeom prst="rect">
            <a:avLst/>
          </a:prstGeom>
          <a:noFill/>
        </p:spPr>
        <p:txBody>
          <a:bodyPr wrap="none" rtlCol="0">
            <a:spAutoFit/>
          </a:bodyPr>
          <a:lstStyle/>
          <a:p>
            <a:r>
              <a:rPr kumimoji="1" lang="ja-JP" altLang="en-US" sz="3200" dirty="0" smtClean="0">
                <a:solidFill>
                  <a:srgbClr val="FF0000"/>
                </a:solidFill>
                <a:ea typeface="ＤＦ平成明朝体W7" pitchFamily="1" charset="-128"/>
              </a:rPr>
              <a:t>９通り</a:t>
            </a:r>
            <a:endParaRPr kumimoji="1" lang="ja-JP" altLang="en-US" sz="3200" dirty="0">
              <a:solidFill>
                <a:srgbClr val="FF0000"/>
              </a:solidFill>
              <a:ea typeface="ＤＦ平成明朝体W7" pitchFamily="1" charset="-128"/>
            </a:endParaRPr>
          </a:p>
        </p:txBody>
      </p:sp>
      <p:sp>
        <p:nvSpPr>
          <p:cNvPr id="32" name="テキスト ボックス 31"/>
          <p:cNvSpPr txBox="1"/>
          <p:nvPr/>
        </p:nvSpPr>
        <p:spPr>
          <a:xfrm>
            <a:off x="261052" y="3669798"/>
            <a:ext cx="3057247" cy="1077218"/>
          </a:xfrm>
          <a:prstGeom prst="rect">
            <a:avLst/>
          </a:prstGeom>
          <a:noFill/>
        </p:spPr>
        <p:txBody>
          <a:bodyPr wrap="none" rtlCol="0">
            <a:spAutoFit/>
          </a:bodyPr>
          <a:lstStyle/>
          <a:p>
            <a:r>
              <a:rPr kumimoji="1" lang="ja-JP" altLang="en-US" sz="3200" dirty="0" smtClean="0">
                <a:ea typeface="ＤＦ平成明朝体W7" pitchFamily="1" charset="-128"/>
              </a:rPr>
              <a:t>青玉または黄玉</a:t>
            </a:r>
            <a:endParaRPr kumimoji="1" lang="en-US" altLang="ja-JP" sz="3200" dirty="0" smtClean="0">
              <a:ea typeface="ＤＦ平成明朝体W7" pitchFamily="1" charset="-128"/>
            </a:endParaRPr>
          </a:p>
          <a:p>
            <a:r>
              <a:rPr kumimoji="1" lang="ja-JP" altLang="en-US" sz="3200" dirty="0" smtClean="0">
                <a:ea typeface="ＤＦ平成明朝体W7" pitchFamily="1" charset="-128"/>
              </a:rPr>
              <a:t>が出る場合</a:t>
            </a:r>
            <a:endParaRPr kumimoji="1" lang="ja-JP" altLang="en-US" sz="3200" dirty="0">
              <a:ea typeface="ＤＦ平成明朝体W7" pitchFamily="1" charset="-128"/>
            </a:endParaRPr>
          </a:p>
        </p:txBody>
      </p:sp>
      <p:sp>
        <p:nvSpPr>
          <p:cNvPr id="35" name="正方形/長方形 34"/>
          <p:cNvSpPr/>
          <p:nvPr/>
        </p:nvSpPr>
        <p:spPr>
          <a:xfrm>
            <a:off x="1766186" y="2230084"/>
            <a:ext cx="594190" cy="600724"/>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2415273" y="2894435"/>
            <a:ext cx="594190" cy="600724"/>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p:cNvSpPr txBox="1"/>
          <p:nvPr/>
        </p:nvSpPr>
        <p:spPr>
          <a:xfrm>
            <a:off x="1877642" y="4733364"/>
            <a:ext cx="1415772" cy="584775"/>
          </a:xfrm>
          <a:prstGeom prst="rect">
            <a:avLst/>
          </a:prstGeom>
          <a:noFill/>
        </p:spPr>
        <p:txBody>
          <a:bodyPr wrap="none" rtlCol="0">
            <a:spAutoFit/>
          </a:bodyPr>
          <a:lstStyle/>
          <a:p>
            <a:r>
              <a:rPr kumimoji="1" lang="ja-JP" altLang="en-US" sz="3200" dirty="0" smtClean="0">
                <a:solidFill>
                  <a:srgbClr val="FF0000"/>
                </a:solidFill>
                <a:ea typeface="ＤＦ平成明朝体W7" pitchFamily="1" charset="-128"/>
              </a:rPr>
              <a:t>５通り</a:t>
            </a:r>
            <a:endParaRPr kumimoji="1" lang="ja-JP" altLang="en-US" sz="3200" dirty="0">
              <a:solidFill>
                <a:srgbClr val="FF0000"/>
              </a:solidFill>
              <a:ea typeface="ＤＦ平成明朝体W7" pitchFamily="1" charset="-128"/>
            </a:endParaRPr>
          </a:p>
        </p:txBody>
      </p:sp>
      <p:sp>
        <p:nvSpPr>
          <p:cNvPr id="38" name="テキスト ボックス 37"/>
          <p:cNvSpPr txBox="1"/>
          <p:nvPr/>
        </p:nvSpPr>
        <p:spPr>
          <a:xfrm>
            <a:off x="456026" y="5728353"/>
            <a:ext cx="1005403" cy="584775"/>
          </a:xfrm>
          <a:prstGeom prst="rect">
            <a:avLst/>
          </a:prstGeom>
          <a:noFill/>
        </p:spPr>
        <p:txBody>
          <a:bodyPr wrap="none" rtlCol="0">
            <a:spAutoFit/>
          </a:bodyPr>
          <a:lstStyle/>
          <a:p>
            <a:r>
              <a:rPr kumimoji="1" lang="ja-JP" altLang="en-US" sz="3200" dirty="0" smtClean="0">
                <a:ea typeface="ＤＦ平成明朝体W7" pitchFamily="1" charset="-128"/>
              </a:rPr>
              <a:t>確率</a:t>
            </a:r>
            <a:endParaRPr kumimoji="1" lang="ja-JP" altLang="en-US" sz="3200" dirty="0">
              <a:ea typeface="ＤＦ平成明朝体W7" pitchFamily="1" charset="-128"/>
            </a:endParaRPr>
          </a:p>
        </p:txBody>
      </p:sp>
      <mc:AlternateContent xmlns:mc="http://schemas.openxmlformats.org/markup-compatibility/2006" xmlns:a14="http://schemas.microsoft.com/office/drawing/2010/main">
        <mc:Choice Requires="a14">
          <p:sp>
            <p:nvSpPr>
              <p:cNvPr id="39" name="テキスト ボックス 38"/>
              <p:cNvSpPr txBox="1"/>
              <p:nvPr/>
            </p:nvSpPr>
            <p:spPr>
              <a:xfrm>
                <a:off x="1461429" y="5483669"/>
                <a:ext cx="1022340" cy="103893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kumimoji="1" lang="en-US" altLang="ja-JP" sz="3200" i="1" smtClean="0">
                              <a:solidFill>
                                <a:srgbClr val="FF0000"/>
                              </a:solidFill>
                              <a:latin typeface="Cambria Math"/>
                              <a:ea typeface="ＤＦ平成明朝体W7" pitchFamily="1" charset="-128"/>
                            </a:rPr>
                          </m:ctrlPr>
                        </m:fPr>
                        <m:num>
                          <m:r>
                            <a:rPr kumimoji="1" lang="ja-JP" altLang="en-US" sz="3200" b="0" i="1" smtClean="0">
                              <a:solidFill>
                                <a:srgbClr val="FF0000"/>
                              </a:solidFill>
                              <a:latin typeface="Cambria Math"/>
                              <a:ea typeface="ＤＦ平成明朝体W7" pitchFamily="1" charset="-128"/>
                            </a:rPr>
                            <m:t>５</m:t>
                          </m:r>
                        </m:num>
                        <m:den>
                          <m:r>
                            <a:rPr kumimoji="1" lang="ja-JP" altLang="en-US" sz="3200" b="0" i="1" smtClean="0">
                              <a:solidFill>
                                <a:srgbClr val="FF0000"/>
                              </a:solidFill>
                              <a:latin typeface="Cambria Math"/>
                              <a:ea typeface="ＤＦ平成明朝体W7" pitchFamily="1" charset="-128"/>
                            </a:rPr>
                            <m:t>９</m:t>
                          </m:r>
                        </m:den>
                      </m:f>
                    </m:oMath>
                  </m:oMathPara>
                </a14:m>
                <a:endParaRPr kumimoji="1" lang="ja-JP" altLang="en-US" sz="3200" dirty="0">
                  <a:solidFill>
                    <a:srgbClr val="FF0000"/>
                  </a:solidFill>
                  <a:ea typeface="ＤＦ平成明朝体W7" pitchFamily="1" charset="-128"/>
                </a:endParaRPr>
              </a:p>
            </p:txBody>
          </p:sp>
        </mc:Choice>
        <mc:Fallback xmlns="">
          <p:sp>
            <p:nvSpPr>
              <p:cNvPr id="39" name="テキスト ボックス 38"/>
              <p:cNvSpPr txBox="1">
                <a:spLocks noRot="1" noChangeAspect="1" noMove="1" noResize="1" noEditPoints="1" noAdjustHandles="1" noChangeArrowheads="1" noChangeShapeType="1" noTextEdit="1"/>
              </p:cNvSpPr>
              <p:nvPr/>
            </p:nvSpPr>
            <p:spPr>
              <a:xfrm>
                <a:off x="1461429" y="5483669"/>
                <a:ext cx="1022340" cy="1038939"/>
              </a:xfrm>
              <a:prstGeom prst="rect">
                <a:avLst/>
              </a:prstGeom>
              <a:blipFill rotWithShape="1">
                <a:blip r:embed="rId4"/>
                <a:stretch>
                  <a:fillRect/>
                </a:stretch>
              </a:blipFill>
            </p:spPr>
            <p:txBody>
              <a:bodyPr/>
              <a:lstStyle/>
              <a:p>
                <a:r>
                  <a:rPr lang="ja-JP" altLang="en-US">
                    <a:noFill/>
                  </a:rPr>
                  <a:t> </a:t>
                </a:r>
              </a:p>
            </p:txBody>
          </p:sp>
        </mc:Fallback>
      </mc:AlternateContent>
      <p:sp>
        <p:nvSpPr>
          <p:cNvPr id="33" name="正方形/長方形 32"/>
          <p:cNvSpPr/>
          <p:nvPr/>
        </p:nvSpPr>
        <p:spPr>
          <a:xfrm>
            <a:off x="1755684" y="2907178"/>
            <a:ext cx="594190" cy="600724"/>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3023614" y="2230084"/>
            <a:ext cx="594190" cy="600724"/>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a:off x="417175" y="2230084"/>
            <a:ext cx="594190" cy="600724"/>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ustDataLst>
      <p:tags r:id="rId1"/>
    </p:custDataLst>
    <p:extLst>
      <p:ext uri="{BB962C8B-B14F-4D97-AF65-F5344CB8AC3E}">
        <p14:creationId xmlns:p14="http://schemas.microsoft.com/office/powerpoint/2010/main" val="2651549205"/>
      </p:ext>
    </p:extLst>
  </p:cSld>
  <p:clrMapOvr>
    <a:masterClrMapping/>
  </p:clrMapOvr>
  <mc:AlternateContent xmlns:mc="http://schemas.openxmlformats.org/markup-compatibility/2006">
    <mc:Choice xmlns:p14="http://schemas.microsoft.com/office/powerpoint/2010/main" Requires="p14">
      <p:transition spd="slow" p14:dur="2000" advTm="26307"/>
    </mc:Choice>
    <mc:Fallback>
      <p:transition spd="slow" advTm="2630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500"/>
                                        <p:tgtEl>
                                          <p:spTgt spid="3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fade">
                                      <p:cBhvr>
                                        <p:cTn id="12" dur="500"/>
                                        <p:tgtEl>
                                          <p:spTgt spid="36"/>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fade">
                                      <p:cBhvr>
                                        <p:cTn id="15" dur="500"/>
                                        <p:tgtEl>
                                          <p:spTgt spid="3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3"/>
                                        </p:tgtEl>
                                        <p:attrNameLst>
                                          <p:attrName>style.visibility</p:attrName>
                                        </p:attrNameLst>
                                      </p:cBhvr>
                                      <p:to>
                                        <p:strVal val="visible"/>
                                      </p:to>
                                    </p:set>
                                    <p:animEffect transition="in" filter="fade">
                                      <p:cBhvr>
                                        <p:cTn id="20" dur="500"/>
                                        <p:tgtEl>
                                          <p:spTgt spid="33"/>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fade">
                                      <p:cBhvr>
                                        <p:cTn id="25" dur="500"/>
                                        <p:tgtEl>
                                          <p:spTgt spid="34"/>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40"/>
                                        </p:tgtEl>
                                        <p:attrNameLst>
                                          <p:attrName>style.visibility</p:attrName>
                                        </p:attrNameLst>
                                      </p:cBhvr>
                                      <p:to>
                                        <p:strVal val="visible"/>
                                      </p:to>
                                    </p:set>
                                    <p:animEffect transition="in" filter="fade">
                                      <p:cBhvr>
                                        <p:cTn id="30" dur="500"/>
                                        <p:tgtEl>
                                          <p:spTgt spid="40"/>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7"/>
                                        </p:tgtEl>
                                        <p:attrNameLst>
                                          <p:attrName>style.visibility</p:attrName>
                                        </p:attrNameLst>
                                      </p:cBhvr>
                                      <p:to>
                                        <p:strVal val="visible"/>
                                      </p:to>
                                    </p:set>
                                    <p:animEffect transition="in" filter="fade">
                                      <p:cBhvr>
                                        <p:cTn id="35" dur="500"/>
                                        <p:tgtEl>
                                          <p:spTgt spid="37"/>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38"/>
                                        </p:tgtEl>
                                        <p:attrNameLst>
                                          <p:attrName>style.visibility</p:attrName>
                                        </p:attrNameLst>
                                      </p:cBhvr>
                                      <p:to>
                                        <p:strVal val="visible"/>
                                      </p:to>
                                    </p:set>
                                    <p:animEffect transition="in" filter="fade">
                                      <p:cBhvr>
                                        <p:cTn id="40" dur="500"/>
                                        <p:tgtEl>
                                          <p:spTgt spid="38"/>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39"/>
                                        </p:tgtEl>
                                        <p:attrNameLst>
                                          <p:attrName>style.visibility</p:attrName>
                                        </p:attrNameLst>
                                      </p:cBhvr>
                                      <p:to>
                                        <p:strVal val="visible"/>
                                      </p:to>
                                    </p:set>
                                    <p:animEffect transition="in" filter="fade">
                                      <p:cBhvr>
                                        <p:cTn id="45"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5" grpId="0" animBg="1"/>
      <p:bldP spid="36" grpId="0" animBg="1"/>
      <p:bldP spid="37" grpId="0"/>
      <p:bldP spid="38" grpId="0"/>
      <p:bldP spid="39" grpId="0"/>
      <p:bldP spid="33" grpId="0" animBg="1"/>
      <p:bldP spid="34" grpId="0" animBg="1"/>
      <p:bldP spid="4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66338" y="3957"/>
            <a:ext cx="8565001" cy="1143000"/>
          </a:xfrm>
        </p:spPr>
        <p:txBody>
          <a:bodyPr>
            <a:noAutofit/>
          </a:bodyPr>
          <a:lstStyle/>
          <a:p>
            <a:r>
              <a:rPr kumimoji="1" lang="ja-JP" altLang="en-US" sz="3200" dirty="0" smtClean="0">
                <a:ea typeface="ＤＦ平成明朝体W7" pitchFamily="1" charset="-128"/>
              </a:rPr>
              <a:t>袋から色のついた玉を取り出すときの確率</a:t>
            </a:r>
            <a:endParaRPr kumimoji="1" lang="ja-JP" altLang="en-US" sz="3200" dirty="0">
              <a:ea typeface="ＤＦ平成明朝体W7" pitchFamily="1" charset="-128"/>
            </a:endParaRPr>
          </a:p>
        </p:txBody>
      </p:sp>
      <p:sp>
        <p:nvSpPr>
          <p:cNvPr id="4" name="AutoShape 2" descr="data:image/jpeg;base64,/9j/4AAQSkZJRgABAQAAAQABAAD/2wCEAAkGBhMRERQUEBIWFRUTGBQZFRgTFhUYExgYFxcXFBUTGBUXHCgeFxkjHRQUHy8hIycpLSwsFR40NjAqNSYrLSkBCQoKDgwOGg8PGi0lHiQpLCwvNTY1KS8uLzUsLSwsMS80LzItKik0LywzLC41NCwsLiw0LDQsLCwqLCwsLiosKf/AABEIAO4AxwMBIgACEQEDEQH/xAAcAAEAAgIDAQAAAAAAAAAAAAAABgcFCAIDBAH/xABHEAABAwIBBwYLBgQFBQEAAAABAAIDBBEFBgcSITFBYRMiUXGBkRQjMkJicoKSobHBCDNDUqLRJFODshWzwtLhVGNzk5Q0/8QAGwEBAAIDAQEAAAAAAAAAAAAAAAUGAQMEAgf/xAA2EQACAQICBQoGAgIDAAAAAAAAAQIDBAURITFBodEGEhMyUWFxgZHhFCJCscHwI2Jy8RUWUv/aAAwDAQACEQMRAD8AvFERAEREAREQBERAERV1nlzhTYXDC2mDeVqC+z3DSDGx6GlZp1Fx02jXxQFiEqM41nLw2kuJquPSHmxnlH9Wiy9j12Wr2N5a1tZfwmqlkB80uIj9xtm/BYRAbBYv9pCmZcUtLLKemRzYm9erSJ7goViv2gsSluIhDANfkMLne9ISL9QCreCJrjznhvEgn5BZilwmnPlTh3aGD9S1Tqxhrz9GaalaNPXn6M7K/OFiM33ldUHg2RzG+6ywWFmrZH+W9zvWcT8ypXT4VT+a1rva0vqvW2kYNjGj2W/suSV9FakzhliUVqiyJUOUNTB9zUzR2/lyvb8AVLsHz34pTkaUzZ2jzZ2B36m2d8V0zUEJ8pjO4D4hYqrwamPkyhh9drh3XuvcLyMtaZsp38Ja01vLhwD7RlNJYVsD4TvdGeUj67anDqs7rVkYDlbSVwvSVEcttrWu5462HnDtC08qqQM2SMePRJv3ELqgncxwcxxa5puHNJDgekEawV2JprNHdGSks0bvotYMmc+eI0tmyuFVGPNm+8twlGu+rztJXlm9zjQ4vE90bHRyRaPKRuIdbSvolrgBpN5p12GzZsWT0S1ERAEREAREQBERAEREAREQBRLOdkcMSoJImi8zPGQH02jyb9DhdvaDuUtRAaPPYQSCLEaiDtB3ghSeDN9NLEyWCSORrwCNZa7iCCLXBuNu5STPrkZ4JW+ERttDV3dq2NlH3je24cOt3QvDmxx6znUzzqdd0d+nzm9o19h6VwX9StSpdJS2a/D2I3E6tejR6Whrjpa7V7EcqciqyPbTuPqWd/abrFVFDJH95G9nrNc35hX+vllCQx2ouvBPdxK3T5S1V14J+Ga4mvS+q+5sMif5cTHesxp+YXUMCp91PF/62fsuhY9DbB+p1rlNDLTTfr7FELnHC52prSeoE/JXyzDIRsijHUxo+i9IbbYvMseWynv9jxLlMvppb/YoqHJ6pf5NPKf6b7d5Fl21uTFTDGZJoixosLuLQSTsAF7kq7ZpmsaXPIDWgkk7ABrJKpvK/KZ1ZNcXETLiNvzeeJ+C6LK/r3c8lFKK1vSdeHYpc31TKMEorW9L8tmkwQF9i2azL5vXYdTumqNU9SGFzCLcmwXLWH0je56LAbjeGZjM2fKObiFWzmNN6Zjh5Th+MQfNafJ6SL7he+1OFjCIiAIiIAiIgCIiAIiIAiIgCIiAjecLJVuI0E0DrB1tOJztQbI0EtJO4HWCehxWo1JVOie17DZzCHA8RrW0+dfKiCmw6pjdOxs0sT2Rx6Q5R2mNG4aNdrE69i1SWGk1kzDSayZZD87DABo07ibC93gC++1gdS8kudh/m07R1vcfkAojQ0UL/vagR/05HH9It8VmoMCww+Xikg9WiefiZQo1YVar6N74kRHBLKP0b3xPWc6lT/Kh7n/7l202daYHxkEbh6Bc0950l9iyewM7cWm/+Rw+pXKfI3Cn/wD5saaHdFRTyMb74uAOxbHhtq1lzFvNrwizay6Nb+Jm8OzmU0mqQOiPpDSb3t1/BSejxCOYXika8dLHA99tirDEM1lfGzlIY21cOu0tG8TMNuDOd8FFgXxO85j26jta4dI6QuCtgdKWmnJreuJGXHJyjPTSk471x3kyzhZWcq408J5jT4wjznDzfVHxPUsDknS0rpw6vlLKeOzntaCZJNeqJgGy+8m1hfXeywq9uGYNNUuIgic/RF3Fo5rRvc93ksbxcQFLW1vC3pqnD/ZOWlrC1pKlDZv7y1se+0K8NEWGUzYWNAa10tnODQAAGxt5rbWtrLlEHZ4sXLtLw13UGRaPdoqI1VPoO0dJriNugbtv0B2w9Y1LqAXQdRO6XPbizJGvdUB4aRdjo2aDhvB0QD2ggrZ/D6rlYo5C0t02MdonaNJodoniL2VGZqcyz3uZV4kzRjFnRQPHOedodI0+S3fonWd+rbfaAIiIAiIgCIiAIiIAiwGV2W9LhkWnVSWJ8iNuuV59FvRxNgOla/5bZ66yuLmQE00H5Y3HlHD05Br7G2HXtQF4ZW51KDDrtll5SUfhQ2dJfodrsz2iDwVJ5W59K6rJbTnwWI7ozeUj0pTr90DtUCw/C5ah2jDG5532GocSdg7VOcDzXjU6rff0Izq9p/7d65Li8o26+d6ezacN1iFvar+SWns2+hA2sknk1B8kjjc7XPJ3k7ys9Fm7rXNB5Novuc9oPaFa1BhkUDdGGNrB6ItfrO09q9SgK2OTb/iiku/SVivykqN/wxSXfpf4/JT7s3daPw29j2fuup2QNaPwO57P3VyotSxy47I7+JoXKO6/8x9HxKXOQ1b/ANO73mf7l56nJSrjF308lhtIbpf23V4L4vSx2ttit/E9x5SXGemEd/EonCccqKR+nTTPidvMbi29txA1OHAqdUWed0gDcUoaauAFg97GsmA9bRIPcOtSjFcl6apuZYgXHzm81/vDb2qI1+anXeCfV0SN/wBTdvcpSjjNCfX+V+qJm35QW1TRUzi/Veq4I98mcnB2DSgwKMybuUc3QB6baJv3BRDKPL6rrW8m9zYoAbtgp2iOAa7jmN8q3S66Y7kNUUkfKOLXtBs4sudG+wkEDVuXXkPiVLBWxPr4BNBezw650b7JNEeVo7dE7RffZSlKtCrHnU3miao16dePPpyzR78ic2NZihBiZycN+dNICI9W0N3vdwHaQtgcis09Fhui9rOWnFrzSgFwPoN2R9mviVLaF0ZjYYdHky1pZoW0NEjm6NtVrWtZd62m4IiIAiIgCIiAIiIAq9zoZ1o8MYYobSVbhqbtbGDsfJ8w3aeA28862c5uFxcnDZ1VKDoNOsRt2cq8fIbyOgFazEzVUxJLpZpXEknW5zjrJJWG0lmzDaSzZzxLFJ6yYyTvfLLIdpuXHoaANg6AFMcnM2hdZ9YSBujbt9p27qHeFIsksjWUbdJ9nzEa3bm+iz996kqq99i8pNwoaF28Cl4lj0pN07Z5Lt2vw7PH7HRSUTImhkTAxo2BosP+Su9EVebbebKs25PNhERYMBERAEREAREQHCaFr2lrgC1wIIOwg6iCqbyvyYdRzarmJ9zG75sJ6R8QrnXhxnCGVULopBqdsO9rtzhxCkcPvXa1M31Xr4krheISs6ub6r18fIx2YvOVyb24fVP5jz/DOcfJefwTfzXHZ0E23i1+LSjE8OkppnRv1OYdo37w4HoO1bJ5nc4oxGm5Gd38VAAH32yM2NlHHc7jr3q8RkpJSWpn0iMlOKlF5pliIiL0egiIgCIiAKNZfZbxYVSmaSzpHXbDHfW99vg0bSdw4kLM4visdLBJPO7RjiaXOPAbh0k6gBvJC1Jy5yylxOqdPKSG6xEy+qNl9TeveTvPYgMbi2KzVtQ+aZxklmdc9JJ1BrRuA1AAdAVoZF5JNpI9OQAzPHOO3RH5B9TvWLzfZIcmBUzjnuHimnzQfPPE7ugdeqdqqYriHPfQ03o29/d4FJxvFOkbt6T+Va3293h9wiIq+VYIiIAiIgCIiAIiIAiIgCIiAjGXOS/hcWnGPHRg6PS5u0s+o49arTJ3H5qCpjqIDZ8Tth2OGxzHDoIuD+6vJVlnFyW5N3hMQ5jz4wDzXHzuo/PrVjwe+5r6Cb0bOBbMBxHmv4ao9D6vDgbKZLZSRYhSx1EB5rxrHnMcPKjdxB79R3rLLVvNBnCOG1WhM7+GnIEnQx2xswHDYeHUFtEx4IBBuDrBGwjpBVoLmckREARFAs8WXH+HUJbE61RUXZFba0efL7IIA4uCArLPpnD8Km8Cp3eJgd40jZJKNVuLWax61+gKI5A5MeEy8pIPFRHXfY520N4gbT2dKwOEYW+pmbEzynnWTsA2lx4AK7sLw1lPEyKMWawW4k73HiTrUNit70EOjh1nuRX8bxH4an0UH88ty7eB6l9RFTSgBERAEREAREQBERAEREAREQBERAF1VNM2RjmPAc1wIcDsIO1dqLKeWlGU2nmikMp8AdRzmM62nXG7padnaNh/5V45hMvPCIDRTuvLTi8RJ1uh2aPEsJt1EdBUdy0ye8LpyGjxkd3R8elnaPiAqrwDG5aGpjqITaSJwNjsO5zHDoIuD1q8Ydd/E0s31lofHzPpGE33xdDOXWWh8fM3RReHA8XZV08VREeZMxrhwuNbTxBuD1IpIlj2k22rUjOblb/iOISytN4m+Lh6OTaTZ3tEl3tLYTO9lF4HhU7gbPmHIx9N5LhxHEM0z2LWDAcN8IqI4tz3DS4NGtx7gV5nJQi5PUjxOahFzlqSzLDzb4AIoeXeOfN5N9zN3edfYFM1wjjDQGtFgAAANgA1ALmvn1xXlXqOpLafLLu5lc1pVZbf1IIiLnOYIiIAiIgCIiAIiIAiIgCIiAIiIAiIgCqDOFg/IVZc0c2YaY6A69njv1+0rfULzpUelTMfvjfbscCD8QFK4TWdO5S2S0E1gdw6V3FbJaH+N5L/ALOeUfKU09I864HCSP1JNTgOAeL/ANRFBMwuKclizW31TRysPst5Uf5ZRXY+ime+0hjRdUU1MDzY43SOA/NIdFt+Iaw++VGM1eGXfLMfMAY3rdrce4Ae0vFnbxTwjF6t25j+THVGAw/EFS/N1R8nRNO+Rzn/AB0R8GhROL1ejtmlteRB47W6K0aX1NL8/gk6IipR88CIiAIiIAiIgCIiAIiIAiIgCIiAIiIAiIgCjuX8YNBNfdoEe+0fVSJYPLYfwM/qj+5q6bV5V4P+y+512Tyuab/tH7orLIisMVdC8GxbymvrjePqvqxNBKWyAt2i+zqIRfQj6oerKWq5WsqZPzzTO96Rx+quHJmHRpKcf9th72h31VI1LbPcDuLvmVeuEHxEP/jj/tCr2Ov5ILvZVeUr/jprvf2PYiIqqUoIiIAiIgCIiAIiIAiIgCIiAIiIAiIgCIiAKO5fyWoJuOgP1t/ZSJQ3OhVaNK1n8yQdzQT87LssY864gu9btJ34bDn3dNf2T9NJCchsP5euhjtfS5T4Rvd9EUlzE4Zy2Lxu3QxzPPawxD/MRX8+oELx6mMdVOw7WSytPW17gfkrlycmDqSAj+VH8GgH4hV1naw/kcXrG2sHSaY/qND797ipjm7q9OhYL64y9p79IfBwUDjkM6MZdj+5WeUlPO3jPsl90SZERVIowREQBERAEREAREQBERAEREAREQBERAEREAVX50sRD544h+E259Z9jbua0+0rMnmDGuc42a0EkncALkqicWxAzzySu2vcT1DcOwWCncEoc+s6j1RW9/rLJydt+fXdV6ore/bMuX7NmEn+LqCNXi4mndfXI8dni+9FY2a7JzwHDKeJws9zeUk6dOTnWPEDRb7KK3F7Ks+0fgWhUU9U0apWOjfb80Z0mk8S15H9NRjNXiNpJYSfKAe3rbzXd4I91Xfnjyd8MwqYNF3wWmZ0+LB0x7hetZMAxQ01RHLua7nW3tOpw7iVyXtHp6EobctBw4hb/EW06a1taPFaUXqi4RyBwDmm4IBBGwg6wVzVAPl2oIiLACIiAIiIAiIgCIiAIiIAiIgCIiAIi6auqbExz3mzWAkngFlJt5Iyk28kQ/ObjnJwtgaedLrdwYD9SP0lYPNLkh/iGIxteLww2lm6C1pGiz2nWHVdRvHcWdVTvld5x1DoaNTW9y2UzL5HeA4e1722mqrSSX2htvFR9jTfreVfbG2+HoqG3W/E+m4bafCW8ae3W/F8NRP0RF2kifCL7VqVnPyROHYhLE1ton+Mh6NBxPNHqm7ewLbZQvOrkGMUoy1gHhEN3wE21m3OiJ3BwA7Q07kBUObfKISReDvPPi8i/nM6OtvyIU1VCU88tNMHC7JInHUQQQQbFrge0EK4cmMpo6yPSbYSN8tm8HpHS09KqOLWLpzdaC+V6+5+5RMcw10ajr018r19z4P92GaREUEVsIiIAiIgCIiAIiIAiIgCIiAIiIAqzzjZUco7waI81h8aRvcNjOob+PUsxlvlqIAYad15Tqc4fhj/AH/JQPJnJubEKllPTi73nWTfRa3zpHHc0fsNpCsuE4e81XqLw48PUt2B4W81c1V/ivzw9ewluZnIP/EKwSytvTUxDn32PftZFx6TwFt62gWHyUyZiw+ljpoBzWDnOPlPefKkdxJ7hYblmFZi4hERAEREBVGd7NH4bpVdE0CpA8YwahMBvHRIP1de3X6lq5aaXSYXRyMJBuLEEai1zT3EFbsKv84+aODEwZYrQ1QH3gHNk6GygbfWGscRqWGlJZPUYlFSWUlmiucl8u4qoBkto5ujzH8Wk7+B19alCpDKPJepw+YxVUTo3DyTtY4fmY4anDq7bFZjJ7OJNBZk95oxsufGN6necOB71WrzBn16HpwKhiHJ95udt6cH+GWwixeD5S09ULwyAnex2p49k/MXCyars4Sg+bJZMqdSnOnLmzTTPqIi8HgIiIAiIgCIvhKA+osPimVlLT/eTNLvys5zu4bO2yh+K503G4pog30pNZ6w0ah2kruoWFev1Y6O16ESNthl1caYQ0dr0L98CwK2vjhYXyvaxo3uNuwdJ4BV5lNnIc+8dJdrdhkOp59Ueb17epQ+uxKWodpSvc9x2XPwA2DqCnuRGZCsrtGSpBpoDY3ePHPHoRnYOLrcLqxWmD06T51X5nu9/wB0FrscBpUGp1vmlu9/P0IXk/k7UV87YaaMyPdrP5Wje97tjW8T8Stos3mbyHCYNFtnzPA5aW2tx/K3oYNw7SspkvkjTYdDyVJGGDVpOOuR5/M9+0n4DcAsypssYREQBERAEREAREQHgxrAaesiMVVE2Vh3OGzi0jW08QQVSOWP2eZWaUmGyco3byMpAkHBr/Jd226yr9RAaUV+Gz00mhPHJFI3c9rmuHEX+ay+GZfVcOrlOUaN0o0v1eV8VtliuCQVTNCphjlb0SNDrcRfYeIVdY59nqgmOlTvlpydwPKR9z+d+paqtGnVWU4pmmtb0qyyqRT8Ss6XOwPxac9bH/Qj6rIx50aU7WSj2Wn/AFLvxP7OdUz7qqgePTEjD+kOUJxbICencQ98RI/K55+bAo+WEWstSa82RU8BspaoteDfuTUZyqPpk9z/AJXB+c2kGzlT1MH1cFVslMWkg21L14bgj5zZhaPWJ+gK1/8AC23f6+xq/wCvWn9vX2J/LnUpx5MUp69EfUrxVGdj+XT++/6ALhhuZWtnF2S049Z8v0iUhw/7N9S772rhaP8Atte8/q0VsjhFqvpz82bo4FZR+nPzZDKrObVu8nk2eq25/USPgsBXY9UT/ezPdwLjo+6NQV7UH2cKNv31TPJ6gZGPiHFTDBc1GF0tiykY9w86a8rr9PPuAeoBdtO1o0upBI76Vlb0dNOCXlp9TVzCMnKqrcG01PJKT+RhIHEu2AcSVZmTn2daqSzq2ZkDd7GWkl6iQdAdhctgooWtFmtDQNgAAHcFzXQdZE8lM19Bh1jDCHyD8Waz5OwkWZ7ICliIgCIiAIiIAiIgP//Z"/>
          <p:cNvSpPr>
            <a:spLocks noChangeAspect="1" noChangeArrowheads="1"/>
          </p:cNvSpPr>
          <p:nvPr/>
        </p:nvSpPr>
        <p:spPr bwMode="auto">
          <a:xfrm>
            <a:off x="63500" y="-1095375"/>
            <a:ext cx="1895475" cy="22669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06120" y="1392655"/>
            <a:ext cx="4824536" cy="5224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フローチャート : 結合子 5"/>
          <p:cNvSpPr/>
          <p:nvPr/>
        </p:nvSpPr>
        <p:spPr>
          <a:xfrm>
            <a:off x="7261448" y="4015874"/>
            <a:ext cx="457200" cy="4572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フローチャート : 結合子 10"/>
          <p:cNvSpPr/>
          <p:nvPr/>
        </p:nvSpPr>
        <p:spPr>
          <a:xfrm>
            <a:off x="5663647" y="4634367"/>
            <a:ext cx="457200" cy="4572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フローチャート : 結合子 11"/>
          <p:cNvSpPr/>
          <p:nvPr/>
        </p:nvSpPr>
        <p:spPr>
          <a:xfrm>
            <a:off x="7032848" y="5025752"/>
            <a:ext cx="457200" cy="4572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フローチャート : 結合子 12"/>
          <p:cNvSpPr/>
          <p:nvPr/>
        </p:nvSpPr>
        <p:spPr>
          <a:xfrm>
            <a:off x="4877439" y="3651997"/>
            <a:ext cx="457200" cy="4572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フローチャート : 結合子 13"/>
          <p:cNvSpPr/>
          <p:nvPr/>
        </p:nvSpPr>
        <p:spPr>
          <a:xfrm>
            <a:off x="5952606" y="3423397"/>
            <a:ext cx="457200" cy="457200"/>
          </a:xfrm>
          <a:prstGeom prst="flowChartConnector">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フローチャート : 結合子 15"/>
          <p:cNvSpPr/>
          <p:nvPr/>
        </p:nvSpPr>
        <p:spPr>
          <a:xfrm>
            <a:off x="4648839" y="4535996"/>
            <a:ext cx="457200" cy="457200"/>
          </a:xfrm>
          <a:prstGeom prst="flowChartConnector">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フローチャート : 結合子 17"/>
          <p:cNvSpPr/>
          <p:nvPr/>
        </p:nvSpPr>
        <p:spPr>
          <a:xfrm>
            <a:off x="5095666" y="5345861"/>
            <a:ext cx="457200" cy="457200"/>
          </a:xfrm>
          <a:prstGeom prst="flowChartConnector">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フローチャート : 結合子 18"/>
          <p:cNvSpPr/>
          <p:nvPr/>
        </p:nvSpPr>
        <p:spPr>
          <a:xfrm>
            <a:off x="6548024" y="4177167"/>
            <a:ext cx="457200" cy="457200"/>
          </a:xfrm>
          <a:prstGeom prst="flowChartConnector">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フローチャート : 結合子 19"/>
          <p:cNvSpPr/>
          <p:nvPr/>
        </p:nvSpPr>
        <p:spPr>
          <a:xfrm>
            <a:off x="6105950" y="5687783"/>
            <a:ext cx="457200" cy="457200"/>
          </a:xfrm>
          <a:prstGeom prst="flowChartConnector">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263462" y="1556792"/>
            <a:ext cx="3057247" cy="584775"/>
          </a:xfrm>
          <a:prstGeom prst="rect">
            <a:avLst/>
          </a:prstGeom>
          <a:noFill/>
        </p:spPr>
        <p:txBody>
          <a:bodyPr wrap="none" rtlCol="0">
            <a:spAutoFit/>
          </a:bodyPr>
          <a:lstStyle/>
          <a:p>
            <a:r>
              <a:rPr kumimoji="1" lang="ja-JP" altLang="en-US" sz="3200" dirty="0" smtClean="0">
                <a:ea typeface="ＤＦ平成明朝体W7" pitchFamily="1" charset="-128"/>
              </a:rPr>
              <a:t>玉の取り出し方</a:t>
            </a:r>
            <a:endParaRPr kumimoji="1" lang="ja-JP" altLang="en-US" sz="3200" dirty="0">
              <a:ea typeface="ＤＦ平成明朝体W7" pitchFamily="1" charset="-128"/>
            </a:endParaRPr>
          </a:p>
        </p:txBody>
      </p:sp>
      <p:sp>
        <p:nvSpPr>
          <p:cNvPr id="22" name="フローチャート : 結合子 21"/>
          <p:cNvSpPr/>
          <p:nvPr/>
        </p:nvSpPr>
        <p:spPr>
          <a:xfrm>
            <a:off x="485670" y="2301846"/>
            <a:ext cx="457200" cy="457200"/>
          </a:xfrm>
          <a:prstGeom prst="flowChartConnector">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フローチャート : 結合子 22"/>
          <p:cNvSpPr/>
          <p:nvPr/>
        </p:nvSpPr>
        <p:spPr>
          <a:xfrm>
            <a:off x="1187624" y="2301846"/>
            <a:ext cx="457200" cy="4572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フローチャート : 結合子 23"/>
          <p:cNvSpPr/>
          <p:nvPr/>
        </p:nvSpPr>
        <p:spPr>
          <a:xfrm>
            <a:off x="1827940" y="2301846"/>
            <a:ext cx="457200" cy="457200"/>
          </a:xfrm>
          <a:prstGeom prst="flowChartConnector">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フローチャート : 結合子 24"/>
          <p:cNvSpPr/>
          <p:nvPr/>
        </p:nvSpPr>
        <p:spPr>
          <a:xfrm>
            <a:off x="2483768" y="2301846"/>
            <a:ext cx="457200" cy="4572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フローチャート : 結合子 25"/>
          <p:cNvSpPr/>
          <p:nvPr/>
        </p:nvSpPr>
        <p:spPr>
          <a:xfrm>
            <a:off x="3092109" y="2301846"/>
            <a:ext cx="457200" cy="457200"/>
          </a:xfrm>
          <a:prstGeom prst="flowChartConnector">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フローチャート : 結合子 26"/>
          <p:cNvSpPr/>
          <p:nvPr/>
        </p:nvSpPr>
        <p:spPr>
          <a:xfrm>
            <a:off x="485670" y="2966197"/>
            <a:ext cx="457200" cy="4572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フローチャート : 結合子 27"/>
          <p:cNvSpPr/>
          <p:nvPr/>
        </p:nvSpPr>
        <p:spPr>
          <a:xfrm>
            <a:off x="1187624" y="2966197"/>
            <a:ext cx="457200" cy="4572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フローチャート : 結合子 28"/>
          <p:cNvSpPr/>
          <p:nvPr/>
        </p:nvSpPr>
        <p:spPr>
          <a:xfrm>
            <a:off x="1852203" y="2966197"/>
            <a:ext cx="457200" cy="457200"/>
          </a:xfrm>
          <a:prstGeom prst="flowChartConnector">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フローチャート : 結合子 29"/>
          <p:cNvSpPr/>
          <p:nvPr/>
        </p:nvSpPr>
        <p:spPr>
          <a:xfrm>
            <a:off x="2483768" y="2966197"/>
            <a:ext cx="457200" cy="457200"/>
          </a:xfrm>
          <a:prstGeom prst="flowChartConnector">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3386716" y="1560339"/>
            <a:ext cx="1415772" cy="584775"/>
          </a:xfrm>
          <a:prstGeom prst="rect">
            <a:avLst/>
          </a:prstGeom>
          <a:noFill/>
        </p:spPr>
        <p:txBody>
          <a:bodyPr wrap="none" rtlCol="0">
            <a:spAutoFit/>
          </a:bodyPr>
          <a:lstStyle/>
          <a:p>
            <a:r>
              <a:rPr kumimoji="1" lang="ja-JP" altLang="en-US" sz="3200" dirty="0" smtClean="0">
                <a:solidFill>
                  <a:srgbClr val="FF0000"/>
                </a:solidFill>
                <a:ea typeface="ＤＦ平成明朝体W7" pitchFamily="1" charset="-128"/>
              </a:rPr>
              <a:t>９通り</a:t>
            </a:r>
            <a:endParaRPr kumimoji="1" lang="ja-JP" altLang="en-US" sz="3200" dirty="0">
              <a:solidFill>
                <a:srgbClr val="FF0000"/>
              </a:solidFill>
              <a:ea typeface="ＤＦ平成明朝体W7" pitchFamily="1" charset="-128"/>
            </a:endParaRPr>
          </a:p>
        </p:txBody>
      </p:sp>
      <p:sp>
        <p:nvSpPr>
          <p:cNvPr id="32" name="テキスト ボックス 31"/>
          <p:cNvSpPr txBox="1"/>
          <p:nvPr/>
        </p:nvSpPr>
        <p:spPr>
          <a:xfrm>
            <a:off x="261052" y="3669798"/>
            <a:ext cx="2646878" cy="1077218"/>
          </a:xfrm>
          <a:prstGeom prst="rect">
            <a:avLst/>
          </a:prstGeom>
          <a:noFill/>
        </p:spPr>
        <p:txBody>
          <a:bodyPr wrap="none" rtlCol="0">
            <a:spAutoFit/>
          </a:bodyPr>
          <a:lstStyle/>
          <a:p>
            <a:r>
              <a:rPr kumimoji="1" lang="ja-JP" altLang="en-US" sz="3200" dirty="0" smtClean="0">
                <a:ea typeface="ＤＦ平成明朝体W7" pitchFamily="1" charset="-128"/>
              </a:rPr>
              <a:t>色のついた玉</a:t>
            </a:r>
            <a:endParaRPr kumimoji="1" lang="en-US" altLang="ja-JP" sz="3200" dirty="0" smtClean="0">
              <a:ea typeface="ＤＦ平成明朝体W7" pitchFamily="1" charset="-128"/>
            </a:endParaRPr>
          </a:p>
          <a:p>
            <a:r>
              <a:rPr kumimoji="1" lang="ja-JP" altLang="en-US" sz="3200" dirty="0" smtClean="0">
                <a:ea typeface="ＤＦ平成明朝体W7" pitchFamily="1" charset="-128"/>
              </a:rPr>
              <a:t>が出る場合</a:t>
            </a:r>
            <a:endParaRPr kumimoji="1" lang="ja-JP" altLang="en-US" sz="3200" dirty="0">
              <a:ea typeface="ＤＦ平成明朝体W7" pitchFamily="1" charset="-128"/>
            </a:endParaRPr>
          </a:p>
        </p:txBody>
      </p:sp>
      <p:sp>
        <p:nvSpPr>
          <p:cNvPr id="37" name="テキスト ボックス 36"/>
          <p:cNvSpPr txBox="1"/>
          <p:nvPr/>
        </p:nvSpPr>
        <p:spPr>
          <a:xfrm>
            <a:off x="1877642" y="4733364"/>
            <a:ext cx="1415772" cy="584775"/>
          </a:xfrm>
          <a:prstGeom prst="rect">
            <a:avLst/>
          </a:prstGeom>
          <a:noFill/>
        </p:spPr>
        <p:txBody>
          <a:bodyPr wrap="none" rtlCol="0">
            <a:spAutoFit/>
          </a:bodyPr>
          <a:lstStyle/>
          <a:p>
            <a:r>
              <a:rPr kumimoji="1" lang="ja-JP" altLang="en-US" sz="3200" dirty="0" smtClean="0">
                <a:solidFill>
                  <a:srgbClr val="FF0000"/>
                </a:solidFill>
                <a:ea typeface="ＤＦ平成明朝体W7" pitchFamily="1" charset="-128"/>
              </a:rPr>
              <a:t>９通り</a:t>
            </a:r>
            <a:endParaRPr kumimoji="1" lang="ja-JP" altLang="en-US" sz="3200" dirty="0">
              <a:solidFill>
                <a:srgbClr val="FF0000"/>
              </a:solidFill>
              <a:ea typeface="ＤＦ平成明朝体W7" pitchFamily="1" charset="-128"/>
            </a:endParaRPr>
          </a:p>
        </p:txBody>
      </p:sp>
      <p:sp>
        <p:nvSpPr>
          <p:cNvPr id="38" name="テキスト ボックス 37"/>
          <p:cNvSpPr txBox="1"/>
          <p:nvPr/>
        </p:nvSpPr>
        <p:spPr>
          <a:xfrm>
            <a:off x="456026" y="5728353"/>
            <a:ext cx="1005403" cy="584775"/>
          </a:xfrm>
          <a:prstGeom prst="rect">
            <a:avLst/>
          </a:prstGeom>
          <a:noFill/>
        </p:spPr>
        <p:txBody>
          <a:bodyPr wrap="none" rtlCol="0">
            <a:spAutoFit/>
          </a:bodyPr>
          <a:lstStyle/>
          <a:p>
            <a:r>
              <a:rPr kumimoji="1" lang="ja-JP" altLang="en-US" sz="3200" dirty="0" smtClean="0">
                <a:ea typeface="ＤＦ平成明朝体W7" pitchFamily="1" charset="-128"/>
              </a:rPr>
              <a:t>確率</a:t>
            </a:r>
            <a:endParaRPr kumimoji="1" lang="ja-JP" altLang="en-US" sz="3200" dirty="0">
              <a:ea typeface="ＤＦ平成明朝体W7" pitchFamily="1" charset="-128"/>
            </a:endParaRPr>
          </a:p>
        </p:txBody>
      </p:sp>
      <mc:AlternateContent xmlns:mc="http://schemas.openxmlformats.org/markup-compatibility/2006" xmlns:a14="http://schemas.microsoft.com/office/drawing/2010/main">
        <mc:Choice Requires="a14">
          <p:sp>
            <p:nvSpPr>
              <p:cNvPr id="39" name="テキスト ボックス 38"/>
              <p:cNvSpPr txBox="1"/>
              <p:nvPr/>
            </p:nvSpPr>
            <p:spPr>
              <a:xfrm>
                <a:off x="1461428" y="5483669"/>
                <a:ext cx="1446501" cy="104374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kumimoji="1" lang="en-US" altLang="ja-JP" sz="3200" i="1" smtClean="0">
                              <a:solidFill>
                                <a:srgbClr val="FF0000"/>
                              </a:solidFill>
                              <a:latin typeface="Cambria Math"/>
                              <a:ea typeface="ＤＦ平成明朝体W7" pitchFamily="1" charset="-128"/>
                            </a:rPr>
                          </m:ctrlPr>
                        </m:fPr>
                        <m:num>
                          <m:r>
                            <a:rPr kumimoji="1" lang="ja-JP" altLang="en-US" sz="3200" b="0" i="1" smtClean="0">
                              <a:solidFill>
                                <a:srgbClr val="FF0000"/>
                              </a:solidFill>
                              <a:latin typeface="Cambria Math"/>
                              <a:ea typeface="ＤＦ平成明朝体W7" pitchFamily="1" charset="-128"/>
                            </a:rPr>
                            <m:t>９</m:t>
                          </m:r>
                        </m:num>
                        <m:den>
                          <m:r>
                            <a:rPr kumimoji="1" lang="ja-JP" altLang="en-US" sz="3200" b="0" i="1" smtClean="0">
                              <a:solidFill>
                                <a:srgbClr val="FF0000"/>
                              </a:solidFill>
                              <a:latin typeface="Cambria Math"/>
                              <a:ea typeface="ＤＦ平成明朝体W7" pitchFamily="1" charset="-128"/>
                            </a:rPr>
                            <m:t>９</m:t>
                          </m:r>
                        </m:den>
                      </m:f>
                      <m:r>
                        <a:rPr kumimoji="1" lang="ja-JP" altLang="en-US" sz="3200" b="0" i="1" smtClean="0">
                          <a:solidFill>
                            <a:srgbClr val="FF0000"/>
                          </a:solidFill>
                          <a:latin typeface="Cambria Math"/>
                          <a:ea typeface="ＤＦ平成明朝体W7" pitchFamily="1" charset="-128"/>
                        </a:rPr>
                        <m:t>＝１</m:t>
                      </m:r>
                    </m:oMath>
                  </m:oMathPara>
                </a14:m>
                <a:endParaRPr kumimoji="1" lang="ja-JP" altLang="en-US" sz="3200" dirty="0">
                  <a:solidFill>
                    <a:srgbClr val="FF0000"/>
                  </a:solidFill>
                  <a:ea typeface="ＤＦ平成明朝体W7" pitchFamily="1" charset="-128"/>
                </a:endParaRPr>
              </a:p>
            </p:txBody>
          </p:sp>
        </mc:Choice>
        <mc:Fallback xmlns="">
          <p:sp>
            <p:nvSpPr>
              <p:cNvPr id="39" name="テキスト ボックス 38"/>
              <p:cNvSpPr txBox="1">
                <a:spLocks noRot="1" noChangeAspect="1" noMove="1" noResize="1" noEditPoints="1" noAdjustHandles="1" noChangeArrowheads="1" noChangeShapeType="1" noTextEdit="1"/>
              </p:cNvSpPr>
              <p:nvPr/>
            </p:nvSpPr>
            <p:spPr>
              <a:xfrm>
                <a:off x="1461428" y="5483669"/>
                <a:ext cx="1446501" cy="1043747"/>
              </a:xfrm>
              <a:prstGeom prst="rect">
                <a:avLst/>
              </a:prstGeom>
              <a:blipFill rotWithShape="1">
                <a:blip r:embed="rId4"/>
                <a:stretch>
                  <a:fillRect/>
                </a:stretch>
              </a:blipFill>
            </p:spPr>
            <p:txBody>
              <a:bodyPr/>
              <a:lstStyle/>
              <a:p>
                <a:r>
                  <a:rPr lang="ja-JP" altLang="en-US">
                    <a:noFill/>
                  </a:rPr>
                  <a:t> </a:t>
                </a:r>
              </a:p>
            </p:txBody>
          </p:sp>
        </mc:Fallback>
      </mc:AlternateContent>
      <p:sp>
        <p:nvSpPr>
          <p:cNvPr id="40" name="正方形/長方形 39"/>
          <p:cNvSpPr/>
          <p:nvPr/>
        </p:nvSpPr>
        <p:spPr>
          <a:xfrm>
            <a:off x="417174" y="2230083"/>
            <a:ext cx="3288945" cy="1342933"/>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ustDataLst>
      <p:tags r:id="rId1"/>
    </p:custDataLst>
    <p:extLst>
      <p:ext uri="{BB962C8B-B14F-4D97-AF65-F5344CB8AC3E}">
        <p14:creationId xmlns:p14="http://schemas.microsoft.com/office/powerpoint/2010/main" val="1968639697"/>
      </p:ext>
    </p:extLst>
  </p:cSld>
  <p:clrMapOvr>
    <a:masterClrMapping/>
  </p:clrMapOvr>
  <mc:AlternateContent xmlns:mc="http://schemas.openxmlformats.org/markup-compatibility/2006">
    <mc:Choice xmlns:p14="http://schemas.microsoft.com/office/powerpoint/2010/main" Requires="p14">
      <p:transition spd="slow" p14:dur="2000" advTm="18841"/>
    </mc:Choice>
    <mc:Fallback>
      <p:transition spd="slow" advTm="1884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500"/>
                                        <p:tgtEl>
                                          <p:spTgt spid="3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0"/>
                                        </p:tgtEl>
                                        <p:attrNameLst>
                                          <p:attrName>style.visibility</p:attrName>
                                        </p:attrNameLst>
                                      </p:cBhvr>
                                      <p:to>
                                        <p:strVal val="visible"/>
                                      </p:to>
                                    </p:set>
                                    <p:animEffect transition="in" filter="fade">
                                      <p:cBhvr>
                                        <p:cTn id="12" dur="500"/>
                                        <p:tgtEl>
                                          <p:spTgt spid="4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7"/>
                                        </p:tgtEl>
                                        <p:attrNameLst>
                                          <p:attrName>style.visibility</p:attrName>
                                        </p:attrNameLst>
                                      </p:cBhvr>
                                      <p:to>
                                        <p:strVal val="visible"/>
                                      </p:to>
                                    </p:set>
                                    <p:animEffect transition="in" filter="fade">
                                      <p:cBhvr>
                                        <p:cTn id="17" dur="500"/>
                                        <p:tgtEl>
                                          <p:spTgt spid="3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8"/>
                                        </p:tgtEl>
                                        <p:attrNameLst>
                                          <p:attrName>style.visibility</p:attrName>
                                        </p:attrNameLst>
                                      </p:cBhvr>
                                      <p:to>
                                        <p:strVal val="visible"/>
                                      </p:to>
                                    </p:set>
                                    <p:animEffect transition="in" filter="fade">
                                      <p:cBhvr>
                                        <p:cTn id="22" dur="500"/>
                                        <p:tgtEl>
                                          <p:spTgt spid="3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9"/>
                                        </p:tgtEl>
                                        <p:attrNameLst>
                                          <p:attrName>style.visibility</p:attrName>
                                        </p:attrNameLst>
                                      </p:cBhvr>
                                      <p:to>
                                        <p:strVal val="visible"/>
                                      </p:to>
                                    </p:set>
                                    <p:animEffect transition="in" filter="fade">
                                      <p:cBhvr>
                                        <p:cTn id="27"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7" grpId="0"/>
      <p:bldP spid="38" grpId="0"/>
      <p:bldP spid="39" grpId="0"/>
      <p:bldP spid="4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66338" y="3957"/>
            <a:ext cx="8565001" cy="1143000"/>
          </a:xfrm>
        </p:spPr>
        <p:txBody>
          <a:bodyPr>
            <a:noAutofit/>
          </a:bodyPr>
          <a:lstStyle/>
          <a:p>
            <a:r>
              <a:rPr kumimoji="1" lang="ja-JP" altLang="en-US" sz="4000" dirty="0" smtClean="0">
                <a:ea typeface="ＤＦ平成明朝体W7" pitchFamily="1" charset="-128"/>
              </a:rPr>
              <a:t>袋から白玉を取り出すときの確率</a:t>
            </a:r>
            <a:endParaRPr kumimoji="1" lang="ja-JP" altLang="en-US" sz="4000" dirty="0">
              <a:ea typeface="ＤＦ平成明朝体W7" pitchFamily="1" charset="-128"/>
            </a:endParaRPr>
          </a:p>
        </p:txBody>
      </p:sp>
      <p:sp>
        <p:nvSpPr>
          <p:cNvPr id="4" name="AutoShape 2" descr="data:image/jpeg;base64,/9j/4AAQSkZJRgABAQAAAQABAAD/2wCEAAkGBhMRERQUEBIWFRUTGBQZFRgTFhUYExgYFxcXFBUTGBUXHCgeFxkjHRQUHy8hIycpLSwsFR40NjAqNSYrLSkBCQoKDgwOGg8PGi0lHiQpLCwvNTY1KS8uLzUsLSwsMS80LzItKik0LywzLC41NCwsLiw0LDQsLCwqLCwsLiosKf/AABEIAO4AxwMBIgACEQEDEQH/xAAcAAEAAgIDAQAAAAAAAAAAAAAABgcFCAIDBAH/xABHEAABAwIBBwYLBgQFBQEAAAABAAIDBBEFBgcSITFBYRMiUXGBkRQjMkJicoKSobHBCDNDUqLRJFODshWzwtLhVGNzk5Q0/8QAGwEBAAIDAQEAAAAAAAAAAAAAAAUGAQMEAgf/xAA2EQACAQICBQoGAgIDAAAAAAAAAQIDBAURITFBodEGEhMyUWFxgZHhFCJCscHwI2Jy8RUWUv/aAAwDAQACEQMRAD8AvFERAEREAREQBERAERV1nlzhTYXDC2mDeVqC+z3DSDGx6GlZp1Fx02jXxQFiEqM41nLw2kuJquPSHmxnlH9Wiy9j12Wr2N5a1tZfwmqlkB80uIj9xtm/BYRAbBYv9pCmZcUtLLKemRzYm9erSJ7goViv2gsSluIhDANfkMLne9ISL9QCreCJrjznhvEgn5BZilwmnPlTh3aGD9S1Tqxhrz9GaalaNPXn6M7K/OFiM33ldUHg2RzG+6ywWFmrZH+W9zvWcT8ypXT4VT+a1rva0vqvW2kYNjGj2W/suSV9FakzhliUVqiyJUOUNTB9zUzR2/lyvb8AVLsHz34pTkaUzZ2jzZ2B36m2d8V0zUEJ8pjO4D4hYqrwamPkyhh9drh3XuvcLyMtaZsp38Ja01vLhwD7RlNJYVsD4TvdGeUj67anDqs7rVkYDlbSVwvSVEcttrWu5462HnDtC08qqQM2SMePRJv3ELqgncxwcxxa5puHNJDgekEawV2JprNHdGSks0bvotYMmc+eI0tmyuFVGPNm+8twlGu+rztJXlm9zjQ4vE90bHRyRaPKRuIdbSvolrgBpN5p12GzZsWT0S1ERAEREAREQBERAEREAREQBRLOdkcMSoJImi8zPGQH02jyb9DhdvaDuUtRAaPPYQSCLEaiDtB3ghSeDN9NLEyWCSORrwCNZa7iCCLXBuNu5STPrkZ4JW+ERttDV3dq2NlH3je24cOt3QvDmxx6znUzzqdd0d+nzm9o19h6VwX9StSpdJS2a/D2I3E6tejR6Whrjpa7V7EcqciqyPbTuPqWd/abrFVFDJH95G9nrNc35hX+vllCQx2ouvBPdxK3T5S1V14J+Ga4mvS+q+5sMif5cTHesxp+YXUMCp91PF/62fsuhY9DbB+p1rlNDLTTfr7FELnHC52prSeoE/JXyzDIRsijHUxo+i9IbbYvMseWynv9jxLlMvppb/YoqHJ6pf5NPKf6b7d5Fl21uTFTDGZJoixosLuLQSTsAF7kq7ZpmsaXPIDWgkk7ABrJKpvK/KZ1ZNcXETLiNvzeeJ+C6LK/r3c8lFKK1vSdeHYpc31TKMEorW9L8tmkwQF9i2azL5vXYdTumqNU9SGFzCLcmwXLWH0je56LAbjeGZjM2fKObiFWzmNN6Zjh5Th+MQfNafJ6SL7he+1OFjCIiAIiIAiIgCIiAIiIAiIgCIiAjecLJVuI0E0DrB1tOJztQbI0EtJO4HWCehxWo1JVOie17DZzCHA8RrW0+dfKiCmw6pjdOxs0sT2Rx6Q5R2mNG4aNdrE69i1SWGk1kzDSayZZD87DABo07ibC93gC++1gdS8kudh/m07R1vcfkAojQ0UL/vagR/05HH9It8VmoMCww+Xikg9WiefiZQo1YVar6N74kRHBLKP0b3xPWc6lT/Kh7n/7l202daYHxkEbh6Bc0950l9iyewM7cWm/+Rw+pXKfI3Cn/wD5saaHdFRTyMb74uAOxbHhtq1lzFvNrwizay6Nb+Jm8OzmU0mqQOiPpDSb3t1/BSejxCOYXika8dLHA99tirDEM1lfGzlIY21cOu0tG8TMNuDOd8FFgXxO85j26jta4dI6QuCtgdKWmnJreuJGXHJyjPTSk471x3kyzhZWcq408J5jT4wjznDzfVHxPUsDknS0rpw6vlLKeOzntaCZJNeqJgGy+8m1hfXeywq9uGYNNUuIgic/RF3Fo5rRvc93ksbxcQFLW1vC3pqnD/ZOWlrC1pKlDZv7y1se+0K8NEWGUzYWNAa10tnODQAAGxt5rbWtrLlEHZ4sXLtLw13UGRaPdoqI1VPoO0dJriNugbtv0B2w9Y1LqAXQdRO6XPbizJGvdUB4aRdjo2aDhvB0QD2ggrZ/D6rlYo5C0t02MdonaNJodoniL2VGZqcyz3uZV4kzRjFnRQPHOedodI0+S3fonWd+rbfaAIiIAiIgCIiAIiIAiwGV2W9LhkWnVSWJ8iNuuV59FvRxNgOla/5bZ66yuLmQE00H5Y3HlHD05Br7G2HXtQF4ZW51KDDrtll5SUfhQ2dJfodrsz2iDwVJ5W59K6rJbTnwWI7ozeUj0pTr90DtUCw/C5ah2jDG5532GocSdg7VOcDzXjU6rff0Izq9p/7d65Li8o26+d6ezacN1iFvar+SWns2+hA2sknk1B8kjjc7XPJ3k7ys9Fm7rXNB5Novuc9oPaFa1BhkUDdGGNrB6ItfrO09q9SgK2OTb/iiku/SVivykqN/wxSXfpf4/JT7s3daPw29j2fuup2QNaPwO57P3VyotSxy47I7+JoXKO6/8x9HxKXOQ1b/ANO73mf7l56nJSrjF308lhtIbpf23V4L4vSx2ttit/E9x5SXGemEd/EonCccqKR+nTTPidvMbi29txA1OHAqdUWed0gDcUoaauAFg97GsmA9bRIPcOtSjFcl6apuZYgXHzm81/vDb2qI1+anXeCfV0SN/wBTdvcpSjjNCfX+V+qJm35QW1TRUzi/Veq4I98mcnB2DSgwKMybuUc3QB6baJv3BRDKPL6rrW8m9zYoAbtgp2iOAa7jmN8q3S66Y7kNUUkfKOLXtBs4sudG+wkEDVuXXkPiVLBWxPr4BNBezw650b7JNEeVo7dE7RffZSlKtCrHnU3miao16dePPpyzR78ic2NZihBiZycN+dNICI9W0N3vdwHaQtgcis09Fhui9rOWnFrzSgFwPoN2R9mviVLaF0ZjYYdHky1pZoW0NEjm6NtVrWtZd62m4IiIAiIgCIiAIiIAq9zoZ1o8MYYobSVbhqbtbGDsfJ8w3aeA28862c5uFxcnDZ1VKDoNOsRt2cq8fIbyOgFazEzVUxJLpZpXEknW5zjrJJWG0lmzDaSzZzxLFJ6yYyTvfLLIdpuXHoaANg6AFMcnM2hdZ9YSBujbt9p27qHeFIsksjWUbdJ9nzEa3bm+iz996kqq99i8pNwoaF28Cl4lj0pN07Z5Lt2vw7PH7HRSUTImhkTAxo2BosP+Su9EVebbebKs25PNhERYMBERAEREAREQHCaFr2lrgC1wIIOwg6iCqbyvyYdRzarmJ9zG75sJ6R8QrnXhxnCGVULopBqdsO9rtzhxCkcPvXa1M31Xr4krheISs6ub6r18fIx2YvOVyb24fVP5jz/DOcfJefwTfzXHZ0E23i1+LSjE8OkppnRv1OYdo37w4HoO1bJ5nc4oxGm5Gd38VAAH32yM2NlHHc7jr3q8RkpJSWpn0iMlOKlF5pliIiL0egiIgCIiAKNZfZbxYVSmaSzpHXbDHfW99vg0bSdw4kLM4visdLBJPO7RjiaXOPAbh0k6gBvJC1Jy5yylxOqdPKSG6xEy+qNl9TeveTvPYgMbi2KzVtQ+aZxklmdc9JJ1BrRuA1AAdAVoZF5JNpI9OQAzPHOO3RH5B9TvWLzfZIcmBUzjnuHimnzQfPPE7ugdeqdqqYriHPfQ03o29/d4FJxvFOkbt6T+Va3293h9wiIq+VYIiIAiIgCIiAIiIAiIgCIiAjGXOS/hcWnGPHRg6PS5u0s+o49arTJ3H5qCpjqIDZ8Tth2OGxzHDoIuD+6vJVlnFyW5N3hMQ5jz4wDzXHzuo/PrVjwe+5r6Cb0bOBbMBxHmv4ao9D6vDgbKZLZSRYhSx1EB5rxrHnMcPKjdxB79R3rLLVvNBnCOG1WhM7+GnIEnQx2xswHDYeHUFtEx4IBBuDrBGwjpBVoLmckREARFAs8WXH+HUJbE61RUXZFba0efL7IIA4uCArLPpnD8Km8Cp3eJgd40jZJKNVuLWax61+gKI5A5MeEy8pIPFRHXfY520N4gbT2dKwOEYW+pmbEzynnWTsA2lx4AK7sLw1lPEyKMWawW4k73HiTrUNit70EOjh1nuRX8bxH4an0UH88ty7eB6l9RFTSgBERAEREAREQBERAEREAREQBERAF1VNM2RjmPAc1wIcDsIO1dqLKeWlGU2nmikMp8AdRzmM62nXG7padnaNh/5V45hMvPCIDRTuvLTi8RJ1uh2aPEsJt1EdBUdy0ye8LpyGjxkd3R8elnaPiAqrwDG5aGpjqITaSJwNjsO5zHDoIuD1q8Ydd/E0s31lofHzPpGE33xdDOXWWh8fM3RReHA8XZV08VREeZMxrhwuNbTxBuD1IpIlj2k22rUjOblb/iOISytN4m+Lh6OTaTZ3tEl3tLYTO9lF4HhU7gbPmHIx9N5LhxHEM0z2LWDAcN8IqI4tz3DS4NGtx7gV5nJQi5PUjxOahFzlqSzLDzb4AIoeXeOfN5N9zN3edfYFM1wjjDQGtFgAAANgA1ALmvn1xXlXqOpLafLLu5lc1pVZbf1IIiLnOYIiIAiIgCIiAIiIAiIgCIiAIiIAiIgCqDOFg/IVZc0c2YaY6A69njv1+0rfULzpUelTMfvjfbscCD8QFK4TWdO5S2S0E1gdw6V3FbJaH+N5L/ALOeUfKU09I864HCSP1JNTgOAeL/ANRFBMwuKclizW31TRysPst5Uf5ZRXY+ime+0hjRdUU1MDzY43SOA/NIdFt+Iaw++VGM1eGXfLMfMAY3rdrce4Ae0vFnbxTwjF6t25j+THVGAw/EFS/N1R8nRNO+Rzn/AB0R8GhROL1ejtmlteRB47W6K0aX1NL8/gk6IipR88CIiAIiIAiIgCIiAIiIAiIgCIiAIiIAiIgCjuX8YNBNfdoEe+0fVSJYPLYfwM/qj+5q6bV5V4P+y+512Tyuab/tH7orLIisMVdC8GxbymvrjePqvqxNBKWyAt2i+zqIRfQj6oerKWq5WsqZPzzTO96Rx+quHJmHRpKcf9th72h31VI1LbPcDuLvmVeuEHxEP/jj/tCr2Ov5ILvZVeUr/jprvf2PYiIqqUoIiIAiIgCIiAIiIAiIgCIiAIiIAiIgCIiAKO5fyWoJuOgP1t/ZSJQ3OhVaNK1n8yQdzQT87LssY864gu9btJ34bDn3dNf2T9NJCchsP5euhjtfS5T4Rvd9EUlzE4Zy2Lxu3QxzPPawxD/MRX8+oELx6mMdVOw7WSytPW17gfkrlycmDqSAj+VH8GgH4hV1naw/kcXrG2sHSaY/qND797ipjm7q9OhYL64y9p79IfBwUDjkM6MZdj+5WeUlPO3jPsl90SZERVIowREQBERAEREAREQBERAEREAREQBERAEREAVX50sRD544h+E259Z9jbua0+0rMnmDGuc42a0EkncALkqicWxAzzySu2vcT1DcOwWCncEoc+s6j1RW9/rLJydt+fXdV6ore/bMuX7NmEn+LqCNXi4mndfXI8dni+9FY2a7JzwHDKeJws9zeUk6dOTnWPEDRb7KK3F7Ks+0fgWhUU9U0apWOjfb80Z0mk8S15H9NRjNXiNpJYSfKAe3rbzXd4I91Xfnjyd8MwqYNF3wWmZ0+LB0x7hetZMAxQ01RHLua7nW3tOpw7iVyXtHp6EobctBw4hb/EW06a1taPFaUXqi4RyBwDmm4IBBGwg6wVzVAPl2oIiLACIiAIiIAiIgCIiAIiIAiIgCIiAIi6auqbExz3mzWAkngFlJt5Iyk28kQ/ObjnJwtgaedLrdwYD9SP0lYPNLkh/iGIxteLww2lm6C1pGiz2nWHVdRvHcWdVTvld5x1DoaNTW9y2UzL5HeA4e1722mqrSSX2htvFR9jTfreVfbG2+HoqG3W/E+m4bafCW8ae3W/F8NRP0RF2kifCL7VqVnPyROHYhLE1ton+Mh6NBxPNHqm7ewLbZQvOrkGMUoy1gHhEN3wE21m3OiJ3BwA7Q07kBUObfKISReDvPPi8i/nM6OtvyIU1VCU88tNMHC7JInHUQQQQbFrge0EK4cmMpo6yPSbYSN8tm8HpHS09KqOLWLpzdaC+V6+5+5RMcw10ajr018r19z4P92GaREUEVsIiIAiIgCIiAIiIAiIgCIiAIiIAqzzjZUco7waI81h8aRvcNjOob+PUsxlvlqIAYad15Tqc4fhj/AH/JQPJnJubEKllPTi73nWTfRa3zpHHc0fsNpCsuE4e81XqLw48PUt2B4W81c1V/ivzw9ewluZnIP/EKwSytvTUxDn32PftZFx6TwFt62gWHyUyZiw+ljpoBzWDnOPlPefKkdxJ7hYblmFZi4hERAEREBVGd7NH4bpVdE0CpA8YwahMBvHRIP1de3X6lq5aaXSYXRyMJBuLEEai1zT3EFbsKv84+aODEwZYrQ1QH3gHNk6GygbfWGscRqWGlJZPUYlFSWUlmiucl8u4qoBkto5ujzH8Wk7+B19alCpDKPJepw+YxVUTo3DyTtY4fmY4anDq7bFZjJ7OJNBZk95oxsufGN6necOB71WrzBn16HpwKhiHJ95udt6cH+GWwixeD5S09ULwyAnex2p49k/MXCyars4Sg+bJZMqdSnOnLmzTTPqIi8HgIiIAiIgCIvhKA+osPimVlLT/eTNLvys5zu4bO2yh+K503G4pog30pNZ6w0ah2kruoWFev1Y6O16ESNthl1caYQ0dr0L98CwK2vjhYXyvaxo3uNuwdJ4BV5lNnIc+8dJdrdhkOp59Ueb17epQ+uxKWodpSvc9x2XPwA2DqCnuRGZCsrtGSpBpoDY3ePHPHoRnYOLrcLqxWmD06T51X5nu9/wB0FrscBpUGp1vmlu9/P0IXk/k7UV87YaaMyPdrP5Wje97tjW8T8Stos3mbyHCYNFtnzPA5aW2tx/K3oYNw7SspkvkjTYdDyVJGGDVpOOuR5/M9+0n4DcAsypssYREQBERAEREAREQHgxrAaesiMVVE2Vh3OGzi0jW08QQVSOWP2eZWaUmGyco3byMpAkHBr/Jd226yr9RAaUV+Gz00mhPHJFI3c9rmuHEX+ay+GZfVcOrlOUaN0o0v1eV8VtliuCQVTNCphjlb0SNDrcRfYeIVdY59nqgmOlTvlpydwPKR9z+d+paqtGnVWU4pmmtb0qyyqRT8Ss6XOwPxac9bH/Qj6rIx50aU7WSj2Wn/AFLvxP7OdUz7qqgePTEjD+kOUJxbICencQ98RI/K55+bAo+WEWstSa82RU8BspaoteDfuTUZyqPpk9z/AJXB+c2kGzlT1MH1cFVslMWkg21L14bgj5zZhaPWJ+gK1/8AC23f6+xq/wCvWn9vX2J/LnUpx5MUp69EfUrxVGdj+XT++/6ALhhuZWtnF2S049Z8v0iUhw/7N9S772rhaP8Atte8/q0VsjhFqvpz82bo4FZR+nPzZDKrObVu8nk2eq25/USPgsBXY9UT/ezPdwLjo+6NQV7UH2cKNv31TPJ6gZGPiHFTDBc1GF0tiykY9w86a8rr9PPuAeoBdtO1o0upBI76Vlb0dNOCXlp9TVzCMnKqrcG01PJKT+RhIHEu2AcSVZmTn2daqSzq2ZkDd7GWkl6iQdAdhctgooWtFmtDQNgAAHcFzXQdZE8lM19Bh1jDCHyD8Waz5OwkWZ7ICliIgCIiAIiIAiIgP//Z"/>
          <p:cNvSpPr>
            <a:spLocks noChangeAspect="1" noChangeArrowheads="1"/>
          </p:cNvSpPr>
          <p:nvPr/>
        </p:nvSpPr>
        <p:spPr bwMode="auto">
          <a:xfrm>
            <a:off x="63500" y="-1095375"/>
            <a:ext cx="1895475" cy="22669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06120" y="1392655"/>
            <a:ext cx="4824536" cy="5224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フローチャート : 結合子 5"/>
          <p:cNvSpPr/>
          <p:nvPr/>
        </p:nvSpPr>
        <p:spPr>
          <a:xfrm>
            <a:off x="7261448" y="4015874"/>
            <a:ext cx="457200" cy="4572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フローチャート : 結合子 10"/>
          <p:cNvSpPr/>
          <p:nvPr/>
        </p:nvSpPr>
        <p:spPr>
          <a:xfrm>
            <a:off x="5663647" y="4634367"/>
            <a:ext cx="457200" cy="4572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フローチャート : 結合子 11"/>
          <p:cNvSpPr/>
          <p:nvPr/>
        </p:nvSpPr>
        <p:spPr>
          <a:xfrm>
            <a:off x="7032848" y="5025752"/>
            <a:ext cx="457200" cy="4572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フローチャート : 結合子 12"/>
          <p:cNvSpPr/>
          <p:nvPr/>
        </p:nvSpPr>
        <p:spPr>
          <a:xfrm>
            <a:off x="4877439" y="3651997"/>
            <a:ext cx="457200" cy="4572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フローチャート : 結合子 13"/>
          <p:cNvSpPr/>
          <p:nvPr/>
        </p:nvSpPr>
        <p:spPr>
          <a:xfrm>
            <a:off x="5952606" y="3423397"/>
            <a:ext cx="457200" cy="457200"/>
          </a:xfrm>
          <a:prstGeom prst="flowChartConnector">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フローチャート : 結合子 15"/>
          <p:cNvSpPr/>
          <p:nvPr/>
        </p:nvSpPr>
        <p:spPr>
          <a:xfrm>
            <a:off x="4648839" y="4535996"/>
            <a:ext cx="457200" cy="457200"/>
          </a:xfrm>
          <a:prstGeom prst="flowChartConnector">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フローチャート : 結合子 17"/>
          <p:cNvSpPr/>
          <p:nvPr/>
        </p:nvSpPr>
        <p:spPr>
          <a:xfrm>
            <a:off x="5095666" y="5345861"/>
            <a:ext cx="457200" cy="457200"/>
          </a:xfrm>
          <a:prstGeom prst="flowChartConnector">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フローチャート : 結合子 18"/>
          <p:cNvSpPr/>
          <p:nvPr/>
        </p:nvSpPr>
        <p:spPr>
          <a:xfrm>
            <a:off x="6548024" y="4177167"/>
            <a:ext cx="457200" cy="457200"/>
          </a:xfrm>
          <a:prstGeom prst="flowChartConnector">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フローチャート : 結合子 19"/>
          <p:cNvSpPr/>
          <p:nvPr/>
        </p:nvSpPr>
        <p:spPr>
          <a:xfrm>
            <a:off x="6105950" y="5687783"/>
            <a:ext cx="457200" cy="457200"/>
          </a:xfrm>
          <a:prstGeom prst="flowChartConnector">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263462" y="1556792"/>
            <a:ext cx="3057247" cy="584775"/>
          </a:xfrm>
          <a:prstGeom prst="rect">
            <a:avLst/>
          </a:prstGeom>
          <a:noFill/>
        </p:spPr>
        <p:txBody>
          <a:bodyPr wrap="none" rtlCol="0">
            <a:spAutoFit/>
          </a:bodyPr>
          <a:lstStyle/>
          <a:p>
            <a:r>
              <a:rPr kumimoji="1" lang="ja-JP" altLang="en-US" sz="3200" dirty="0" smtClean="0">
                <a:ea typeface="ＤＦ平成明朝体W7" pitchFamily="1" charset="-128"/>
              </a:rPr>
              <a:t>玉の取り出し方</a:t>
            </a:r>
            <a:endParaRPr kumimoji="1" lang="ja-JP" altLang="en-US" sz="3200" dirty="0">
              <a:ea typeface="ＤＦ平成明朝体W7" pitchFamily="1" charset="-128"/>
            </a:endParaRPr>
          </a:p>
        </p:txBody>
      </p:sp>
      <p:sp>
        <p:nvSpPr>
          <p:cNvPr id="22" name="フローチャート : 結合子 21"/>
          <p:cNvSpPr/>
          <p:nvPr/>
        </p:nvSpPr>
        <p:spPr>
          <a:xfrm>
            <a:off x="485670" y="2301846"/>
            <a:ext cx="457200" cy="457200"/>
          </a:xfrm>
          <a:prstGeom prst="flowChartConnector">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フローチャート : 結合子 22"/>
          <p:cNvSpPr/>
          <p:nvPr/>
        </p:nvSpPr>
        <p:spPr>
          <a:xfrm>
            <a:off x="1187624" y="2301846"/>
            <a:ext cx="457200" cy="4572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フローチャート : 結合子 23"/>
          <p:cNvSpPr/>
          <p:nvPr/>
        </p:nvSpPr>
        <p:spPr>
          <a:xfrm>
            <a:off x="1827940" y="2301846"/>
            <a:ext cx="457200" cy="457200"/>
          </a:xfrm>
          <a:prstGeom prst="flowChartConnector">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フローチャート : 結合子 24"/>
          <p:cNvSpPr/>
          <p:nvPr/>
        </p:nvSpPr>
        <p:spPr>
          <a:xfrm>
            <a:off x="2483768" y="2301846"/>
            <a:ext cx="457200" cy="4572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フローチャート : 結合子 25"/>
          <p:cNvSpPr/>
          <p:nvPr/>
        </p:nvSpPr>
        <p:spPr>
          <a:xfrm>
            <a:off x="3092109" y="2301846"/>
            <a:ext cx="457200" cy="457200"/>
          </a:xfrm>
          <a:prstGeom prst="flowChartConnector">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フローチャート : 結合子 26"/>
          <p:cNvSpPr/>
          <p:nvPr/>
        </p:nvSpPr>
        <p:spPr>
          <a:xfrm>
            <a:off x="485670" y="2966197"/>
            <a:ext cx="457200" cy="4572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フローチャート : 結合子 27"/>
          <p:cNvSpPr/>
          <p:nvPr/>
        </p:nvSpPr>
        <p:spPr>
          <a:xfrm>
            <a:off x="1187624" y="2966197"/>
            <a:ext cx="457200" cy="4572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フローチャート : 結合子 28"/>
          <p:cNvSpPr/>
          <p:nvPr/>
        </p:nvSpPr>
        <p:spPr>
          <a:xfrm>
            <a:off x="1852203" y="2966197"/>
            <a:ext cx="457200" cy="457200"/>
          </a:xfrm>
          <a:prstGeom prst="flowChartConnector">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フローチャート : 結合子 29"/>
          <p:cNvSpPr/>
          <p:nvPr/>
        </p:nvSpPr>
        <p:spPr>
          <a:xfrm>
            <a:off x="2483768" y="2966197"/>
            <a:ext cx="457200" cy="457200"/>
          </a:xfrm>
          <a:prstGeom prst="flowChartConnector">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3386716" y="1560339"/>
            <a:ext cx="1415772" cy="584775"/>
          </a:xfrm>
          <a:prstGeom prst="rect">
            <a:avLst/>
          </a:prstGeom>
          <a:noFill/>
        </p:spPr>
        <p:txBody>
          <a:bodyPr wrap="none" rtlCol="0">
            <a:spAutoFit/>
          </a:bodyPr>
          <a:lstStyle/>
          <a:p>
            <a:r>
              <a:rPr kumimoji="1" lang="ja-JP" altLang="en-US" sz="3200" dirty="0" smtClean="0">
                <a:solidFill>
                  <a:srgbClr val="FF0000"/>
                </a:solidFill>
                <a:ea typeface="ＤＦ平成明朝体W7" pitchFamily="1" charset="-128"/>
              </a:rPr>
              <a:t>９通り</a:t>
            </a:r>
            <a:endParaRPr kumimoji="1" lang="ja-JP" altLang="en-US" sz="3200" dirty="0">
              <a:solidFill>
                <a:srgbClr val="FF0000"/>
              </a:solidFill>
              <a:ea typeface="ＤＦ平成明朝体W7" pitchFamily="1" charset="-128"/>
            </a:endParaRPr>
          </a:p>
        </p:txBody>
      </p:sp>
      <p:sp>
        <p:nvSpPr>
          <p:cNvPr id="32" name="テキスト ボックス 31"/>
          <p:cNvSpPr txBox="1"/>
          <p:nvPr/>
        </p:nvSpPr>
        <p:spPr>
          <a:xfrm>
            <a:off x="261052" y="3669798"/>
            <a:ext cx="3057247" cy="584775"/>
          </a:xfrm>
          <a:prstGeom prst="rect">
            <a:avLst/>
          </a:prstGeom>
          <a:noFill/>
        </p:spPr>
        <p:txBody>
          <a:bodyPr wrap="none" rtlCol="0">
            <a:spAutoFit/>
          </a:bodyPr>
          <a:lstStyle/>
          <a:p>
            <a:r>
              <a:rPr kumimoji="1" lang="ja-JP" altLang="en-US" sz="3200" dirty="0" smtClean="0">
                <a:ea typeface="ＤＦ平成明朝体W7" pitchFamily="1" charset="-128"/>
              </a:rPr>
              <a:t>白玉が出る場合</a:t>
            </a:r>
            <a:endParaRPr kumimoji="1" lang="ja-JP" altLang="en-US" sz="3200" dirty="0">
              <a:ea typeface="ＤＦ平成明朝体W7" pitchFamily="1" charset="-128"/>
            </a:endParaRPr>
          </a:p>
        </p:txBody>
      </p:sp>
      <p:sp>
        <p:nvSpPr>
          <p:cNvPr id="37" name="テキスト ボックス 36"/>
          <p:cNvSpPr txBox="1"/>
          <p:nvPr/>
        </p:nvSpPr>
        <p:spPr>
          <a:xfrm>
            <a:off x="1852203" y="4341979"/>
            <a:ext cx="1415772" cy="584775"/>
          </a:xfrm>
          <a:prstGeom prst="rect">
            <a:avLst/>
          </a:prstGeom>
          <a:noFill/>
        </p:spPr>
        <p:txBody>
          <a:bodyPr wrap="none" rtlCol="0">
            <a:spAutoFit/>
          </a:bodyPr>
          <a:lstStyle/>
          <a:p>
            <a:r>
              <a:rPr kumimoji="1" lang="ja-JP" altLang="en-US" sz="3200" dirty="0" smtClean="0">
                <a:solidFill>
                  <a:srgbClr val="FF0000"/>
                </a:solidFill>
                <a:ea typeface="ＤＦ平成明朝体W7" pitchFamily="1" charset="-128"/>
              </a:rPr>
              <a:t>０通り</a:t>
            </a:r>
            <a:endParaRPr kumimoji="1" lang="ja-JP" altLang="en-US" sz="3200" dirty="0">
              <a:solidFill>
                <a:srgbClr val="FF0000"/>
              </a:solidFill>
              <a:ea typeface="ＤＦ平成明朝体W7" pitchFamily="1" charset="-128"/>
            </a:endParaRPr>
          </a:p>
        </p:txBody>
      </p:sp>
      <p:sp>
        <p:nvSpPr>
          <p:cNvPr id="38" name="テキスト ボックス 37"/>
          <p:cNvSpPr txBox="1"/>
          <p:nvPr/>
        </p:nvSpPr>
        <p:spPr>
          <a:xfrm>
            <a:off x="456026" y="5728353"/>
            <a:ext cx="1005403" cy="584775"/>
          </a:xfrm>
          <a:prstGeom prst="rect">
            <a:avLst/>
          </a:prstGeom>
          <a:noFill/>
        </p:spPr>
        <p:txBody>
          <a:bodyPr wrap="none" rtlCol="0">
            <a:spAutoFit/>
          </a:bodyPr>
          <a:lstStyle/>
          <a:p>
            <a:r>
              <a:rPr kumimoji="1" lang="ja-JP" altLang="en-US" sz="3200" dirty="0" smtClean="0">
                <a:ea typeface="ＤＦ平成明朝体W7" pitchFamily="1" charset="-128"/>
              </a:rPr>
              <a:t>確率</a:t>
            </a:r>
            <a:endParaRPr kumimoji="1" lang="ja-JP" altLang="en-US" sz="3200" dirty="0">
              <a:ea typeface="ＤＦ平成明朝体W7" pitchFamily="1" charset="-128"/>
            </a:endParaRPr>
          </a:p>
        </p:txBody>
      </p:sp>
      <mc:AlternateContent xmlns:mc="http://schemas.openxmlformats.org/markup-compatibility/2006" xmlns:a14="http://schemas.microsoft.com/office/drawing/2010/main">
        <mc:Choice Requires="a14">
          <p:sp>
            <p:nvSpPr>
              <p:cNvPr id="39" name="テキスト ボックス 38"/>
              <p:cNvSpPr txBox="1"/>
              <p:nvPr/>
            </p:nvSpPr>
            <p:spPr>
              <a:xfrm>
                <a:off x="1461428" y="5483669"/>
                <a:ext cx="1630681" cy="104374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kumimoji="1" lang="en-US" altLang="ja-JP" sz="3200" i="1" smtClean="0">
                              <a:solidFill>
                                <a:srgbClr val="FF0000"/>
                              </a:solidFill>
                              <a:latin typeface="Cambria Math"/>
                              <a:ea typeface="ＤＦ平成明朝体W7" pitchFamily="1" charset="-128"/>
                            </a:rPr>
                          </m:ctrlPr>
                        </m:fPr>
                        <m:num>
                          <m:r>
                            <a:rPr kumimoji="1" lang="ja-JP" altLang="en-US" sz="3200" b="0" i="1" smtClean="0">
                              <a:solidFill>
                                <a:srgbClr val="FF0000"/>
                              </a:solidFill>
                              <a:latin typeface="Cambria Math"/>
                              <a:ea typeface="ＤＦ平成明朝体W7" pitchFamily="1" charset="-128"/>
                            </a:rPr>
                            <m:t>０</m:t>
                          </m:r>
                        </m:num>
                        <m:den>
                          <m:r>
                            <a:rPr kumimoji="1" lang="ja-JP" altLang="en-US" sz="3200" b="0" i="1" smtClean="0">
                              <a:solidFill>
                                <a:srgbClr val="FF0000"/>
                              </a:solidFill>
                              <a:latin typeface="Cambria Math"/>
                              <a:ea typeface="ＤＦ平成明朝体W7" pitchFamily="1" charset="-128"/>
                            </a:rPr>
                            <m:t>９</m:t>
                          </m:r>
                        </m:den>
                      </m:f>
                      <m:r>
                        <a:rPr kumimoji="1" lang="ja-JP" altLang="en-US" sz="3200" b="0" i="1" smtClean="0">
                          <a:solidFill>
                            <a:srgbClr val="FF0000"/>
                          </a:solidFill>
                          <a:latin typeface="Cambria Math"/>
                          <a:ea typeface="ＤＦ平成明朝体W7" pitchFamily="1" charset="-128"/>
                        </a:rPr>
                        <m:t>＝０</m:t>
                      </m:r>
                    </m:oMath>
                  </m:oMathPara>
                </a14:m>
                <a:endParaRPr kumimoji="1" lang="ja-JP" altLang="en-US" sz="3200" dirty="0">
                  <a:solidFill>
                    <a:srgbClr val="FF0000"/>
                  </a:solidFill>
                  <a:ea typeface="ＤＦ平成明朝体W7" pitchFamily="1" charset="-128"/>
                </a:endParaRPr>
              </a:p>
            </p:txBody>
          </p:sp>
        </mc:Choice>
        <mc:Fallback xmlns="">
          <p:sp>
            <p:nvSpPr>
              <p:cNvPr id="39" name="テキスト ボックス 38"/>
              <p:cNvSpPr txBox="1">
                <a:spLocks noRot="1" noChangeAspect="1" noMove="1" noResize="1" noEditPoints="1" noAdjustHandles="1" noChangeArrowheads="1" noChangeShapeType="1" noTextEdit="1"/>
              </p:cNvSpPr>
              <p:nvPr/>
            </p:nvSpPr>
            <p:spPr>
              <a:xfrm>
                <a:off x="1461428" y="5483669"/>
                <a:ext cx="1630681" cy="1043747"/>
              </a:xfrm>
              <a:prstGeom prst="rect">
                <a:avLst/>
              </a:prstGeom>
              <a:blipFill rotWithShape="1">
                <a:blip r:embed="rId4"/>
                <a:stretch>
                  <a:fillRect/>
                </a:stretch>
              </a:blipFill>
            </p:spPr>
            <p:txBody>
              <a:bodyPr/>
              <a:lstStyle/>
              <a:p>
                <a:r>
                  <a:rPr lang="ja-JP" altLang="en-US">
                    <a:noFill/>
                  </a:rPr>
                  <a:t> </a:t>
                </a:r>
              </a:p>
            </p:txBody>
          </p:sp>
        </mc:Fallback>
      </mc:AlternateContent>
    </p:spTree>
    <p:custDataLst>
      <p:tags r:id="rId1"/>
    </p:custDataLst>
    <p:extLst>
      <p:ext uri="{BB962C8B-B14F-4D97-AF65-F5344CB8AC3E}">
        <p14:creationId xmlns:p14="http://schemas.microsoft.com/office/powerpoint/2010/main" val="3200543335"/>
      </p:ext>
    </p:extLst>
  </p:cSld>
  <p:clrMapOvr>
    <a:masterClrMapping/>
  </p:clrMapOvr>
  <mc:AlternateContent xmlns:mc="http://schemas.openxmlformats.org/markup-compatibility/2006">
    <mc:Choice xmlns:p14="http://schemas.microsoft.com/office/powerpoint/2010/main" Requires="p14">
      <p:transition spd="slow" p14:dur="2000" advTm="14831"/>
    </mc:Choice>
    <mc:Fallback>
      <p:transition spd="slow" advTm="1483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500"/>
                                        <p:tgtEl>
                                          <p:spTgt spid="3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7"/>
                                        </p:tgtEl>
                                        <p:attrNameLst>
                                          <p:attrName>style.visibility</p:attrName>
                                        </p:attrNameLst>
                                      </p:cBhvr>
                                      <p:to>
                                        <p:strVal val="visible"/>
                                      </p:to>
                                    </p:set>
                                    <p:animEffect transition="in" filter="fade">
                                      <p:cBhvr>
                                        <p:cTn id="12" dur="500"/>
                                        <p:tgtEl>
                                          <p:spTgt spid="3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8"/>
                                        </p:tgtEl>
                                        <p:attrNameLst>
                                          <p:attrName>style.visibility</p:attrName>
                                        </p:attrNameLst>
                                      </p:cBhvr>
                                      <p:to>
                                        <p:strVal val="visible"/>
                                      </p:to>
                                    </p:set>
                                    <p:animEffect transition="in" filter="fade">
                                      <p:cBhvr>
                                        <p:cTn id="17" dur="500"/>
                                        <p:tgtEl>
                                          <p:spTgt spid="3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9"/>
                                        </p:tgtEl>
                                        <p:attrNameLst>
                                          <p:attrName>style.visibility</p:attrName>
                                        </p:attrNameLst>
                                      </p:cBhvr>
                                      <p:to>
                                        <p:strVal val="visible"/>
                                      </p:to>
                                    </p:set>
                                    <p:animEffect transition="in" filter="fade">
                                      <p:cBhvr>
                                        <p:cTn id="22"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7" grpId="0"/>
      <p:bldP spid="38" grpId="0"/>
      <p:bldP spid="3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116632"/>
            <a:ext cx="8229600" cy="1143000"/>
          </a:xfrm>
        </p:spPr>
        <p:txBody>
          <a:bodyPr>
            <a:normAutofit/>
          </a:bodyPr>
          <a:lstStyle/>
          <a:p>
            <a:r>
              <a:rPr kumimoji="1" lang="ja-JP" altLang="en-US" sz="4000" dirty="0" smtClean="0">
                <a:ea typeface="ＤＦ平成明朝体W7" pitchFamily="1" charset="-128"/>
              </a:rPr>
              <a:t>確率では次のことがいえる</a:t>
            </a:r>
            <a:endParaRPr kumimoji="1" lang="ja-JP" altLang="en-US" sz="4000" dirty="0">
              <a:ea typeface="ＤＦ平成明朝体W7" pitchFamily="1" charset="-128"/>
            </a:endParaRPr>
          </a:p>
        </p:txBody>
      </p:sp>
      <p:sp>
        <p:nvSpPr>
          <p:cNvPr id="3" name="コンテンツ プレースホルダー 2"/>
          <p:cNvSpPr>
            <a:spLocks noGrp="1"/>
          </p:cNvSpPr>
          <p:nvPr>
            <p:ph idx="1"/>
          </p:nvPr>
        </p:nvSpPr>
        <p:spPr>
          <a:xfrm>
            <a:off x="107504" y="1600200"/>
            <a:ext cx="8856984" cy="3773016"/>
          </a:xfrm>
        </p:spPr>
        <p:txBody>
          <a:bodyPr>
            <a:normAutofit lnSpcReduction="10000"/>
          </a:bodyPr>
          <a:lstStyle/>
          <a:p>
            <a:r>
              <a:rPr kumimoji="1" lang="ja-JP" altLang="en-US" sz="4000" dirty="0" smtClean="0">
                <a:ea typeface="ＤＦ平成明朝体W7" pitchFamily="1" charset="-128"/>
              </a:rPr>
              <a:t>かならず起こることがらの確率　　　　　　</a:t>
            </a:r>
            <a:endParaRPr kumimoji="1" lang="en-US" altLang="ja-JP" sz="4000" dirty="0" smtClean="0">
              <a:ea typeface="ＤＦ平成明朝体W7" pitchFamily="1" charset="-128"/>
            </a:endParaRPr>
          </a:p>
          <a:p>
            <a:pPr marL="0" indent="0">
              <a:buNone/>
            </a:pPr>
            <a:r>
              <a:rPr lang="ja-JP" altLang="en-US" sz="4000" dirty="0">
                <a:ea typeface="ＤＦ平成明朝体W7" pitchFamily="1" charset="-128"/>
              </a:rPr>
              <a:t>　</a:t>
            </a:r>
            <a:r>
              <a:rPr lang="ja-JP" altLang="en-US" sz="4000" dirty="0" smtClean="0">
                <a:ea typeface="ＤＦ平成明朝体W7" pitchFamily="1" charset="-128"/>
              </a:rPr>
              <a:t>　　　　　　</a:t>
            </a:r>
            <a:r>
              <a:rPr kumimoji="1" lang="ja-JP" altLang="en-US" sz="7200" dirty="0" smtClean="0">
                <a:solidFill>
                  <a:srgbClr val="FF0000"/>
                </a:solidFill>
                <a:ea typeface="ＤＦ平成明朝体W7" pitchFamily="1" charset="-128"/>
              </a:rPr>
              <a:t>１</a:t>
            </a:r>
            <a:endParaRPr lang="en-US" altLang="ja-JP" sz="4000" dirty="0">
              <a:ea typeface="ＤＦ平成明朝体W7" pitchFamily="1" charset="-128"/>
            </a:endParaRPr>
          </a:p>
          <a:p>
            <a:r>
              <a:rPr kumimoji="1" lang="ja-JP" altLang="en-US" sz="4000" dirty="0" smtClean="0">
                <a:ea typeface="ＤＦ平成明朝体W7" pitchFamily="1" charset="-128"/>
              </a:rPr>
              <a:t>けっして起こらないことがらの確率　　　</a:t>
            </a:r>
            <a:endParaRPr kumimoji="1" lang="en-US" altLang="ja-JP" sz="4000" dirty="0" smtClean="0">
              <a:ea typeface="ＤＦ平成明朝体W7" pitchFamily="1" charset="-128"/>
            </a:endParaRPr>
          </a:p>
          <a:p>
            <a:pPr marL="0" indent="0">
              <a:buNone/>
            </a:pPr>
            <a:r>
              <a:rPr lang="ja-JP" altLang="en-US" sz="4000" dirty="0">
                <a:ea typeface="ＤＦ平成明朝体W7" pitchFamily="1" charset="-128"/>
              </a:rPr>
              <a:t>　</a:t>
            </a:r>
            <a:r>
              <a:rPr lang="ja-JP" altLang="en-US" sz="4000" dirty="0" smtClean="0">
                <a:ea typeface="ＤＦ平成明朝体W7" pitchFamily="1" charset="-128"/>
              </a:rPr>
              <a:t>　　　　　　</a:t>
            </a:r>
            <a:r>
              <a:rPr kumimoji="1" lang="ja-JP" altLang="en-US" sz="7200" dirty="0" smtClean="0">
                <a:solidFill>
                  <a:srgbClr val="FF0000"/>
                </a:solidFill>
                <a:ea typeface="ＤＦ平成明朝体W7" pitchFamily="1" charset="-128"/>
              </a:rPr>
              <a:t>０</a:t>
            </a:r>
            <a:endParaRPr kumimoji="1" lang="en-US" altLang="ja-JP" sz="7200" dirty="0" smtClean="0">
              <a:solidFill>
                <a:srgbClr val="FF0000"/>
              </a:solidFill>
              <a:ea typeface="ＤＦ平成明朝体W7" pitchFamily="1" charset="-128"/>
            </a:endParaRPr>
          </a:p>
          <a:p>
            <a:pPr marL="0" indent="0">
              <a:buNone/>
            </a:pPr>
            <a:endParaRPr kumimoji="1" lang="en-US" altLang="ja-JP" sz="7200" dirty="0" smtClean="0">
              <a:solidFill>
                <a:srgbClr val="FF0000"/>
              </a:solidFill>
              <a:ea typeface="ＤＦ平成明朝体W7" pitchFamily="1" charset="-128"/>
            </a:endParaRPr>
          </a:p>
        </p:txBody>
      </p:sp>
      <mc:AlternateContent xmlns:mc="http://schemas.openxmlformats.org/markup-compatibility/2006" xmlns:a14="http://schemas.microsoft.com/office/drawing/2010/main">
        <mc:Choice Requires="a14">
          <p:sp>
            <p:nvSpPr>
              <p:cNvPr id="4" name="テキスト ボックス 3"/>
              <p:cNvSpPr txBox="1"/>
              <p:nvPr/>
            </p:nvSpPr>
            <p:spPr>
              <a:xfrm>
                <a:off x="683568" y="5733255"/>
                <a:ext cx="7597849" cy="769441"/>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kumimoji="1" lang="ja-JP" altLang="en-US" sz="4400" dirty="0" smtClean="0">
                    <a:ea typeface="ＤＦ平成明朝体W7" pitchFamily="1" charset="-128"/>
                  </a:rPr>
                  <a:t>確率</a:t>
                </a:r>
                <a14:m>
                  <m:oMath xmlns:m="http://schemas.openxmlformats.org/officeDocument/2006/math">
                    <m:r>
                      <a:rPr lang="ja-JP" altLang="en-US" sz="4400" i="1">
                        <a:solidFill>
                          <a:srgbClr val="FF0000"/>
                        </a:solidFill>
                        <a:latin typeface="Cambria Math"/>
                      </a:rPr>
                      <m:t>𝑝</m:t>
                    </m:r>
                  </m:oMath>
                </a14:m>
                <a:r>
                  <a:rPr kumimoji="1" lang="ja-JP" altLang="en-US" sz="4400" dirty="0" smtClean="0">
                    <a:ea typeface="ＤＦ平成明朝体W7" pitchFamily="1" charset="-128"/>
                  </a:rPr>
                  <a:t>の値の範囲　０≦</a:t>
                </a:r>
                <a14:m>
                  <m:oMath xmlns:m="http://schemas.openxmlformats.org/officeDocument/2006/math">
                    <m:r>
                      <a:rPr lang="ja-JP" altLang="en-US" sz="4400" i="1">
                        <a:solidFill>
                          <a:srgbClr val="FF0000"/>
                        </a:solidFill>
                        <a:latin typeface="Cambria Math"/>
                      </a:rPr>
                      <m:t>𝑝</m:t>
                    </m:r>
                  </m:oMath>
                </a14:m>
                <a:r>
                  <a:rPr kumimoji="1" lang="ja-JP" altLang="en-US" sz="4400" dirty="0" smtClean="0">
                    <a:ea typeface="ＤＦ平成明朝体W7" pitchFamily="1" charset="-128"/>
                  </a:rPr>
                  <a:t>≦１</a:t>
                </a:r>
                <a:endParaRPr kumimoji="1" lang="ja-JP" altLang="en-US" sz="4400" dirty="0">
                  <a:ea typeface="ＤＦ平成明朝体W7" pitchFamily="1" charset="-128"/>
                </a:endParaRPr>
              </a:p>
            </p:txBody>
          </p:sp>
        </mc:Choice>
        <mc:Fallback xmlns="">
          <p:sp>
            <p:nvSpPr>
              <p:cNvPr id="4" name="テキスト ボックス 3"/>
              <p:cNvSpPr txBox="1">
                <a:spLocks noRot="1" noChangeAspect="1" noMove="1" noResize="1" noEditPoints="1" noAdjustHandles="1" noChangeArrowheads="1" noChangeShapeType="1" noTextEdit="1"/>
              </p:cNvSpPr>
              <p:nvPr/>
            </p:nvSpPr>
            <p:spPr>
              <a:xfrm>
                <a:off x="683568" y="5733255"/>
                <a:ext cx="7597849" cy="769441"/>
              </a:xfrm>
              <a:prstGeom prst="rect">
                <a:avLst/>
              </a:prstGeom>
              <a:blipFill rotWithShape="1">
                <a:blip r:embed="rId3"/>
                <a:stretch>
                  <a:fillRect/>
                </a:stretch>
              </a:blipFill>
            </p:spPr>
            <p:txBody>
              <a:bodyPr/>
              <a:lstStyle/>
              <a:p>
                <a:r>
                  <a:rPr lang="ja-JP" altLang="en-US">
                    <a:noFill/>
                  </a:rPr>
                  <a:t> </a:t>
                </a:r>
              </a:p>
            </p:txBody>
          </p:sp>
        </mc:Fallback>
      </mc:AlternateContent>
    </p:spTree>
    <p:custDataLst>
      <p:tags r:id="rId1"/>
    </p:custDataLst>
    <p:extLst>
      <p:ext uri="{BB962C8B-B14F-4D97-AF65-F5344CB8AC3E}">
        <p14:creationId xmlns:p14="http://schemas.microsoft.com/office/powerpoint/2010/main" val="3202218732"/>
      </p:ext>
    </p:extLst>
  </p:cSld>
  <p:clrMapOvr>
    <a:masterClrMapping/>
  </p:clrMapOvr>
  <mc:AlternateContent xmlns:mc="http://schemas.openxmlformats.org/markup-compatibility/2006">
    <mc:Choice xmlns:p14="http://schemas.microsoft.com/office/powerpoint/2010/main" Requires="p14">
      <p:transition spd="slow" p14:dur="2000" advTm="24957"/>
    </mc:Choice>
    <mc:Fallback>
      <p:transition spd="slow" advTm="2495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07342" y="2348880"/>
            <a:ext cx="6019908" cy="4509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タイトル 1"/>
          <p:cNvSpPr>
            <a:spLocks noGrp="1"/>
          </p:cNvSpPr>
          <p:nvPr>
            <p:ph type="ctrTitle"/>
          </p:nvPr>
        </p:nvSpPr>
        <p:spPr>
          <a:xfrm>
            <a:off x="0" y="260648"/>
            <a:ext cx="9036496" cy="2232248"/>
          </a:xfrm>
        </p:spPr>
        <p:txBody>
          <a:bodyPr>
            <a:normAutofit/>
          </a:bodyPr>
          <a:lstStyle/>
          <a:p>
            <a:r>
              <a:rPr kumimoji="1" lang="ja-JP" altLang="en-US" sz="6700" dirty="0" smtClean="0">
                <a:ea typeface="ＤＦ平成明朝体W7" pitchFamily="1" charset="-128"/>
              </a:rPr>
              <a:t>確率の求め方</a:t>
            </a:r>
            <a:r>
              <a:rPr kumimoji="1" lang="en-US" altLang="ja-JP" sz="6700" dirty="0" smtClean="0">
                <a:ea typeface="ＤＦ平成明朝体W7" pitchFamily="1" charset="-128"/>
              </a:rPr>
              <a:t/>
            </a:r>
            <a:br>
              <a:rPr kumimoji="1" lang="en-US" altLang="ja-JP" sz="6700" dirty="0" smtClean="0">
                <a:ea typeface="ＤＦ平成明朝体W7" pitchFamily="1" charset="-128"/>
              </a:rPr>
            </a:br>
            <a:r>
              <a:rPr kumimoji="1" lang="ja-JP" altLang="en-US" sz="3600" dirty="0" smtClean="0">
                <a:ea typeface="ＤＦ平成明朝体W7" pitchFamily="1" charset="-128"/>
              </a:rPr>
              <a:t>場合の数を求める～玉を取り出す確率</a:t>
            </a:r>
            <a:endParaRPr kumimoji="1" lang="ja-JP" altLang="en-US" sz="3200" dirty="0">
              <a:ea typeface="ＤＦ平成明朝体W7" pitchFamily="1" charset="-128"/>
            </a:endParaRPr>
          </a:p>
        </p:txBody>
      </p:sp>
    </p:spTree>
    <p:extLst>
      <p:ext uri="{BB962C8B-B14F-4D97-AF65-F5344CB8AC3E}">
        <p14:creationId xmlns:p14="http://schemas.microsoft.com/office/powerpoint/2010/main" val="2496970170"/>
      </p:ext>
    </p:extLst>
  </p:cSld>
  <p:clrMapOvr>
    <a:masterClrMapping/>
  </p:clrMapOvr>
  <mc:AlternateContent xmlns:mc="http://schemas.openxmlformats.org/markup-compatibility/2006">
    <mc:Choice xmlns:p14="http://schemas.microsoft.com/office/powerpoint/2010/main" Requires="p14">
      <p:transition spd="slow" p14:dur="2000" advTm="6648"/>
    </mc:Choice>
    <mc:Fallback>
      <p:transition spd="slow" advTm="6648"/>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274638"/>
            <a:ext cx="8928992" cy="1143000"/>
          </a:xfrm>
        </p:spPr>
        <p:txBody>
          <a:bodyPr>
            <a:noAutofit/>
          </a:bodyPr>
          <a:lstStyle/>
          <a:p>
            <a:r>
              <a:rPr kumimoji="1" lang="ja-JP" altLang="en-US" sz="5400" dirty="0" smtClean="0">
                <a:ea typeface="ＤＦ平成明朝体W7" pitchFamily="1" charset="-128"/>
              </a:rPr>
              <a:t>確率の求め方</a:t>
            </a:r>
            <a:endParaRPr kumimoji="1" lang="ja-JP" altLang="en-US" sz="5400" dirty="0">
              <a:ea typeface="ＤＦ平成明朝体W7" pitchFamily="1" charset="-128"/>
            </a:endParaRPr>
          </a:p>
        </p:txBody>
      </p:sp>
      <p:cxnSp>
        <p:nvCxnSpPr>
          <p:cNvPr id="4" name="直線コネクタ 3"/>
          <p:cNvCxnSpPr/>
          <p:nvPr/>
        </p:nvCxnSpPr>
        <p:spPr>
          <a:xfrm>
            <a:off x="3347864" y="3353466"/>
            <a:ext cx="5328592"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3491880" y="3540990"/>
            <a:ext cx="4698722" cy="769441"/>
          </a:xfrm>
          <a:prstGeom prst="rect">
            <a:avLst/>
          </a:prstGeom>
          <a:noFill/>
        </p:spPr>
        <p:txBody>
          <a:bodyPr wrap="none" rtlCol="0">
            <a:spAutoFit/>
          </a:bodyPr>
          <a:lstStyle/>
          <a:p>
            <a:r>
              <a:rPr kumimoji="1" lang="ja-JP" altLang="en-US" sz="4400" dirty="0" smtClean="0">
                <a:ea typeface="ＤＦ平成明朝体W7" pitchFamily="1" charset="-128"/>
              </a:rPr>
              <a:t>すべての場合の数</a:t>
            </a:r>
            <a:endParaRPr kumimoji="1" lang="ja-JP" altLang="en-US" sz="4400" dirty="0">
              <a:ea typeface="ＤＦ平成明朝体W7" pitchFamily="1" charset="-128"/>
            </a:endParaRPr>
          </a:p>
        </p:txBody>
      </p:sp>
      <p:sp>
        <p:nvSpPr>
          <p:cNvPr id="6" name="テキスト ボックス 5"/>
          <p:cNvSpPr txBox="1"/>
          <p:nvPr/>
        </p:nvSpPr>
        <p:spPr>
          <a:xfrm>
            <a:off x="2927623" y="2584025"/>
            <a:ext cx="5827236" cy="769441"/>
          </a:xfrm>
          <a:prstGeom prst="rect">
            <a:avLst/>
          </a:prstGeom>
          <a:noFill/>
        </p:spPr>
        <p:txBody>
          <a:bodyPr wrap="none" rtlCol="0">
            <a:spAutoFit/>
          </a:bodyPr>
          <a:lstStyle/>
          <a:p>
            <a:r>
              <a:rPr kumimoji="1" lang="ja-JP" altLang="en-US" sz="4400" dirty="0" smtClean="0">
                <a:ea typeface="ＤＦ平成明朝体W7" pitchFamily="1" charset="-128"/>
              </a:rPr>
              <a:t>それが起こる場合の数</a:t>
            </a:r>
            <a:endParaRPr kumimoji="1" lang="ja-JP" altLang="en-US" sz="4400" dirty="0">
              <a:ea typeface="ＤＦ平成明朝体W7" pitchFamily="1" charset="-128"/>
            </a:endParaRPr>
          </a:p>
        </p:txBody>
      </p:sp>
      <p:sp>
        <p:nvSpPr>
          <p:cNvPr id="3" name="正方形/長方形 2"/>
          <p:cNvSpPr/>
          <p:nvPr/>
        </p:nvSpPr>
        <p:spPr>
          <a:xfrm>
            <a:off x="353392" y="2891801"/>
            <a:ext cx="1569660" cy="923330"/>
          </a:xfrm>
          <a:prstGeom prst="rect">
            <a:avLst/>
          </a:prstGeom>
        </p:spPr>
        <p:txBody>
          <a:bodyPr wrap="none">
            <a:spAutoFit/>
          </a:bodyPr>
          <a:lstStyle/>
          <a:p>
            <a:pPr lvl="0" algn="ctr">
              <a:spcBef>
                <a:spcPct val="0"/>
              </a:spcBef>
            </a:pPr>
            <a:r>
              <a:rPr lang="ja-JP" altLang="en-US" sz="5400" dirty="0" smtClean="0">
                <a:solidFill>
                  <a:prstClr val="black"/>
                </a:solidFill>
                <a:ea typeface="ＤＦ平成明朝体W7" pitchFamily="1" charset="-128"/>
                <a:cs typeface="+mj-cs"/>
              </a:rPr>
              <a:t>確率</a:t>
            </a:r>
            <a:endParaRPr lang="ja-JP" altLang="en-US" sz="5400" dirty="0">
              <a:solidFill>
                <a:prstClr val="black"/>
              </a:solidFill>
              <a:ea typeface="ＤＦ平成明朝体W7" pitchFamily="1" charset="-128"/>
              <a:cs typeface="+mj-cs"/>
            </a:endParaRPr>
          </a:p>
        </p:txBody>
      </p:sp>
      <p:sp>
        <p:nvSpPr>
          <p:cNvPr id="7" name="等号 6"/>
          <p:cNvSpPr/>
          <p:nvPr/>
        </p:nvSpPr>
        <p:spPr>
          <a:xfrm>
            <a:off x="2013223" y="3168634"/>
            <a:ext cx="914400" cy="404382"/>
          </a:xfrm>
          <a:prstGeom prst="mathEqual">
            <a:avLst>
              <a:gd name="adj1" fmla="val 13622"/>
              <a:gd name="adj2" fmla="val 39004"/>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custDataLst>
      <p:tags r:id="rId1"/>
    </p:custDataLst>
    <p:extLst>
      <p:ext uri="{BB962C8B-B14F-4D97-AF65-F5344CB8AC3E}">
        <p14:creationId xmlns:p14="http://schemas.microsoft.com/office/powerpoint/2010/main" val="1845515118"/>
      </p:ext>
    </p:extLst>
  </p:cSld>
  <p:clrMapOvr>
    <a:masterClrMapping/>
  </p:clrMapOvr>
  <mc:AlternateContent xmlns:mc="http://schemas.openxmlformats.org/markup-compatibility/2006">
    <mc:Choice xmlns:p14="http://schemas.microsoft.com/office/powerpoint/2010/main" Requires="p14">
      <p:transition spd="slow" p14:dur="2000" advTm="9030"/>
    </mc:Choice>
    <mc:Fallback>
      <p:transition spd="slow" advTm="903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274638"/>
            <a:ext cx="8928992" cy="1143000"/>
          </a:xfrm>
        </p:spPr>
        <p:txBody>
          <a:bodyPr>
            <a:noAutofit/>
          </a:bodyPr>
          <a:lstStyle/>
          <a:p>
            <a:r>
              <a:rPr kumimoji="1" lang="ja-JP" altLang="en-US" sz="5400" dirty="0" smtClean="0">
                <a:ea typeface="ＤＦ平成明朝体W7" pitchFamily="1" charset="-128"/>
              </a:rPr>
              <a:t>確率の求め方</a:t>
            </a:r>
            <a:endParaRPr kumimoji="1" lang="ja-JP" altLang="en-US" sz="5400" dirty="0">
              <a:ea typeface="ＤＦ平成明朝体W7" pitchFamily="1" charset="-128"/>
            </a:endParaRPr>
          </a:p>
        </p:txBody>
      </p:sp>
      <p:cxnSp>
        <p:nvCxnSpPr>
          <p:cNvPr id="4" name="直線コネクタ 3"/>
          <p:cNvCxnSpPr/>
          <p:nvPr/>
        </p:nvCxnSpPr>
        <p:spPr>
          <a:xfrm>
            <a:off x="3347864" y="3353466"/>
            <a:ext cx="5328592"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3491880" y="3540990"/>
            <a:ext cx="4698722" cy="769441"/>
          </a:xfrm>
          <a:prstGeom prst="rect">
            <a:avLst/>
          </a:prstGeom>
          <a:noFill/>
        </p:spPr>
        <p:txBody>
          <a:bodyPr wrap="none" rtlCol="0">
            <a:spAutoFit/>
          </a:bodyPr>
          <a:lstStyle/>
          <a:p>
            <a:r>
              <a:rPr kumimoji="1" lang="ja-JP" altLang="en-US" sz="4400" dirty="0" smtClean="0">
                <a:solidFill>
                  <a:srgbClr val="FF0000"/>
                </a:solidFill>
                <a:ea typeface="ＤＦ平成明朝体W7" pitchFamily="1" charset="-128"/>
              </a:rPr>
              <a:t>すべての場合の数</a:t>
            </a:r>
            <a:endParaRPr kumimoji="1" lang="ja-JP" altLang="en-US" sz="4400" dirty="0">
              <a:solidFill>
                <a:srgbClr val="FF0000"/>
              </a:solidFill>
              <a:ea typeface="ＤＦ平成明朝体W7" pitchFamily="1" charset="-128"/>
            </a:endParaRPr>
          </a:p>
        </p:txBody>
      </p:sp>
      <p:sp>
        <p:nvSpPr>
          <p:cNvPr id="6" name="テキスト ボックス 5"/>
          <p:cNvSpPr txBox="1"/>
          <p:nvPr/>
        </p:nvSpPr>
        <p:spPr>
          <a:xfrm>
            <a:off x="2927623" y="2584025"/>
            <a:ext cx="5827236" cy="769441"/>
          </a:xfrm>
          <a:prstGeom prst="rect">
            <a:avLst/>
          </a:prstGeom>
          <a:noFill/>
        </p:spPr>
        <p:txBody>
          <a:bodyPr wrap="none" rtlCol="0">
            <a:spAutoFit/>
          </a:bodyPr>
          <a:lstStyle/>
          <a:p>
            <a:r>
              <a:rPr kumimoji="1" lang="ja-JP" altLang="en-US" sz="4400" dirty="0" smtClean="0">
                <a:ea typeface="ＤＦ平成明朝体W7" pitchFamily="1" charset="-128"/>
              </a:rPr>
              <a:t>それが起こる場合の数</a:t>
            </a:r>
            <a:endParaRPr kumimoji="1" lang="ja-JP" altLang="en-US" sz="4400" dirty="0">
              <a:ea typeface="ＤＦ平成明朝体W7" pitchFamily="1" charset="-128"/>
            </a:endParaRPr>
          </a:p>
        </p:txBody>
      </p:sp>
      <p:sp>
        <p:nvSpPr>
          <p:cNvPr id="3" name="正方形/長方形 2"/>
          <p:cNvSpPr/>
          <p:nvPr/>
        </p:nvSpPr>
        <p:spPr>
          <a:xfrm>
            <a:off x="353392" y="2891801"/>
            <a:ext cx="1569660" cy="923330"/>
          </a:xfrm>
          <a:prstGeom prst="rect">
            <a:avLst/>
          </a:prstGeom>
        </p:spPr>
        <p:txBody>
          <a:bodyPr wrap="none">
            <a:spAutoFit/>
          </a:bodyPr>
          <a:lstStyle/>
          <a:p>
            <a:pPr lvl="0" algn="ctr">
              <a:spcBef>
                <a:spcPct val="0"/>
              </a:spcBef>
            </a:pPr>
            <a:r>
              <a:rPr lang="ja-JP" altLang="en-US" sz="5400" dirty="0" smtClean="0">
                <a:solidFill>
                  <a:prstClr val="black"/>
                </a:solidFill>
                <a:ea typeface="ＤＦ平成明朝体W7" pitchFamily="1" charset="-128"/>
                <a:cs typeface="+mj-cs"/>
              </a:rPr>
              <a:t>確率</a:t>
            </a:r>
            <a:endParaRPr lang="ja-JP" altLang="en-US" sz="5400" dirty="0">
              <a:solidFill>
                <a:prstClr val="black"/>
              </a:solidFill>
              <a:ea typeface="ＤＦ平成明朝体W7" pitchFamily="1" charset="-128"/>
              <a:cs typeface="+mj-cs"/>
            </a:endParaRPr>
          </a:p>
        </p:txBody>
      </p:sp>
      <p:sp>
        <p:nvSpPr>
          <p:cNvPr id="7" name="等号 6"/>
          <p:cNvSpPr/>
          <p:nvPr/>
        </p:nvSpPr>
        <p:spPr>
          <a:xfrm>
            <a:off x="2013223" y="3168634"/>
            <a:ext cx="914400" cy="404382"/>
          </a:xfrm>
          <a:prstGeom prst="mathEqual">
            <a:avLst>
              <a:gd name="adj1" fmla="val 13622"/>
              <a:gd name="adj2" fmla="val 39004"/>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上矢印吹き出し 7"/>
          <p:cNvSpPr/>
          <p:nvPr/>
        </p:nvSpPr>
        <p:spPr>
          <a:xfrm>
            <a:off x="2470423" y="4310431"/>
            <a:ext cx="6480719" cy="1872208"/>
          </a:xfrm>
          <a:prstGeom prst="upArrowCallout">
            <a:avLst/>
          </a:prstGeom>
        </p:spPr>
        <p:style>
          <a:lnRef idx="1">
            <a:schemeClr val="accent2"/>
          </a:lnRef>
          <a:fillRef idx="2">
            <a:schemeClr val="accent2"/>
          </a:fillRef>
          <a:effectRef idx="1">
            <a:schemeClr val="accent2"/>
          </a:effectRef>
          <a:fontRef idx="minor">
            <a:schemeClr val="dk1"/>
          </a:fontRef>
        </p:style>
        <p:txBody>
          <a:bodyPr rtlCol="0" anchor="ctr"/>
          <a:lstStyle/>
          <a:p>
            <a:r>
              <a:rPr lang="ja-JP" altLang="en-US" sz="3600" dirty="0">
                <a:ea typeface="ＤＦ平成明朝体W7" pitchFamily="1" charset="-128"/>
              </a:rPr>
              <a:t>確率を求めるにはこれが求め</a:t>
            </a:r>
            <a:endParaRPr lang="en-US" altLang="ja-JP" sz="3600" dirty="0">
              <a:ea typeface="ＤＦ平成明朝体W7" pitchFamily="1" charset="-128"/>
            </a:endParaRPr>
          </a:p>
          <a:p>
            <a:r>
              <a:rPr lang="ja-JP" altLang="en-US" sz="3600" dirty="0" err="1">
                <a:ea typeface="ＤＦ平成明朝体W7" pitchFamily="1" charset="-128"/>
              </a:rPr>
              <a:t>られ</a:t>
            </a:r>
            <a:r>
              <a:rPr lang="ja-JP" altLang="en-US" sz="3600" dirty="0">
                <a:ea typeface="ＤＦ平成明朝体W7" pitchFamily="1" charset="-128"/>
              </a:rPr>
              <a:t>なければならない。</a:t>
            </a:r>
            <a:endParaRPr kumimoji="1" lang="ja-JP" altLang="en-US" sz="3600" dirty="0"/>
          </a:p>
        </p:txBody>
      </p:sp>
    </p:spTree>
    <p:custDataLst>
      <p:tags r:id="rId1"/>
    </p:custDataLst>
    <p:extLst>
      <p:ext uri="{BB962C8B-B14F-4D97-AF65-F5344CB8AC3E}">
        <p14:creationId xmlns:p14="http://schemas.microsoft.com/office/powerpoint/2010/main" val="4192080254"/>
      </p:ext>
    </p:extLst>
  </p:cSld>
  <p:clrMapOvr>
    <a:masterClrMapping/>
  </p:clrMapOvr>
  <mc:AlternateContent xmlns:mc="http://schemas.openxmlformats.org/markup-compatibility/2006">
    <mc:Choice xmlns:p14="http://schemas.microsoft.com/office/powerpoint/2010/main" Requires="p14">
      <p:transition spd="slow" p14:dur="2000" advTm="12323"/>
    </mc:Choice>
    <mc:Fallback>
      <p:transition spd="slow" advTm="1232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188640"/>
            <a:ext cx="8229600" cy="792088"/>
          </a:xfrm>
        </p:spPr>
        <p:txBody>
          <a:bodyPr>
            <a:normAutofit/>
          </a:bodyPr>
          <a:lstStyle/>
          <a:p>
            <a:pPr algn="l"/>
            <a:r>
              <a:rPr kumimoji="1" lang="en-US" altLang="ja-JP" sz="4000" dirty="0" smtClean="0">
                <a:ea typeface="ＤＦ平成明朝体W7" pitchFamily="1" charset="-128"/>
              </a:rPr>
              <a:t>A,B,C</a:t>
            </a:r>
            <a:r>
              <a:rPr kumimoji="1" lang="ja-JP" altLang="en-US" sz="4000" dirty="0" smtClean="0">
                <a:ea typeface="ＤＦ平成明朝体W7" pitchFamily="1" charset="-128"/>
              </a:rPr>
              <a:t>の</a:t>
            </a:r>
            <a:r>
              <a:rPr kumimoji="1" lang="en-US" altLang="ja-JP" sz="4000" dirty="0" smtClean="0">
                <a:ea typeface="ＤＦ平成明朝体W7" pitchFamily="1" charset="-128"/>
              </a:rPr>
              <a:t>3</a:t>
            </a:r>
            <a:r>
              <a:rPr kumimoji="1" lang="ja-JP" altLang="en-US" sz="4000" dirty="0" smtClean="0">
                <a:ea typeface="ＤＦ平成明朝体W7" pitchFamily="1" charset="-128"/>
              </a:rPr>
              <a:t>人が長いすに座る。</a:t>
            </a:r>
            <a:endParaRPr kumimoji="1" lang="ja-JP" altLang="en-US" sz="4000" dirty="0">
              <a:ea typeface="ＤＦ平成明朝体W7" pitchFamily="1" charset="-128"/>
            </a:endParaRPr>
          </a:p>
        </p:txBody>
      </p:sp>
      <p:pic>
        <p:nvPicPr>
          <p:cNvPr id="2050" name="Picture 2" descr="http://t3.gstatic.com/images?q=tbn:ANd9GcRrA5f6Hk8vbOjfvPSkEHOiRAqpogqROGyD4D-vjsrIbeJsnk79TA"/>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928439" y="2348880"/>
            <a:ext cx="6912767" cy="4322613"/>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p:cNvSpPr txBox="1"/>
          <p:nvPr/>
        </p:nvSpPr>
        <p:spPr>
          <a:xfrm>
            <a:off x="2301350" y="2882983"/>
            <a:ext cx="777777" cy="1323439"/>
          </a:xfrm>
          <a:prstGeom prst="rect">
            <a:avLst/>
          </a:prstGeom>
          <a:noFill/>
          <a:ln w="38100">
            <a:solidFill>
              <a:srgbClr val="FF0000"/>
            </a:solidFill>
          </a:ln>
        </p:spPr>
        <p:txBody>
          <a:bodyPr wrap="none" rtlCol="0">
            <a:spAutoFit/>
          </a:bodyPr>
          <a:lstStyle/>
          <a:p>
            <a:r>
              <a:rPr kumimoji="1" lang="en-US" altLang="ja-JP" sz="8000" dirty="0" smtClean="0">
                <a:solidFill>
                  <a:srgbClr val="FF0000"/>
                </a:solidFill>
              </a:rPr>
              <a:t>A</a:t>
            </a:r>
            <a:endParaRPr kumimoji="1" lang="ja-JP" altLang="en-US" sz="8000" dirty="0">
              <a:solidFill>
                <a:srgbClr val="FF0000"/>
              </a:solidFill>
            </a:endParaRPr>
          </a:p>
        </p:txBody>
      </p:sp>
      <p:sp>
        <p:nvSpPr>
          <p:cNvPr id="6" name="テキスト ボックス 5"/>
          <p:cNvSpPr txBox="1"/>
          <p:nvPr/>
        </p:nvSpPr>
        <p:spPr>
          <a:xfrm>
            <a:off x="4008333" y="2904642"/>
            <a:ext cx="742511" cy="1323439"/>
          </a:xfrm>
          <a:prstGeom prst="rect">
            <a:avLst/>
          </a:prstGeom>
          <a:noFill/>
          <a:ln w="38100">
            <a:solidFill>
              <a:srgbClr val="FF0000"/>
            </a:solidFill>
          </a:ln>
        </p:spPr>
        <p:txBody>
          <a:bodyPr wrap="none" rtlCol="0">
            <a:spAutoFit/>
          </a:bodyPr>
          <a:lstStyle/>
          <a:p>
            <a:r>
              <a:rPr kumimoji="1" lang="en-US" altLang="ja-JP" sz="8000" dirty="0" smtClean="0">
                <a:solidFill>
                  <a:srgbClr val="FF0000"/>
                </a:solidFill>
              </a:rPr>
              <a:t>B</a:t>
            </a:r>
            <a:endParaRPr kumimoji="1" lang="ja-JP" altLang="en-US" sz="8000" dirty="0">
              <a:solidFill>
                <a:srgbClr val="FF0000"/>
              </a:solidFill>
            </a:endParaRPr>
          </a:p>
        </p:txBody>
      </p:sp>
      <p:sp>
        <p:nvSpPr>
          <p:cNvPr id="7" name="テキスト ボックス 6"/>
          <p:cNvSpPr txBox="1"/>
          <p:nvPr/>
        </p:nvSpPr>
        <p:spPr>
          <a:xfrm>
            <a:off x="5652120" y="2891468"/>
            <a:ext cx="731290" cy="1323439"/>
          </a:xfrm>
          <a:prstGeom prst="rect">
            <a:avLst/>
          </a:prstGeom>
          <a:noFill/>
          <a:ln w="38100">
            <a:solidFill>
              <a:srgbClr val="FF0000"/>
            </a:solidFill>
          </a:ln>
        </p:spPr>
        <p:txBody>
          <a:bodyPr wrap="none" rtlCol="0">
            <a:spAutoFit/>
          </a:bodyPr>
          <a:lstStyle/>
          <a:p>
            <a:r>
              <a:rPr kumimoji="1" lang="en-US" altLang="ja-JP" sz="8000" dirty="0" smtClean="0">
                <a:solidFill>
                  <a:srgbClr val="FF0000"/>
                </a:solidFill>
              </a:rPr>
              <a:t>C</a:t>
            </a:r>
            <a:endParaRPr kumimoji="1" lang="ja-JP" altLang="en-US" sz="8000" dirty="0">
              <a:solidFill>
                <a:srgbClr val="FF0000"/>
              </a:solidFill>
            </a:endParaRPr>
          </a:p>
        </p:txBody>
      </p:sp>
      <p:sp>
        <p:nvSpPr>
          <p:cNvPr id="5" name="正方形/長方形 4"/>
          <p:cNvSpPr/>
          <p:nvPr/>
        </p:nvSpPr>
        <p:spPr>
          <a:xfrm>
            <a:off x="539552" y="908720"/>
            <a:ext cx="7276802" cy="1323439"/>
          </a:xfrm>
          <a:prstGeom prst="rect">
            <a:avLst/>
          </a:prstGeom>
        </p:spPr>
        <p:txBody>
          <a:bodyPr wrap="square">
            <a:spAutoFit/>
          </a:bodyPr>
          <a:lstStyle/>
          <a:p>
            <a:pPr lvl="0">
              <a:spcBef>
                <a:spcPct val="0"/>
              </a:spcBef>
            </a:pPr>
            <a:r>
              <a:rPr lang="en-US" altLang="ja-JP" sz="4000" dirty="0">
                <a:solidFill>
                  <a:prstClr val="black"/>
                </a:solidFill>
                <a:ea typeface="ＤＦ平成明朝体W7" pitchFamily="1" charset="-128"/>
                <a:cs typeface="+mj-cs"/>
              </a:rPr>
              <a:t>3</a:t>
            </a:r>
            <a:r>
              <a:rPr lang="ja-JP" altLang="en-US" sz="4000" dirty="0">
                <a:solidFill>
                  <a:prstClr val="black"/>
                </a:solidFill>
                <a:ea typeface="ＤＦ平成明朝体W7" pitchFamily="1" charset="-128"/>
                <a:cs typeface="+mj-cs"/>
              </a:rPr>
              <a:t>人の座り方は全部で何通りあるでしょうか。</a:t>
            </a:r>
          </a:p>
        </p:txBody>
      </p:sp>
    </p:spTree>
    <p:custDataLst>
      <p:tags r:id="rId1"/>
    </p:custDataLst>
    <p:extLst>
      <p:ext uri="{BB962C8B-B14F-4D97-AF65-F5344CB8AC3E}">
        <p14:creationId xmlns:p14="http://schemas.microsoft.com/office/powerpoint/2010/main" val="2438730788"/>
      </p:ext>
    </p:extLst>
  </p:cSld>
  <p:clrMapOvr>
    <a:masterClrMapping/>
  </p:clrMapOvr>
  <mc:AlternateContent xmlns:mc="http://schemas.openxmlformats.org/markup-compatibility/2006">
    <mc:Choice xmlns:p14="http://schemas.microsoft.com/office/powerpoint/2010/main" Requires="p14">
      <p:transition spd="slow" p14:dur="2000" advTm="17612"/>
    </mc:Choice>
    <mc:Fallback>
      <p:transition spd="slow" advTm="1761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6" grpId="0" animBg="1"/>
      <p:bldP spid="7" grpId="0" animBg="1"/>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t3.gstatic.com/images?q=tbn:ANd9GcRrA5f6Hk8vbOjfvPSkEHOiRAqpogqROGyD4D-vjsrIbeJsnk79TA"/>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036797" y="0"/>
            <a:ext cx="6912767" cy="4322613"/>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p:cNvSpPr txBox="1"/>
          <p:nvPr/>
        </p:nvSpPr>
        <p:spPr>
          <a:xfrm>
            <a:off x="2051720" y="463022"/>
            <a:ext cx="800219" cy="830997"/>
          </a:xfrm>
          <a:prstGeom prst="rect">
            <a:avLst/>
          </a:prstGeom>
          <a:noFill/>
          <a:ln w="38100">
            <a:solidFill>
              <a:srgbClr val="FF0000"/>
            </a:solidFill>
          </a:ln>
        </p:spPr>
        <p:txBody>
          <a:bodyPr wrap="none" rtlCol="0">
            <a:spAutoFit/>
          </a:bodyPr>
          <a:lstStyle/>
          <a:p>
            <a:r>
              <a:rPr lang="ja-JP" altLang="en-US" sz="4800" dirty="0">
                <a:solidFill>
                  <a:srgbClr val="FF0000"/>
                </a:solidFill>
              </a:rPr>
              <a:t>左</a:t>
            </a:r>
            <a:endParaRPr kumimoji="1" lang="ja-JP" altLang="en-US" sz="4800" dirty="0">
              <a:solidFill>
                <a:srgbClr val="FF0000"/>
              </a:solidFill>
            </a:endParaRPr>
          </a:p>
        </p:txBody>
      </p:sp>
      <p:sp>
        <p:nvSpPr>
          <p:cNvPr id="6" name="テキスト ボックス 5"/>
          <p:cNvSpPr txBox="1"/>
          <p:nvPr/>
        </p:nvSpPr>
        <p:spPr>
          <a:xfrm>
            <a:off x="4211960" y="476883"/>
            <a:ext cx="800219" cy="830997"/>
          </a:xfrm>
          <a:prstGeom prst="rect">
            <a:avLst/>
          </a:prstGeom>
          <a:noFill/>
          <a:ln w="38100">
            <a:solidFill>
              <a:srgbClr val="FF0000"/>
            </a:solidFill>
          </a:ln>
        </p:spPr>
        <p:txBody>
          <a:bodyPr wrap="none" rtlCol="0">
            <a:spAutoFit/>
          </a:bodyPr>
          <a:lstStyle/>
          <a:p>
            <a:r>
              <a:rPr lang="ja-JP" altLang="en-US" sz="4800" dirty="0">
                <a:solidFill>
                  <a:srgbClr val="FF0000"/>
                </a:solidFill>
              </a:rPr>
              <a:t>中</a:t>
            </a:r>
            <a:endParaRPr kumimoji="1" lang="ja-JP" altLang="en-US" sz="4800" dirty="0">
              <a:solidFill>
                <a:srgbClr val="FF0000"/>
              </a:solidFill>
            </a:endParaRPr>
          </a:p>
        </p:txBody>
      </p:sp>
      <p:sp>
        <p:nvSpPr>
          <p:cNvPr id="7" name="テキスト ボックス 6"/>
          <p:cNvSpPr txBox="1"/>
          <p:nvPr/>
        </p:nvSpPr>
        <p:spPr>
          <a:xfrm>
            <a:off x="6228184" y="463021"/>
            <a:ext cx="800219" cy="830997"/>
          </a:xfrm>
          <a:prstGeom prst="rect">
            <a:avLst/>
          </a:prstGeom>
          <a:noFill/>
          <a:ln w="38100">
            <a:solidFill>
              <a:srgbClr val="FF0000"/>
            </a:solidFill>
          </a:ln>
        </p:spPr>
        <p:txBody>
          <a:bodyPr wrap="none" rtlCol="0">
            <a:spAutoFit/>
          </a:bodyPr>
          <a:lstStyle/>
          <a:p>
            <a:r>
              <a:rPr lang="ja-JP" altLang="en-US" sz="4800" dirty="0">
                <a:solidFill>
                  <a:srgbClr val="FF0000"/>
                </a:solidFill>
              </a:rPr>
              <a:t>右</a:t>
            </a:r>
            <a:endParaRPr kumimoji="1" lang="ja-JP" altLang="en-US" sz="4800" dirty="0">
              <a:solidFill>
                <a:srgbClr val="FF0000"/>
              </a:solidFill>
            </a:endParaRPr>
          </a:p>
        </p:txBody>
      </p:sp>
      <p:sp>
        <p:nvSpPr>
          <p:cNvPr id="8" name="テキスト ボックス 7"/>
          <p:cNvSpPr txBox="1"/>
          <p:nvPr/>
        </p:nvSpPr>
        <p:spPr>
          <a:xfrm>
            <a:off x="2159120" y="2780928"/>
            <a:ext cx="585417" cy="923330"/>
          </a:xfrm>
          <a:prstGeom prst="rect">
            <a:avLst/>
          </a:prstGeom>
          <a:noFill/>
          <a:ln w="38100">
            <a:noFill/>
          </a:ln>
        </p:spPr>
        <p:txBody>
          <a:bodyPr wrap="none" rtlCol="0">
            <a:spAutoFit/>
          </a:bodyPr>
          <a:lstStyle/>
          <a:p>
            <a:r>
              <a:rPr kumimoji="1" lang="en-US" altLang="ja-JP" sz="5400" dirty="0" smtClean="0">
                <a:solidFill>
                  <a:srgbClr val="FF0000"/>
                </a:solidFill>
              </a:rPr>
              <a:t>A</a:t>
            </a:r>
            <a:endParaRPr kumimoji="1" lang="ja-JP" altLang="en-US" sz="5400" dirty="0">
              <a:solidFill>
                <a:srgbClr val="FF0000"/>
              </a:solidFill>
            </a:endParaRPr>
          </a:p>
        </p:txBody>
      </p:sp>
      <p:sp>
        <p:nvSpPr>
          <p:cNvPr id="9" name="フリーフォーム 8"/>
          <p:cNvSpPr/>
          <p:nvPr/>
        </p:nvSpPr>
        <p:spPr>
          <a:xfrm rot="10800000">
            <a:off x="2880817" y="3020224"/>
            <a:ext cx="1459964" cy="552792"/>
          </a:xfrm>
          <a:custGeom>
            <a:avLst/>
            <a:gdLst>
              <a:gd name="connsiteX0" fmla="*/ 0 w 1139483"/>
              <a:gd name="connsiteY0" fmla="*/ 0 h 872197"/>
              <a:gd name="connsiteX1" fmla="*/ 1139483 w 1139483"/>
              <a:gd name="connsiteY1" fmla="*/ 534572 h 872197"/>
              <a:gd name="connsiteX2" fmla="*/ 28135 w 1139483"/>
              <a:gd name="connsiteY2" fmla="*/ 872197 h 872197"/>
            </a:gdLst>
            <a:ahLst/>
            <a:cxnLst>
              <a:cxn ang="0">
                <a:pos x="connsiteX0" y="connsiteY0"/>
              </a:cxn>
              <a:cxn ang="0">
                <a:pos x="connsiteX1" y="connsiteY1"/>
              </a:cxn>
              <a:cxn ang="0">
                <a:pos x="connsiteX2" y="connsiteY2"/>
              </a:cxn>
            </a:cxnLst>
            <a:rect l="l" t="t" r="r" b="b"/>
            <a:pathLst>
              <a:path w="1139483" h="872197">
                <a:moveTo>
                  <a:pt x="0" y="0"/>
                </a:moveTo>
                <a:lnTo>
                  <a:pt x="1139483" y="534572"/>
                </a:lnTo>
                <a:lnTo>
                  <a:pt x="28135" y="872197"/>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11" name="テキスト ボックス 10"/>
          <p:cNvSpPr txBox="1"/>
          <p:nvPr/>
        </p:nvSpPr>
        <p:spPr>
          <a:xfrm>
            <a:off x="4340781" y="2471663"/>
            <a:ext cx="561372" cy="923330"/>
          </a:xfrm>
          <a:prstGeom prst="rect">
            <a:avLst/>
          </a:prstGeom>
          <a:noFill/>
          <a:ln w="38100">
            <a:noFill/>
          </a:ln>
        </p:spPr>
        <p:txBody>
          <a:bodyPr wrap="none" rtlCol="0">
            <a:spAutoFit/>
          </a:bodyPr>
          <a:lstStyle/>
          <a:p>
            <a:r>
              <a:rPr kumimoji="1" lang="en-US" altLang="ja-JP" sz="5400" dirty="0" smtClean="0">
                <a:solidFill>
                  <a:srgbClr val="FF0000"/>
                </a:solidFill>
              </a:rPr>
              <a:t>B</a:t>
            </a:r>
            <a:endParaRPr kumimoji="1" lang="ja-JP" altLang="en-US" sz="5400" dirty="0">
              <a:solidFill>
                <a:srgbClr val="FF0000"/>
              </a:solidFill>
            </a:endParaRPr>
          </a:p>
        </p:txBody>
      </p:sp>
      <p:sp>
        <p:nvSpPr>
          <p:cNvPr id="12" name="テキスト ボックス 11"/>
          <p:cNvSpPr txBox="1"/>
          <p:nvPr/>
        </p:nvSpPr>
        <p:spPr>
          <a:xfrm>
            <a:off x="4316736" y="3111352"/>
            <a:ext cx="553357" cy="923330"/>
          </a:xfrm>
          <a:prstGeom prst="rect">
            <a:avLst/>
          </a:prstGeom>
          <a:noFill/>
          <a:ln w="38100">
            <a:noFill/>
          </a:ln>
        </p:spPr>
        <p:txBody>
          <a:bodyPr wrap="none" rtlCol="0">
            <a:spAutoFit/>
          </a:bodyPr>
          <a:lstStyle/>
          <a:p>
            <a:r>
              <a:rPr kumimoji="1" lang="en-US" altLang="ja-JP" sz="5400" dirty="0" smtClean="0">
                <a:solidFill>
                  <a:srgbClr val="FF0000"/>
                </a:solidFill>
              </a:rPr>
              <a:t>C</a:t>
            </a:r>
            <a:endParaRPr kumimoji="1" lang="ja-JP" altLang="en-US" sz="5400" dirty="0">
              <a:solidFill>
                <a:srgbClr val="FF0000"/>
              </a:solidFill>
            </a:endParaRPr>
          </a:p>
        </p:txBody>
      </p:sp>
      <p:cxnSp>
        <p:nvCxnSpPr>
          <p:cNvPr id="13" name="直線コネクタ 12"/>
          <p:cNvCxnSpPr/>
          <p:nvPr/>
        </p:nvCxnSpPr>
        <p:spPr>
          <a:xfrm>
            <a:off x="4919585" y="2933328"/>
            <a:ext cx="143202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6351614" y="2471663"/>
            <a:ext cx="553357" cy="923330"/>
          </a:xfrm>
          <a:prstGeom prst="rect">
            <a:avLst/>
          </a:prstGeom>
          <a:noFill/>
          <a:ln w="38100">
            <a:noFill/>
          </a:ln>
        </p:spPr>
        <p:txBody>
          <a:bodyPr wrap="none" rtlCol="0">
            <a:spAutoFit/>
          </a:bodyPr>
          <a:lstStyle/>
          <a:p>
            <a:r>
              <a:rPr kumimoji="1" lang="en-US" altLang="ja-JP" sz="5400" dirty="0" smtClean="0">
                <a:solidFill>
                  <a:srgbClr val="FF0000"/>
                </a:solidFill>
              </a:rPr>
              <a:t>C</a:t>
            </a:r>
            <a:endParaRPr kumimoji="1" lang="ja-JP" altLang="en-US" sz="5400" dirty="0">
              <a:solidFill>
                <a:srgbClr val="FF0000"/>
              </a:solidFill>
            </a:endParaRPr>
          </a:p>
        </p:txBody>
      </p:sp>
      <p:cxnSp>
        <p:nvCxnSpPr>
          <p:cNvPr id="16" name="直線コネクタ 15"/>
          <p:cNvCxnSpPr/>
          <p:nvPr/>
        </p:nvCxnSpPr>
        <p:spPr>
          <a:xfrm>
            <a:off x="4919585" y="3596443"/>
            <a:ext cx="143202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6402279" y="3108606"/>
            <a:ext cx="561372" cy="923330"/>
          </a:xfrm>
          <a:prstGeom prst="rect">
            <a:avLst/>
          </a:prstGeom>
          <a:noFill/>
          <a:ln w="38100">
            <a:noFill/>
          </a:ln>
        </p:spPr>
        <p:txBody>
          <a:bodyPr wrap="none" rtlCol="0">
            <a:spAutoFit/>
          </a:bodyPr>
          <a:lstStyle/>
          <a:p>
            <a:r>
              <a:rPr kumimoji="1" lang="en-US" altLang="ja-JP" sz="5400" dirty="0" smtClean="0">
                <a:solidFill>
                  <a:srgbClr val="FF0000"/>
                </a:solidFill>
              </a:rPr>
              <a:t>B</a:t>
            </a:r>
            <a:endParaRPr kumimoji="1" lang="ja-JP" altLang="en-US" sz="5400" dirty="0">
              <a:solidFill>
                <a:srgbClr val="FF0000"/>
              </a:solidFill>
            </a:endParaRPr>
          </a:p>
        </p:txBody>
      </p:sp>
      <p:sp>
        <p:nvSpPr>
          <p:cNvPr id="18" name="テキスト ボックス 17"/>
          <p:cNvSpPr txBox="1"/>
          <p:nvPr/>
        </p:nvSpPr>
        <p:spPr>
          <a:xfrm>
            <a:off x="2175240" y="3945040"/>
            <a:ext cx="561372" cy="923330"/>
          </a:xfrm>
          <a:prstGeom prst="rect">
            <a:avLst/>
          </a:prstGeom>
          <a:noFill/>
          <a:ln w="38100">
            <a:noFill/>
          </a:ln>
        </p:spPr>
        <p:txBody>
          <a:bodyPr wrap="none" rtlCol="0">
            <a:spAutoFit/>
          </a:bodyPr>
          <a:lstStyle/>
          <a:p>
            <a:r>
              <a:rPr kumimoji="1" lang="en-US" altLang="ja-JP" sz="5400" dirty="0" smtClean="0">
                <a:solidFill>
                  <a:srgbClr val="FF0000"/>
                </a:solidFill>
              </a:rPr>
              <a:t>B</a:t>
            </a:r>
            <a:endParaRPr kumimoji="1" lang="ja-JP" altLang="en-US" sz="5400" dirty="0">
              <a:solidFill>
                <a:srgbClr val="FF0000"/>
              </a:solidFill>
            </a:endParaRPr>
          </a:p>
        </p:txBody>
      </p:sp>
      <p:sp>
        <p:nvSpPr>
          <p:cNvPr id="19" name="フリーフォーム 18"/>
          <p:cNvSpPr/>
          <p:nvPr/>
        </p:nvSpPr>
        <p:spPr>
          <a:xfrm rot="10800000">
            <a:off x="2896937" y="4184336"/>
            <a:ext cx="1459964" cy="552792"/>
          </a:xfrm>
          <a:custGeom>
            <a:avLst/>
            <a:gdLst>
              <a:gd name="connsiteX0" fmla="*/ 0 w 1139483"/>
              <a:gd name="connsiteY0" fmla="*/ 0 h 872197"/>
              <a:gd name="connsiteX1" fmla="*/ 1139483 w 1139483"/>
              <a:gd name="connsiteY1" fmla="*/ 534572 h 872197"/>
              <a:gd name="connsiteX2" fmla="*/ 28135 w 1139483"/>
              <a:gd name="connsiteY2" fmla="*/ 872197 h 872197"/>
            </a:gdLst>
            <a:ahLst/>
            <a:cxnLst>
              <a:cxn ang="0">
                <a:pos x="connsiteX0" y="connsiteY0"/>
              </a:cxn>
              <a:cxn ang="0">
                <a:pos x="connsiteX1" y="connsiteY1"/>
              </a:cxn>
              <a:cxn ang="0">
                <a:pos x="connsiteX2" y="connsiteY2"/>
              </a:cxn>
            </a:cxnLst>
            <a:rect l="l" t="t" r="r" b="b"/>
            <a:pathLst>
              <a:path w="1139483" h="872197">
                <a:moveTo>
                  <a:pt x="0" y="0"/>
                </a:moveTo>
                <a:lnTo>
                  <a:pt x="1139483" y="534572"/>
                </a:lnTo>
                <a:lnTo>
                  <a:pt x="28135" y="872197"/>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0" name="テキスト ボックス 19"/>
          <p:cNvSpPr txBox="1"/>
          <p:nvPr/>
        </p:nvSpPr>
        <p:spPr>
          <a:xfrm>
            <a:off x="4356901" y="3635775"/>
            <a:ext cx="585417" cy="923330"/>
          </a:xfrm>
          <a:prstGeom prst="rect">
            <a:avLst/>
          </a:prstGeom>
          <a:noFill/>
          <a:ln w="38100">
            <a:noFill/>
          </a:ln>
        </p:spPr>
        <p:txBody>
          <a:bodyPr wrap="none" rtlCol="0">
            <a:spAutoFit/>
          </a:bodyPr>
          <a:lstStyle/>
          <a:p>
            <a:r>
              <a:rPr kumimoji="1" lang="en-US" altLang="ja-JP" sz="5400" dirty="0" smtClean="0">
                <a:solidFill>
                  <a:srgbClr val="FF0000"/>
                </a:solidFill>
              </a:rPr>
              <a:t>A</a:t>
            </a:r>
            <a:endParaRPr kumimoji="1" lang="ja-JP" altLang="en-US" sz="5400" dirty="0">
              <a:solidFill>
                <a:srgbClr val="FF0000"/>
              </a:solidFill>
            </a:endParaRPr>
          </a:p>
        </p:txBody>
      </p:sp>
      <p:sp>
        <p:nvSpPr>
          <p:cNvPr id="21" name="テキスト ボックス 20"/>
          <p:cNvSpPr txBox="1"/>
          <p:nvPr/>
        </p:nvSpPr>
        <p:spPr>
          <a:xfrm>
            <a:off x="4332856" y="4275464"/>
            <a:ext cx="553357" cy="923330"/>
          </a:xfrm>
          <a:prstGeom prst="rect">
            <a:avLst/>
          </a:prstGeom>
          <a:noFill/>
          <a:ln w="38100">
            <a:noFill/>
          </a:ln>
        </p:spPr>
        <p:txBody>
          <a:bodyPr wrap="none" rtlCol="0">
            <a:spAutoFit/>
          </a:bodyPr>
          <a:lstStyle/>
          <a:p>
            <a:r>
              <a:rPr kumimoji="1" lang="en-US" altLang="ja-JP" sz="5400" dirty="0" smtClean="0">
                <a:solidFill>
                  <a:srgbClr val="FF0000"/>
                </a:solidFill>
              </a:rPr>
              <a:t>C</a:t>
            </a:r>
            <a:endParaRPr kumimoji="1" lang="ja-JP" altLang="en-US" sz="5400" dirty="0">
              <a:solidFill>
                <a:srgbClr val="FF0000"/>
              </a:solidFill>
            </a:endParaRPr>
          </a:p>
        </p:txBody>
      </p:sp>
      <p:cxnSp>
        <p:nvCxnSpPr>
          <p:cNvPr id="22" name="直線コネクタ 21"/>
          <p:cNvCxnSpPr/>
          <p:nvPr/>
        </p:nvCxnSpPr>
        <p:spPr>
          <a:xfrm>
            <a:off x="4935705" y="4097440"/>
            <a:ext cx="143202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6367734" y="3635775"/>
            <a:ext cx="553357" cy="923330"/>
          </a:xfrm>
          <a:prstGeom prst="rect">
            <a:avLst/>
          </a:prstGeom>
          <a:noFill/>
          <a:ln w="38100">
            <a:noFill/>
          </a:ln>
        </p:spPr>
        <p:txBody>
          <a:bodyPr wrap="none" rtlCol="0">
            <a:spAutoFit/>
          </a:bodyPr>
          <a:lstStyle/>
          <a:p>
            <a:r>
              <a:rPr kumimoji="1" lang="en-US" altLang="ja-JP" sz="5400" dirty="0" smtClean="0">
                <a:solidFill>
                  <a:srgbClr val="FF0000"/>
                </a:solidFill>
              </a:rPr>
              <a:t>C</a:t>
            </a:r>
            <a:endParaRPr kumimoji="1" lang="ja-JP" altLang="en-US" sz="5400" dirty="0">
              <a:solidFill>
                <a:srgbClr val="FF0000"/>
              </a:solidFill>
            </a:endParaRPr>
          </a:p>
        </p:txBody>
      </p:sp>
      <p:cxnSp>
        <p:nvCxnSpPr>
          <p:cNvPr id="24" name="直線コネクタ 23"/>
          <p:cNvCxnSpPr/>
          <p:nvPr/>
        </p:nvCxnSpPr>
        <p:spPr>
          <a:xfrm>
            <a:off x="4935705" y="4760555"/>
            <a:ext cx="143202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6418399" y="4272718"/>
            <a:ext cx="585417" cy="923330"/>
          </a:xfrm>
          <a:prstGeom prst="rect">
            <a:avLst/>
          </a:prstGeom>
          <a:noFill/>
          <a:ln w="38100">
            <a:noFill/>
          </a:ln>
        </p:spPr>
        <p:txBody>
          <a:bodyPr wrap="none" rtlCol="0">
            <a:spAutoFit/>
          </a:bodyPr>
          <a:lstStyle/>
          <a:p>
            <a:r>
              <a:rPr kumimoji="1" lang="en-US" altLang="ja-JP" sz="5400" dirty="0" smtClean="0">
                <a:solidFill>
                  <a:srgbClr val="FF0000"/>
                </a:solidFill>
              </a:rPr>
              <a:t>A</a:t>
            </a:r>
            <a:endParaRPr kumimoji="1" lang="ja-JP" altLang="en-US" sz="5400" dirty="0">
              <a:solidFill>
                <a:srgbClr val="FF0000"/>
              </a:solidFill>
            </a:endParaRPr>
          </a:p>
        </p:txBody>
      </p:sp>
      <p:sp>
        <p:nvSpPr>
          <p:cNvPr id="26" name="テキスト ボックス 25"/>
          <p:cNvSpPr txBox="1"/>
          <p:nvPr/>
        </p:nvSpPr>
        <p:spPr>
          <a:xfrm>
            <a:off x="2175239" y="5195034"/>
            <a:ext cx="553357" cy="923330"/>
          </a:xfrm>
          <a:prstGeom prst="rect">
            <a:avLst/>
          </a:prstGeom>
          <a:noFill/>
          <a:ln w="38100">
            <a:noFill/>
          </a:ln>
        </p:spPr>
        <p:txBody>
          <a:bodyPr wrap="none" rtlCol="0">
            <a:spAutoFit/>
          </a:bodyPr>
          <a:lstStyle/>
          <a:p>
            <a:r>
              <a:rPr kumimoji="1" lang="en-US" altLang="ja-JP" sz="5400" dirty="0" smtClean="0">
                <a:solidFill>
                  <a:srgbClr val="FF0000"/>
                </a:solidFill>
              </a:rPr>
              <a:t>C</a:t>
            </a:r>
            <a:endParaRPr kumimoji="1" lang="ja-JP" altLang="en-US" sz="5400" dirty="0">
              <a:solidFill>
                <a:srgbClr val="FF0000"/>
              </a:solidFill>
            </a:endParaRPr>
          </a:p>
        </p:txBody>
      </p:sp>
      <p:sp>
        <p:nvSpPr>
          <p:cNvPr id="27" name="フリーフォーム 26"/>
          <p:cNvSpPr/>
          <p:nvPr/>
        </p:nvSpPr>
        <p:spPr>
          <a:xfrm rot="10800000">
            <a:off x="2896936" y="5434330"/>
            <a:ext cx="1459964" cy="552792"/>
          </a:xfrm>
          <a:custGeom>
            <a:avLst/>
            <a:gdLst>
              <a:gd name="connsiteX0" fmla="*/ 0 w 1139483"/>
              <a:gd name="connsiteY0" fmla="*/ 0 h 872197"/>
              <a:gd name="connsiteX1" fmla="*/ 1139483 w 1139483"/>
              <a:gd name="connsiteY1" fmla="*/ 534572 h 872197"/>
              <a:gd name="connsiteX2" fmla="*/ 28135 w 1139483"/>
              <a:gd name="connsiteY2" fmla="*/ 872197 h 872197"/>
            </a:gdLst>
            <a:ahLst/>
            <a:cxnLst>
              <a:cxn ang="0">
                <a:pos x="connsiteX0" y="connsiteY0"/>
              </a:cxn>
              <a:cxn ang="0">
                <a:pos x="connsiteX1" y="connsiteY1"/>
              </a:cxn>
              <a:cxn ang="0">
                <a:pos x="connsiteX2" y="connsiteY2"/>
              </a:cxn>
            </a:cxnLst>
            <a:rect l="l" t="t" r="r" b="b"/>
            <a:pathLst>
              <a:path w="1139483" h="872197">
                <a:moveTo>
                  <a:pt x="0" y="0"/>
                </a:moveTo>
                <a:lnTo>
                  <a:pt x="1139483" y="534572"/>
                </a:lnTo>
                <a:lnTo>
                  <a:pt x="28135" y="872197"/>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8" name="テキスト ボックス 27"/>
          <p:cNvSpPr txBox="1"/>
          <p:nvPr/>
        </p:nvSpPr>
        <p:spPr>
          <a:xfrm>
            <a:off x="4356900" y="4885769"/>
            <a:ext cx="585417" cy="923330"/>
          </a:xfrm>
          <a:prstGeom prst="rect">
            <a:avLst/>
          </a:prstGeom>
          <a:noFill/>
          <a:ln w="38100">
            <a:noFill/>
          </a:ln>
        </p:spPr>
        <p:txBody>
          <a:bodyPr wrap="none" rtlCol="0">
            <a:spAutoFit/>
          </a:bodyPr>
          <a:lstStyle/>
          <a:p>
            <a:r>
              <a:rPr lang="en-US" altLang="ja-JP" sz="5400" dirty="0">
                <a:solidFill>
                  <a:srgbClr val="FF0000"/>
                </a:solidFill>
              </a:rPr>
              <a:t>A</a:t>
            </a:r>
            <a:endParaRPr kumimoji="1" lang="ja-JP" altLang="en-US" sz="5400" dirty="0">
              <a:solidFill>
                <a:srgbClr val="FF0000"/>
              </a:solidFill>
            </a:endParaRPr>
          </a:p>
        </p:txBody>
      </p:sp>
      <p:sp>
        <p:nvSpPr>
          <p:cNvPr id="29" name="テキスト ボックス 28"/>
          <p:cNvSpPr txBox="1"/>
          <p:nvPr/>
        </p:nvSpPr>
        <p:spPr>
          <a:xfrm>
            <a:off x="4332855" y="5525458"/>
            <a:ext cx="561372" cy="923330"/>
          </a:xfrm>
          <a:prstGeom prst="rect">
            <a:avLst/>
          </a:prstGeom>
          <a:noFill/>
          <a:ln w="38100">
            <a:noFill/>
          </a:ln>
        </p:spPr>
        <p:txBody>
          <a:bodyPr wrap="none" rtlCol="0">
            <a:spAutoFit/>
          </a:bodyPr>
          <a:lstStyle/>
          <a:p>
            <a:r>
              <a:rPr kumimoji="1" lang="en-US" altLang="ja-JP" sz="5400" dirty="0" smtClean="0">
                <a:solidFill>
                  <a:srgbClr val="FF0000"/>
                </a:solidFill>
              </a:rPr>
              <a:t>B</a:t>
            </a:r>
            <a:endParaRPr kumimoji="1" lang="ja-JP" altLang="en-US" sz="5400" dirty="0">
              <a:solidFill>
                <a:srgbClr val="FF0000"/>
              </a:solidFill>
            </a:endParaRPr>
          </a:p>
        </p:txBody>
      </p:sp>
      <p:cxnSp>
        <p:nvCxnSpPr>
          <p:cNvPr id="30" name="直線コネクタ 29"/>
          <p:cNvCxnSpPr/>
          <p:nvPr/>
        </p:nvCxnSpPr>
        <p:spPr>
          <a:xfrm>
            <a:off x="4935704" y="5347434"/>
            <a:ext cx="143202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6367733" y="4885769"/>
            <a:ext cx="561372" cy="923330"/>
          </a:xfrm>
          <a:prstGeom prst="rect">
            <a:avLst/>
          </a:prstGeom>
          <a:noFill/>
          <a:ln w="38100">
            <a:noFill/>
          </a:ln>
        </p:spPr>
        <p:txBody>
          <a:bodyPr wrap="none" rtlCol="0">
            <a:spAutoFit/>
          </a:bodyPr>
          <a:lstStyle/>
          <a:p>
            <a:r>
              <a:rPr kumimoji="1" lang="en-US" altLang="ja-JP" sz="5400" dirty="0" smtClean="0">
                <a:solidFill>
                  <a:srgbClr val="FF0000"/>
                </a:solidFill>
              </a:rPr>
              <a:t>B</a:t>
            </a:r>
            <a:endParaRPr kumimoji="1" lang="ja-JP" altLang="en-US" sz="5400" dirty="0">
              <a:solidFill>
                <a:srgbClr val="FF0000"/>
              </a:solidFill>
            </a:endParaRPr>
          </a:p>
        </p:txBody>
      </p:sp>
      <p:cxnSp>
        <p:nvCxnSpPr>
          <p:cNvPr id="32" name="直線コネクタ 31"/>
          <p:cNvCxnSpPr/>
          <p:nvPr/>
        </p:nvCxnSpPr>
        <p:spPr>
          <a:xfrm>
            <a:off x="4935704" y="6010549"/>
            <a:ext cx="143202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6418398" y="5522712"/>
            <a:ext cx="585417" cy="923330"/>
          </a:xfrm>
          <a:prstGeom prst="rect">
            <a:avLst/>
          </a:prstGeom>
          <a:noFill/>
          <a:ln w="38100">
            <a:noFill/>
          </a:ln>
        </p:spPr>
        <p:txBody>
          <a:bodyPr wrap="none" rtlCol="0">
            <a:spAutoFit/>
          </a:bodyPr>
          <a:lstStyle/>
          <a:p>
            <a:r>
              <a:rPr kumimoji="1" lang="en-US" altLang="ja-JP" sz="5400" dirty="0" smtClean="0">
                <a:solidFill>
                  <a:srgbClr val="FF0000"/>
                </a:solidFill>
              </a:rPr>
              <a:t>A</a:t>
            </a:r>
            <a:endParaRPr kumimoji="1" lang="ja-JP" altLang="en-US" sz="5400" dirty="0">
              <a:solidFill>
                <a:srgbClr val="FF0000"/>
              </a:solidFill>
            </a:endParaRPr>
          </a:p>
        </p:txBody>
      </p:sp>
      <p:sp>
        <p:nvSpPr>
          <p:cNvPr id="14" name="左中かっこ 13"/>
          <p:cNvSpPr/>
          <p:nvPr/>
        </p:nvSpPr>
        <p:spPr>
          <a:xfrm rot="10800000">
            <a:off x="6958686" y="2780926"/>
            <a:ext cx="648072" cy="3456386"/>
          </a:xfrm>
          <a:prstGeom prst="lef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048" name="テキスト ボックス 2047"/>
          <p:cNvSpPr txBox="1"/>
          <p:nvPr/>
        </p:nvSpPr>
        <p:spPr>
          <a:xfrm>
            <a:off x="7637303" y="4137566"/>
            <a:ext cx="1470274" cy="707886"/>
          </a:xfrm>
          <a:prstGeom prst="rect">
            <a:avLst/>
          </a:prstGeom>
          <a:noFill/>
        </p:spPr>
        <p:txBody>
          <a:bodyPr wrap="none" rtlCol="0">
            <a:spAutoFit/>
          </a:bodyPr>
          <a:lstStyle/>
          <a:p>
            <a:r>
              <a:rPr kumimoji="1" lang="en-US" altLang="ja-JP" sz="4000" dirty="0" smtClean="0">
                <a:ea typeface="ＤＦ平成明朝体W7" pitchFamily="1" charset="-128"/>
              </a:rPr>
              <a:t>6</a:t>
            </a:r>
            <a:r>
              <a:rPr kumimoji="1" lang="ja-JP" altLang="en-US" sz="4000" dirty="0" smtClean="0">
                <a:ea typeface="ＤＦ平成明朝体W7" pitchFamily="1" charset="-128"/>
              </a:rPr>
              <a:t>通り</a:t>
            </a:r>
            <a:endParaRPr kumimoji="1" lang="ja-JP" altLang="en-US" sz="4000" dirty="0">
              <a:ea typeface="ＤＦ平成明朝体W7" pitchFamily="1" charset="-128"/>
            </a:endParaRPr>
          </a:p>
        </p:txBody>
      </p:sp>
      <p:sp>
        <p:nvSpPr>
          <p:cNvPr id="36" name="テキスト ボックス 35"/>
          <p:cNvSpPr txBox="1"/>
          <p:nvPr/>
        </p:nvSpPr>
        <p:spPr>
          <a:xfrm>
            <a:off x="27395" y="3962439"/>
            <a:ext cx="2262158" cy="923330"/>
          </a:xfrm>
          <a:prstGeom prst="rect">
            <a:avLst/>
          </a:prstGeom>
          <a:noFill/>
        </p:spPr>
        <p:txBody>
          <a:bodyPr wrap="none" rtlCol="0">
            <a:spAutoFit/>
          </a:bodyPr>
          <a:lstStyle/>
          <a:p>
            <a:r>
              <a:rPr kumimoji="1" lang="ja-JP" altLang="en-US" sz="5400" dirty="0" smtClean="0">
                <a:solidFill>
                  <a:srgbClr val="00B050"/>
                </a:solidFill>
                <a:ea typeface="ＤＦ平成明朝体W7" pitchFamily="1" charset="-128"/>
              </a:rPr>
              <a:t>樹形図</a:t>
            </a:r>
            <a:endParaRPr kumimoji="1" lang="ja-JP" altLang="en-US" sz="5400" dirty="0">
              <a:solidFill>
                <a:srgbClr val="00B050"/>
              </a:solidFill>
              <a:ea typeface="ＤＦ平成明朝体W7" pitchFamily="1" charset="-128"/>
            </a:endParaRPr>
          </a:p>
        </p:txBody>
      </p:sp>
    </p:spTree>
    <p:custDataLst>
      <p:tags r:id="rId1"/>
    </p:custDataLst>
    <p:extLst>
      <p:ext uri="{BB962C8B-B14F-4D97-AF65-F5344CB8AC3E}">
        <p14:creationId xmlns:p14="http://schemas.microsoft.com/office/powerpoint/2010/main" val="364360643"/>
      </p:ext>
    </p:extLst>
  </p:cSld>
  <p:clrMapOvr>
    <a:masterClrMapping/>
  </p:clrMapOvr>
  <mc:AlternateContent xmlns:mc="http://schemas.openxmlformats.org/markup-compatibility/2006">
    <mc:Choice xmlns:p14="http://schemas.microsoft.com/office/powerpoint/2010/main" Requires="p14">
      <p:transition spd="slow" p14:dur="2000" advTm="49947"/>
    </mc:Choice>
    <mc:Fallback>
      <p:transition spd="slow" advTm="4994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500"/>
                                        <p:tgtEl>
                                          <p:spTgt spid="12"/>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fade">
                                      <p:cBhvr>
                                        <p:cTn id="29" dur="500"/>
                                        <p:tgtEl>
                                          <p:spTgt spid="11"/>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fade">
                                      <p:cBhvr>
                                        <p:cTn id="34" dur="500"/>
                                        <p:tgtEl>
                                          <p:spTgt spid="15"/>
                                        </p:tgtEl>
                                      </p:cBhvr>
                                    </p:animEffect>
                                  </p:childTnLst>
                                </p:cTn>
                              </p:par>
                              <p:par>
                                <p:cTn id="35" presetID="10" presetClass="entr" presetSubtype="0" fill="hold" nodeType="with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fade">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fade">
                                      <p:cBhvr>
                                        <p:cTn id="42" dur="500"/>
                                        <p:tgtEl>
                                          <p:spTgt spid="17"/>
                                        </p:tgtEl>
                                      </p:cBhvr>
                                    </p:animEffect>
                                  </p:childTnLst>
                                </p:cTn>
                              </p:par>
                              <p:par>
                                <p:cTn id="43" presetID="10" presetClass="entr" presetSubtype="0" fill="hold" nodeType="with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fade">
                                      <p:cBhvr>
                                        <p:cTn id="45" dur="500"/>
                                        <p:tgtEl>
                                          <p:spTgt spid="16"/>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18"/>
                                        </p:tgtEl>
                                        <p:attrNameLst>
                                          <p:attrName>style.visibility</p:attrName>
                                        </p:attrNameLst>
                                      </p:cBhvr>
                                      <p:to>
                                        <p:strVal val="visible"/>
                                      </p:to>
                                    </p:set>
                                    <p:animEffect transition="in" filter="fade">
                                      <p:cBhvr>
                                        <p:cTn id="50" dur="500"/>
                                        <p:tgtEl>
                                          <p:spTgt spid="18"/>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fade">
                                      <p:cBhvr>
                                        <p:cTn id="55" dur="500"/>
                                        <p:tgtEl>
                                          <p:spTgt spid="19"/>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21"/>
                                        </p:tgtEl>
                                        <p:attrNameLst>
                                          <p:attrName>style.visibility</p:attrName>
                                        </p:attrNameLst>
                                      </p:cBhvr>
                                      <p:to>
                                        <p:strVal val="visible"/>
                                      </p:to>
                                    </p:set>
                                    <p:animEffect transition="in" filter="fade">
                                      <p:cBhvr>
                                        <p:cTn id="58" dur="500"/>
                                        <p:tgtEl>
                                          <p:spTgt spid="21"/>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20"/>
                                        </p:tgtEl>
                                        <p:attrNameLst>
                                          <p:attrName>style.visibility</p:attrName>
                                        </p:attrNameLst>
                                      </p:cBhvr>
                                      <p:to>
                                        <p:strVal val="visible"/>
                                      </p:to>
                                    </p:set>
                                    <p:animEffect transition="in" filter="fade">
                                      <p:cBhvr>
                                        <p:cTn id="61" dur="500"/>
                                        <p:tgtEl>
                                          <p:spTgt spid="20"/>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nodeType="clickEffect">
                                  <p:stCondLst>
                                    <p:cond delay="0"/>
                                  </p:stCondLst>
                                  <p:childTnLst>
                                    <p:set>
                                      <p:cBhvr>
                                        <p:cTn id="65" dur="1" fill="hold">
                                          <p:stCondLst>
                                            <p:cond delay="0"/>
                                          </p:stCondLst>
                                        </p:cTn>
                                        <p:tgtEl>
                                          <p:spTgt spid="22"/>
                                        </p:tgtEl>
                                        <p:attrNameLst>
                                          <p:attrName>style.visibility</p:attrName>
                                        </p:attrNameLst>
                                      </p:cBhvr>
                                      <p:to>
                                        <p:strVal val="visible"/>
                                      </p:to>
                                    </p:set>
                                    <p:animEffect transition="in" filter="fade">
                                      <p:cBhvr>
                                        <p:cTn id="66" dur="500"/>
                                        <p:tgtEl>
                                          <p:spTgt spid="22"/>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23"/>
                                        </p:tgtEl>
                                        <p:attrNameLst>
                                          <p:attrName>style.visibility</p:attrName>
                                        </p:attrNameLst>
                                      </p:cBhvr>
                                      <p:to>
                                        <p:strVal val="visible"/>
                                      </p:to>
                                    </p:set>
                                    <p:animEffect transition="in" filter="fade">
                                      <p:cBhvr>
                                        <p:cTn id="69" dur="500"/>
                                        <p:tgtEl>
                                          <p:spTgt spid="23"/>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nodeType="clickEffect">
                                  <p:stCondLst>
                                    <p:cond delay="0"/>
                                  </p:stCondLst>
                                  <p:childTnLst>
                                    <p:set>
                                      <p:cBhvr>
                                        <p:cTn id="73" dur="1" fill="hold">
                                          <p:stCondLst>
                                            <p:cond delay="0"/>
                                          </p:stCondLst>
                                        </p:cTn>
                                        <p:tgtEl>
                                          <p:spTgt spid="24"/>
                                        </p:tgtEl>
                                        <p:attrNameLst>
                                          <p:attrName>style.visibility</p:attrName>
                                        </p:attrNameLst>
                                      </p:cBhvr>
                                      <p:to>
                                        <p:strVal val="visible"/>
                                      </p:to>
                                    </p:set>
                                    <p:animEffect transition="in" filter="fade">
                                      <p:cBhvr>
                                        <p:cTn id="74" dur="500"/>
                                        <p:tgtEl>
                                          <p:spTgt spid="24"/>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25"/>
                                        </p:tgtEl>
                                        <p:attrNameLst>
                                          <p:attrName>style.visibility</p:attrName>
                                        </p:attrNameLst>
                                      </p:cBhvr>
                                      <p:to>
                                        <p:strVal val="visible"/>
                                      </p:to>
                                    </p:set>
                                    <p:animEffect transition="in" filter="fade">
                                      <p:cBhvr>
                                        <p:cTn id="77" dur="500"/>
                                        <p:tgtEl>
                                          <p:spTgt spid="25"/>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26"/>
                                        </p:tgtEl>
                                        <p:attrNameLst>
                                          <p:attrName>style.visibility</p:attrName>
                                        </p:attrNameLst>
                                      </p:cBhvr>
                                      <p:to>
                                        <p:strVal val="visible"/>
                                      </p:to>
                                    </p:set>
                                    <p:animEffect transition="in" filter="fade">
                                      <p:cBhvr>
                                        <p:cTn id="82" dur="500"/>
                                        <p:tgtEl>
                                          <p:spTgt spid="26"/>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27"/>
                                        </p:tgtEl>
                                        <p:attrNameLst>
                                          <p:attrName>style.visibility</p:attrName>
                                        </p:attrNameLst>
                                      </p:cBhvr>
                                      <p:to>
                                        <p:strVal val="visible"/>
                                      </p:to>
                                    </p:set>
                                    <p:animEffect transition="in" filter="fade">
                                      <p:cBhvr>
                                        <p:cTn id="87" dur="500"/>
                                        <p:tgtEl>
                                          <p:spTgt spid="27"/>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28"/>
                                        </p:tgtEl>
                                        <p:attrNameLst>
                                          <p:attrName>style.visibility</p:attrName>
                                        </p:attrNameLst>
                                      </p:cBhvr>
                                      <p:to>
                                        <p:strVal val="visible"/>
                                      </p:to>
                                    </p:set>
                                    <p:animEffect transition="in" filter="fade">
                                      <p:cBhvr>
                                        <p:cTn id="90" dur="500"/>
                                        <p:tgtEl>
                                          <p:spTgt spid="28"/>
                                        </p:tgtEl>
                                      </p:cBhvr>
                                    </p:animEffect>
                                  </p:childTnLst>
                                </p:cTn>
                              </p:par>
                              <p:par>
                                <p:cTn id="91" presetID="10" presetClass="entr" presetSubtype="0" fill="hold" grpId="0" nodeType="withEffect">
                                  <p:stCondLst>
                                    <p:cond delay="0"/>
                                  </p:stCondLst>
                                  <p:childTnLst>
                                    <p:set>
                                      <p:cBhvr>
                                        <p:cTn id="92" dur="1" fill="hold">
                                          <p:stCondLst>
                                            <p:cond delay="0"/>
                                          </p:stCondLst>
                                        </p:cTn>
                                        <p:tgtEl>
                                          <p:spTgt spid="29"/>
                                        </p:tgtEl>
                                        <p:attrNameLst>
                                          <p:attrName>style.visibility</p:attrName>
                                        </p:attrNameLst>
                                      </p:cBhvr>
                                      <p:to>
                                        <p:strVal val="visible"/>
                                      </p:to>
                                    </p:set>
                                    <p:animEffect transition="in" filter="fade">
                                      <p:cBhvr>
                                        <p:cTn id="93" dur="500"/>
                                        <p:tgtEl>
                                          <p:spTgt spid="29"/>
                                        </p:tgtEl>
                                      </p:cBhvr>
                                    </p:animEffect>
                                  </p:childTnLst>
                                </p:cTn>
                              </p:par>
                            </p:childTnLst>
                          </p:cTn>
                        </p:par>
                      </p:childTnLst>
                    </p:cTn>
                  </p:par>
                  <p:par>
                    <p:cTn id="94" fill="hold">
                      <p:stCondLst>
                        <p:cond delay="indefinite"/>
                      </p:stCondLst>
                      <p:childTnLst>
                        <p:par>
                          <p:cTn id="95" fill="hold">
                            <p:stCondLst>
                              <p:cond delay="0"/>
                            </p:stCondLst>
                            <p:childTnLst>
                              <p:par>
                                <p:cTn id="96" presetID="10" presetClass="entr" presetSubtype="0" fill="hold" nodeType="clickEffect">
                                  <p:stCondLst>
                                    <p:cond delay="0"/>
                                  </p:stCondLst>
                                  <p:childTnLst>
                                    <p:set>
                                      <p:cBhvr>
                                        <p:cTn id="97" dur="1" fill="hold">
                                          <p:stCondLst>
                                            <p:cond delay="0"/>
                                          </p:stCondLst>
                                        </p:cTn>
                                        <p:tgtEl>
                                          <p:spTgt spid="30"/>
                                        </p:tgtEl>
                                        <p:attrNameLst>
                                          <p:attrName>style.visibility</p:attrName>
                                        </p:attrNameLst>
                                      </p:cBhvr>
                                      <p:to>
                                        <p:strVal val="visible"/>
                                      </p:to>
                                    </p:set>
                                    <p:animEffect transition="in" filter="fade">
                                      <p:cBhvr>
                                        <p:cTn id="98" dur="500"/>
                                        <p:tgtEl>
                                          <p:spTgt spid="30"/>
                                        </p:tgtEl>
                                      </p:cBhvr>
                                    </p:animEffect>
                                  </p:childTnLst>
                                </p:cTn>
                              </p:par>
                              <p:par>
                                <p:cTn id="99" presetID="10" presetClass="entr" presetSubtype="0" fill="hold" grpId="0" nodeType="withEffect">
                                  <p:stCondLst>
                                    <p:cond delay="0"/>
                                  </p:stCondLst>
                                  <p:childTnLst>
                                    <p:set>
                                      <p:cBhvr>
                                        <p:cTn id="100" dur="1" fill="hold">
                                          <p:stCondLst>
                                            <p:cond delay="0"/>
                                          </p:stCondLst>
                                        </p:cTn>
                                        <p:tgtEl>
                                          <p:spTgt spid="31"/>
                                        </p:tgtEl>
                                        <p:attrNameLst>
                                          <p:attrName>style.visibility</p:attrName>
                                        </p:attrNameLst>
                                      </p:cBhvr>
                                      <p:to>
                                        <p:strVal val="visible"/>
                                      </p:to>
                                    </p:set>
                                    <p:animEffect transition="in" filter="fade">
                                      <p:cBhvr>
                                        <p:cTn id="101" dur="500"/>
                                        <p:tgtEl>
                                          <p:spTgt spid="31"/>
                                        </p:tgtEl>
                                      </p:cBhvr>
                                    </p:animEffect>
                                  </p:childTnLst>
                                </p:cTn>
                              </p:par>
                            </p:childTnLst>
                          </p:cTn>
                        </p:par>
                      </p:childTnLst>
                    </p:cTn>
                  </p:par>
                  <p:par>
                    <p:cTn id="102" fill="hold">
                      <p:stCondLst>
                        <p:cond delay="indefinite"/>
                      </p:stCondLst>
                      <p:childTnLst>
                        <p:par>
                          <p:cTn id="103" fill="hold">
                            <p:stCondLst>
                              <p:cond delay="0"/>
                            </p:stCondLst>
                            <p:childTnLst>
                              <p:par>
                                <p:cTn id="104" presetID="10" presetClass="entr" presetSubtype="0" fill="hold" nodeType="clickEffect">
                                  <p:stCondLst>
                                    <p:cond delay="0"/>
                                  </p:stCondLst>
                                  <p:childTnLst>
                                    <p:set>
                                      <p:cBhvr>
                                        <p:cTn id="105" dur="1" fill="hold">
                                          <p:stCondLst>
                                            <p:cond delay="0"/>
                                          </p:stCondLst>
                                        </p:cTn>
                                        <p:tgtEl>
                                          <p:spTgt spid="32"/>
                                        </p:tgtEl>
                                        <p:attrNameLst>
                                          <p:attrName>style.visibility</p:attrName>
                                        </p:attrNameLst>
                                      </p:cBhvr>
                                      <p:to>
                                        <p:strVal val="visible"/>
                                      </p:to>
                                    </p:set>
                                    <p:animEffect transition="in" filter="fade">
                                      <p:cBhvr>
                                        <p:cTn id="106" dur="500"/>
                                        <p:tgtEl>
                                          <p:spTgt spid="32"/>
                                        </p:tgtEl>
                                      </p:cBhvr>
                                    </p:animEffect>
                                  </p:childTnLst>
                                </p:cTn>
                              </p:par>
                              <p:par>
                                <p:cTn id="107" presetID="10" presetClass="entr" presetSubtype="0" fill="hold" grpId="0" nodeType="withEffect">
                                  <p:stCondLst>
                                    <p:cond delay="0"/>
                                  </p:stCondLst>
                                  <p:childTnLst>
                                    <p:set>
                                      <p:cBhvr>
                                        <p:cTn id="108" dur="1" fill="hold">
                                          <p:stCondLst>
                                            <p:cond delay="0"/>
                                          </p:stCondLst>
                                        </p:cTn>
                                        <p:tgtEl>
                                          <p:spTgt spid="33"/>
                                        </p:tgtEl>
                                        <p:attrNameLst>
                                          <p:attrName>style.visibility</p:attrName>
                                        </p:attrNameLst>
                                      </p:cBhvr>
                                      <p:to>
                                        <p:strVal val="visible"/>
                                      </p:to>
                                    </p:set>
                                    <p:animEffect transition="in" filter="fade">
                                      <p:cBhvr>
                                        <p:cTn id="109" dur="500"/>
                                        <p:tgtEl>
                                          <p:spTgt spid="33"/>
                                        </p:tgtEl>
                                      </p:cBhvr>
                                    </p:animEffect>
                                  </p:childTnLst>
                                </p:cTn>
                              </p:par>
                            </p:childTnLst>
                          </p:cTn>
                        </p:par>
                      </p:childTnLst>
                    </p:cTn>
                  </p:par>
                  <p:par>
                    <p:cTn id="110" fill="hold">
                      <p:stCondLst>
                        <p:cond delay="indefinite"/>
                      </p:stCondLst>
                      <p:childTnLst>
                        <p:par>
                          <p:cTn id="111" fill="hold">
                            <p:stCondLst>
                              <p:cond delay="0"/>
                            </p:stCondLst>
                            <p:childTnLst>
                              <p:par>
                                <p:cTn id="112" presetID="10" presetClass="entr" presetSubtype="0" fill="hold" grpId="0" nodeType="clickEffect">
                                  <p:stCondLst>
                                    <p:cond delay="0"/>
                                  </p:stCondLst>
                                  <p:childTnLst>
                                    <p:set>
                                      <p:cBhvr>
                                        <p:cTn id="113" dur="1" fill="hold">
                                          <p:stCondLst>
                                            <p:cond delay="0"/>
                                          </p:stCondLst>
                                        </p:cTn>
                                        <p:tgtEl>
                                          <p:spTgt spid="14"/>
                                        </p:tgtEl>
                                        <p:attrNameLst>
                                          <p:attrName>style.visibility</p:attrName>
                                        </p:attrNameLst>
                                      </p:cBhvr>
                                      <p:to>
                                        <p:strVal val="visible"/>
                                      </p:to>
                                    </p:set>
                                    <p:animEffect transition="in" filter="fade">
                                      <p:cBhvr>
                                        <p:cTn id="114" dur="500"/>
                                        <p:tgtEl>
                                          <p:spTgt spid="14"/>
                                        </p:tgtEl>
                                      </p:cBhvr>
                                    </p:animEffect>
                                  </p:childTnLst>
                                </p:cTn>
                              </p:par>
                            </p:childTnLst>
                          </p:cTn>
                        </p:par>
                      </p:childTnLst>
                    </p:cTn>
                  </p:par>
                  <p:par>
                    <p:cTn id="115" fill="hold">
                      <p:stCondLst>
                        <p:cond delay="indefinite"/>
                      </p:stCondLst>
                      <p:childTnLst>
                        <p:par>
                          <p:cTn id="116" fill="hold">
                            <p:stCondLst>
                              <p:cond delay="0"/>
                            </p:stCondLst>
                            <p:childTnLst>
                              <p:par>
                                <p:cTn id="117" presetID="10" presetClass="entr" presetSubtype="0" fill="hold" grpId="0" nodeType="clickEffect">
                                  <p:stCondLst>
                                    <p:cond delay="0"/>
                                  </p:stCondLst>
                                  <p:childTnLst>
                                    <p:set>
                                      <p:cBhvr>
                                        <p:cTn id="118" dur="1" fill="hold">
                                          <p:stCondLst>
                                            <p:cond delay="0"/>
                                          </p:stCondLst>
                                        </p:cTn>
                                        <p:tgtEl>
                                          <p:spTgt spid="2048"/>
                                        </p:tgtEl>
                                        <p:attrNameLst>
                                          <p:attrName>style.visibility</p:attrName>
                                        </p:attrNameLst>
                                      </p:cBhvr>
                                      <p:to>
                                        <p:strVal val="visible"/>
                                      </p:to>
                                    </p:set>
                                    <p:animEffect transition="in" filter="fade">
                                      <p:cBhvr>
                                        <p:cTn id="119" dur="500"/>
                                        <p:tgtEl>
                                          <p:spTgt spid="2048"/>
                                        </p:tgtEl>
                                      </p:cBhvr>
                                    </p:animEffect>
                                  </p:childTnLst>
                                </p:cTn>
                              </p:par>
                            </p:childTnLst>
                          </p:cTn>
                        </p:par>
                      </p:childTnLst>
                    </p:cTn>
                  </p:par>
                  <p:par>
                    <p:cTn id="120" fill="hold">
                      <p:stCondLst>
                        <p:cond delay="indefinite"/>
                      </p:stCondLst>
                      <p:childTnLst>
                        <p:par>
                          <p:cTn id="121" fill="hold">
                            <p:stCondLst>
                              <p:cond delay="0"/>
                            </p:stCondLst>
                            <p:childTnLst>
                              <p:par>
                                <p:cTn id="122" presetID="10" presetClass="entr" presetSubtype="0" fill="hold" grpId="0" nodeType="clickEffect">
                                  <p:stCondLst>
                                    <p:cond delay="0"/>
                                  </p:stCondLst>
                                  <p:childTnLst>
                                    <p:set>
                                      <p:cBhvr>
                                        <p:cTn id="123" dur="1" fill="hold">
                                          <p:stCondLst>
                                            <p:cond delay="0"/>
                                          </p:stCondLst>
                                        </p:cTn>
                                        <p:tgtEl>
                                          <p:spTgt spid="36"/>
                                        </p:tgtEl>
                                        <p:attrNameLst>
                                          <p:attrName>style.visibility</p:attrName>
                                        </p:attrNameLst>
                                      </p:cBhvr>
                                      <p:to>
                                        <p:strVal val="visible"/>
                                      </p:to>
                                    </p:set>
                                    <p:animEffect transition="in" filter="fade">
                                      <p:cBhvr>
                                        <p:cTn id="124"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p:bldP spid="9" grpId="0" animBg="1"/>
      <p:bldP spid="11" grpId="0"/>
      <p:bldP spid="12" grpId="0"/>
      <p:bldP spid="15" grpId="0"/>
      <p:bldP spid="17" grpId="0"/>
      <p:bldP spid="18" grpId="0"/>
      <p:bldP spid="19" grpId="0" animBg="1"/>
      <p:bldP spid="20" grpId="0"/>
      <p:bldP spid="21" grpId="0"/>
      <p:bldP spid="23" grpId="0"/>
      <p:bldP spid="25" grpId="0"/>
      <p:bldP spid="26" grpId="0"/>
      <p:bldP spid="27" grpId="0" animBg="1"/>
      <p:bldP spid="28" grpId="0"/>
      <p:bldP spid="29" grpId="0"/>
      <p:bldP spid="31" grpId="0"/>
      <p:bldP spid="33" grpId="0"/>
      <p:bldP spid="14" grpId="0" animBg="1"/>
      <p:bldP spid="2048" grpId="0"/>
      <p:bldP spid="3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4" name="コンテンツ プレースホルダー 3"/>
          <p:cNvSpPr>
            <a:spLocks noGrp="1"/>
          </p:cNvSpPr>
          <p:nvPr>
            <p:ph idx="1"/>
          </p:nvPr>
        </p:nvSpPr>
        <p:spPr/>
        <p:txBody>
          <a:bodyPr/>
          <a:lstStyle/>
          <a:p>
            <a:endParaRPr kumimoji="1" lang="ja-JP" altLang="en-US" dirty="0"/>
          </a:p>
        </p:txBody>
      </p:sp>
      <p:pic>
        <p:nvPicPr>
          <p:cNvPr id="2057"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333213"/>
            <a:ext cx="8241946" cy="6173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05051063"/>
      </p:ext>
    </p:extLst>
  </p:cSld>
  <p:clrMapOvr>
    <a:masterClrMapping/>
  </p:clrMapOvr>
  <mc:AlternateContent xmlns:mc="http://schemas.openxmlformats.org/markup-compatibility/2006">
    <mc:Choice xmlns:p14="http://schemas.microsoft.com/office/powerpoint/2010/main" Requires="p14">
      <p:transition spd="slow" p14:dur="2000" advTm="5617"/>
    </mc:Choice>
    <mc:Fallback>
      <p:transition spd="slow" advTm="5617"/>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404664"/>
            <a:ext cx="8229600" cy="1656184"/>
          </a:xfrm>
        </p:spPr>
        <p:txBody>
          <a:bodyPr>
            <a:normAutofit fontScale="90000"/>
          </a:bodyPr>
          <a:lstStyle/>
          <a:p>
            <a:pPr algn="l"/>
            <a:r>
              <a:rPr kumimoji="1" lang="en-US" altLang="ja-JP" dirty="0" smtClean="0">
                <a:ea typeface="ＤＦ平成明朝体W7" pitchFamily="1" charset="-128"/>
              </a:rPr>
              <a:t>A,B,C,D,E</a:t>
            </a:r>
            <a:r>
              <a:rPr kumimoji="1" lang="ja-JP" altLang="en-US" dirty="0" smtClean="0">
                <a:ea typeface="ＤＦ平成明朝体W7" pitchFamily="1" charset="-128"/>
              </a:rPr>
              <a:t>の</a:t>
            </a:r>
            <a:r>
              <a:rPr kumimoji="1" lang="en-US" altLang="ja-JP" dirty="0" smtClean="0">
                <a:ea typeface="ＤＦ平成明朝体W7" pitchFamily="1" charset="-128"/>
              </a:rPr>
              <a:t>5</a:t>
            </a:r>
            <a:r>
              <a:rPr kumimoji="1" lang="ja-JP" altLang="en-US" dirty="0" smtClean="0">
                <a:ea typeface="ＤＦ平成明朝体W7" pitchFamily="1" charset="-128"/>
              </a:rPr>
              <a:t>人が総当たりの卓球の試合をするとき、試合数は全部で何試合になりますか</a:t>
            </a:r>
            <a:r>
              <a:rPr kumimoji="1" lang="en-US" altLang="ja-JP" dirty="0" smtClean="0">
                <a:ea typeface="ＤＦ平成明朝体W7" pitchFamily="1" charset="-128"/>
              </a:rPr>
              <a:t>?</a:t>
            </a:r>
            <a:endParaRPr kumimoji="1" lang="ja-JP" altLang="en-US" dirty="0">
              <a:ea typeface="ＤＦ平成明朝体W7" pitchFamily="1" charset="-128"/>
            </a:endParaRPr>
          </a:p>
        </p:txBody>
      </p:sp>
      <p:graphicFrame>
        <p:nvGraphicFramePr>
          <p:cNvPr id="5" name="表 4"/>
          <p:cNvGraphicFramePr>
            <a:graphicFrameLocks noGrp="1"/>
          </p:cNvGraphicFramePr>
          <p:nvPr>
            <p:extLst>
              <p:ext uri="{D42A27DB-BD31-4B8C-83A1-F6EECF244321}">
                <p14:modId xmlns:p14="http://schemas.microsoft.com/office/powerpoint/2010/main" val="843569221"/>
              </p:ext>
            </p:extLst>
          </p:nvPr>
        </p:nvGraphicFramePr>
        <p:xfrm>
          <a:off x="179512" y="2276872"/>
          <a:ext cx="4824535" cy="4206240"/>
        </p:xfrm>
        <a:graphic>
          <a:graphicData uri="http://schemas.openxmlformats.org/drawingml/2006/table">
            <a:tbl>
              <a:tblPr firstRow="1" bandRow="1">
                <a:tableStyleId>{5940675A-B579-460E-94D1-54222C63F5DA}</a:tableStyleId>
              </a:tblPr>
              <a:tblGrid>
                <a:gridCol w="744965"/>
                <a:gridCol w="815914"/>
                <a:gridCol w="815914"/>
                <a:gridCol w="815914"/>
                <a:gridCol w="815914"/>
                <a:gridCol w="815914"/>
              </a:tblGrid>
              <a:tr h="684076">
                <a:tc>
                  <a:txBody>
                    <a:bodyPr/>
                    <a:lstStyle/>
                    <a:p>
                      <a:endParaRPr kumimoji="1" lang="ja-JP" altLang="en-US" dirty="0"/>
                    </a:p>
                  </a:txBody>
                  <a:tcPr>
                    <a:solidFill>
                      <a:srgbClr val="FFFF00"/>
                    </a:solidFill>
                  </a:tcPr>
                </a:tc>
                <a:tc>
                  <a:txBody>
                    <a:bodyPr/>
                    <a:lstStyle/>
                    <a:p>
                      <a:pPr algn="ctr"/>
                      <a:r>
                        <a:rPr kumimoji="1" lang="en-US" altLang="ja-JP" sz="4000" dirty="0" smtClean="0"/>
                        <a:t>A</a:t>
                      </a:r>
                      <a:endParaRPr kumimoji="1" lang="ja-JP" altLang="en-US" sz="4000" dirty="0"/>
                    </a:p>
                  </a:txBody>
                  <a:tcPr>
                    <a:solidFill>
                      <a:srgbClr val="FFFF00"/>
                    </a:solidFill>
                  </a:tcPr>
                </a:tc>
                <a:tc>
                  <a:txBody>
                    <a:bodyPr/>
                    <a:lstStyle/>
                    <a:p>
                      <a:pPr algn="ctr"/>
                      <a:r>
                        <a:rPr kumimoji="1" lang="en-US" altLang="ja-JP" sz="4000" dirty="0" smtClean="0"/>
                        <a:t>B</a:t>
                      </a:r>
                      <a:endParaRPr kumimoji="1" lang="ja-JP" altLang="en-US" sz="4000" dirty="0"/>
                    </a:p>
                  </a:txBody>
                  <a:tcPr>
                    <a:solidFill>
                      <a:srgbClr val="FFFF00"/>
                    </a:solidFill>
                  </a:tcPr>
                </a:tc>
                <a:tc>
                  <a:txBody>
                    <a:bodyPr/>
                    <a:lstStyle/>
                    <a:p>
                      <a:pPr algn="ctr"/>
                      <a:r>
                        <a:rPr kumimoji="1" lang="en-US" altLang="ja-JP" sz="4000" dirty="0" smtClean="0"/>
                        <a:t>C</a:t>
                      </a:r>
                      <a:endParaRPr kumimoji="1" lang="ja-JP" altLang="en-US" sz="4000" dirty="0"/>
                    </a:p>
                  </a:txBody>
                  <a:tcPr>
                    <a:solidFill>
                      <a:srgbClr val="FFFF00"/>
                    </a:solidFill>
                  </a:tcPr>
                </a:tc>
                <a:tc>
                  <a:txBody>
                    <a:bodyPr/>
                    <a:lstStyle/>
                    <a:p>
                      <a:pPr algn="ctr"/>
                      <a:r>
                        <a:rPr kumimoji="1" lang="en-US" altLang="ja-JP" sz="4000" dirty="0" smtClean="0"/>
                        <a:t>D</a:t>
                      </a:r>
                      <a:endParaRPr kumimoji="1" lang="ja-JP" altLang="en-US" sz="4000" dirty="0"/>
                    </a:p>
                  </a:txBody>
                  <a:tcPr>
                    <a:solidFill>
                      <a:srgbClr val="FFFF00"/>
                    </a:solidFill>
                  </a:tcPr>
                </a:tc>
                <a:tc>
                  <a:txBody>
                    <a:bodyPr/>
                    <a:lstStyle/>
                    <a:p>
                      <a:pPr algn="ctr"/>
                      <a:r>
                        <a:rPr kumimoji="1" lang="en-US" altLang="ja-JP" sz="4000" dirty="0" smtClean="0"/>
                        <a:t>E</a:t>
                      </a:r>
                      <a:endParaRPr kumimoji="1" lang="ja-JP" altLang="en-US" sz="4000" dirty="0"/>
                    </a:p>
                  </a:txBody>
                  <a:tcPr>
                    <a:solidFill>
                      <a:srgbClr val="FFFF00"/>
                    </a:solidFill>
                  </a:tcPr>
                </a:tc>
              </a:tr>
              <a:tr h="684076">
                <a:tc>
                  <a:txBody>
                    <a:bodyPr/>
                    <a:lstStyle/>
                    <a:p>
                      <a:pPr algn="ctr"/>
                      <a:r>
                        <a:rPr kumimoji="1" lang="en-US" altLang="ja-JP" sz="4000" dirty="0" smtClean="0"/>
                        <a:t>A</a:t>
                      </a:r>
                      <a:endParaRPr kumimoji="1" lang="ja-JP" altLang="en-US" sz="4000" dirty="0"/>
                    </a:p>
                  </a:txBody>
                  <a:tcPr>
                    <a:solidFill>
                      <a:srgbClr val="FFFF00"/>
                    </a:solidFill>
                  </a:tcPr>
                </a:tc>
                <a:tc>
                  <a:txBody>
                    <a:bodyPr/>
                    <a:lstStyle/>
                    <a:p>
                      <a:endParaRPr kumimoji="1" lang="ja-JP" altLang="en-US"/>
                    </a:p>
                  </a:txBody>
                  <a:tcPr/>
                </a:tc>
                <a:tc>
                  <a:txBody>
                    <a:bodyPr/>
                    <a:lstStyle/>
                    <a:p>
                      <a:pPr algn="ctr"/>
                      <a:endParaRPr kumimoji="1" lang="ja-JP" altLang="en-US" sz="4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4000" b="0" i="0" u="none" strike="noStrike" kern="1200" cap="none" spc="0" normalizeH="0" baseline="0" noProof="0" dirty="0" smtClean="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4000" b="0" i="0" u="none" strike="noStrike" kern="1200" cap="none" spc="0" normalizeH="0" baseline="0" noProof="0" dirty="0" smtClean="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4000" b="0" i="0" u="none" strike="noStrike" kern="1200" cap="none" spc="0" normalizeH="0" baseline="0" noProof="0" dirty="0" smtClean="0">
                        <a:ln>
                          <a:noFill/>
                        </a:ln>
                        <a:solidFill>
                          <a:prstClr val="black"/>
                        </a:solidFill>
                        <a:effectLst/>
                        <a:uLnTx/>
                        <a:uFillTx/>
                        <a:latin typeface="+mn-lt"/>
                        <a:ea typeface="+mn-ea"/>
                        <a:cs typeface="+mn-cs"/>
                      </a:endParaRPr>
                    </a:p>
                  </a:txBody>
                  <a:tcPr/>
                </a:tc>
              </a:tr>
              <a:tr h="684076">
                <a:tc>
                  <a:txBody>
                    <a:bodyPr/>
                    <a:lstStyle/>
                    <a:p>
                      <a:pPr algn="ctr"/>
                      <a:r>
                        <a:rPr kumimoji="1" lang="en-US" altLang="ja-JP" sz="4000" dirty="0" smtClean="0"/>
                        <a:t>B</a:t>
                      </a:r>
                      <a:endParaRPr kumimoji="1" lang="ja-JP" altLang="en-US" sz="4000" dirty="0"/>
                    </a:p>
                  </a:txBody>
                  <a:tcPr>
                    <a:solidFill>
                      <a:srgbClr val="FFFF00"/>
                    </a:solidFill>
                  </a:tcPr>
                </a:tc>
                <a:tc>
                  <a:txBody>
                    <a:bodyPr/>
                    <a:lstStyle/>
                    <a:p>
                      <a:endParaRPr kumimoji="1" lang="ja-JP" altLang="en-US" dirty="0"/>
                    </a:p>
                  </a:txBody>
                  <a:tcPr/>
                </a:tc>
                <a:tc>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4000" b="0" i="0" u="none" strike="noStrike" kern="1200" cap="none" spc="0" normalizeH="0" baseline="0" noProof="0" dirty="0" smtClean="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4000" b="0" i="0" u="none" strike="noStrike" kern="1200" cap="none" spc="0" normalizeH="0" baseline="0" noProof="0" dirty="0" smtClean="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4000" b="0" i="0" u="none" strike="noStrike" kern="1200" cap="none" spc="0" normalizeH="0" baseline="0" noProof="0" dirty="0" smtClean="0">
                        <a:ln>
                          <a:noFill/>
                        </a:ln>
                        <a:solidFill>
                          <a:prstClr val="black"/>
                        </a:solidFill>
                        <a:effectLst/>
                        <a:uLnTx/>
                        <a:uFillTx/>
                        <a:latin typeface="+mn-lt"/>
                        <a:ea typeface="+mn-ea"/>
                        <a:cs typeface="+mn-cs"/>
                      </a:endParaRPr>
                    </a:p>
                  </a:txBody>
                  <a:tcPr/>
                </a:tc>
              </a:tr>
              <a:tr h="684076">
                <a:tc>
                  <a:txBody>
                    <a:bodyPr/>
                    <a:lstStyle/>
                    <a:p>
                      <a:pPr algn="ctr"/>
                      <a:r>
                        <a:rPr kumimoji="1" lang="en-US" altLang="ja-JP" sz="4000" dirty="0" smtClean="0"/>
                        <a:t>C</a:t>
                      </a:r>
                      <a:endParaRPr kumimoji="1" lang="ja-JP" altLang="en-US" sz="4000" dirty="0"/>
                    </a:p>
                  </a:txBody>
                  <a:tcPr>
                    <a:solidFill>
                      <a:srgbClr val="FFFF00"/>
                    </a:solidFill>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4000" b="0" i="0" u="none" strike="noStrike" kern="1200" cap="none" spc="0" normalizeH="0" baseline="0" noProof="0" dirty="0" smtClean="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4000" b="0" i="0" u="none" strike="noStrike" kern="1200" cap="none" spc="0" normalizeH="0" baseline="0" noProof="0" dirty="0" smtClean="0">
                        <a:ln>
                          <a:noFill/>
                        </a:ln>
                        <a:solidFill>
                          <a:prstClr val="black"/>
                        </a:solidFill>
                        <a:effectLst/>
                        <a:uLnTx/>
                        <a:uFillTx/>
                        <a:latin typeface="+mn-lt"/>
                        <a:ea typeface="+mn-ea"/>
                        <a:cs typeface="+mn-cs"/>
                      </a:endParaRPr>
                    </a:p>
                  </a:txBody>
                  <a:tcPr/>
                </a:tc>
              </a:tr>
              <a:tr h="684076">
                <a:tc>
                  <a:txBody>
                    <a:bodyPr/>
                    <a:lstStyle/>
                    <a:p>
                      <a:pPr algn="ctr"/>
                      <a:r>
                        <a:rPr kumimoji="1" lang="en-US" altLang="ja-JP" sz="4000" dirty="0" smtClean="0"/>
                        <a:t>D</a:t>
                      </a:r>
                      <a:endParaRPr kumimoji="1" lang="ja-JP" altLang="en-US" sz="4000" dirty="0"/>
                    </a:p>
                  </a:txBody>
                  <a:tcPr>
                    <a:solidFill>
                      <a:srgbClr val="FFFF00"/>
                    </a:solidFill>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4000" b="0" i="0" u="none" strike="noStrike" kern="1200" cap="none" spc="0" normalizeH="0" baseline="0" noProof="0" dirty="0" smtClean="0">
                        <a:ln>
                          <a:noFill/>
                        </a:ln>
                        <a:solidFill>
                          <a:prstClr val="black"/>
                        </a:solidFill>
                        <a:effectLst/>
                        <a:uLnTx/>
                        <a:uFillTx/>
                        <a:latin typeface="+mn-lt"/>
                        <a:ea typeface="+mn-ea"/>
                        <a:cs typeface="+mn-cs"/>
                      </a:endParaRPr>
                    </a:p>
                  </a:txBody>
                  <a:tcPr/>
                </a:tc>
              </a:tr>
              <a:tr h="684076">
                <a:tc>
                  <a:txBody>
                    <a:bodyPr/>
                    <a:lstStyle/>
                    <a:p>
                      <a:pPr algn="ctr"/>
                      <a:r>
                        <a:rPr kumimoji="1" lang="en-US" altLang="ja-JP" sz="4000" dirty="0" smtClean="0"/>
                        <a:t>E</a:t>
                      </a:r>
                      <a:endParaRPr kumimoji="1" lang="ja-JP" altLang="en-US" sz="4000" dirty="0"/>
                    </a:p>
                  </a:txBody>
                  <a:tcPr>
                    <a:solidFill>
                      <a:srgbClr val="FFFF00"/>
                    </a:solidFill>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r>
            </a:tbl>
          </a:graphicData>
        </a:graphic>
      </p:graphicFrame>
      <p:cxnSp>
        <p:nvCxnSpPr>
          <p:cNvPr id="29" name="直線コネクタ 28"/>
          <p:cNvCxnSpPr/>
          <p:nvPr/>
        </p:nvCxnSpPr>
        <p:spPr>
          <a:xfrm>
            <a:off x="179512" y="2276872"/>
            <a:ext cx="4824536" cy="42484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テキスト ボックス 29"/>
          <p:cNvSpPr txBox="1"/>
          <p:nvPr/>
        </p:nvSpPr>
        <p:spPr>
          <a:xfrm>
            <a:off x="1691680" y="2983418"/>
            <a:ext cx="3374642" cy="2800767"/>
          </a:xfrm>
          <a:prstGeom prst="rect">
            <a:avLst/>
          </a:prstGeom>
          <a:noFill/>
        </p:spPr>
        <p:txBody>
          <a:bodyPr wrap="none" rtlCol="0">
            <a:spAutoFit/>
          </a:bodyPr>
          <a:lstStyle/>
          <a:p>
            <a:r>
              <a:rPr kumimoji="1" lang="ja-JP" altLang="en-US" sz="4400" dirty="0" smtClean="0"/>
              <a:t>○　○ ○　○</a:t>
            </a:r>
            <a:endParaRPr kumimoji="1" lang="en-US" altLang="ja-JP" sz="4400" dirty="0" smtClean="0"/>
          </a:p>
          <a:p>
            <a:r>
              <a:rPr lang="ja-JP" altLang="en-US" sz="4400" dirty="0" smtClean="0"/>
              <a:t>　　 ○  ○  ○</a:t>
            </a:r>
            <a:endParaRPr lang="en-US" altLang="ja-JP" sz="4400" dirty="0" smtClean="0"/>
          </a:p>
          <a:p>
            <a:r>
              <a:rPr lang="ja-JP" altLang="en-US" sz="4400" dirty="0"/>
              <a:t>　</a:t>
            </a:r>
            <a:r>
              <a:rPr lang="ja-JP" altLang="en-US" sz="4400" dirty="0" smtClean="0"/>
              <a:t>　　　  ○  ○</a:t>
            </a:r>
            <a:endParaRPr lang="en-US" altLang="ja-JP" sz="4400" dirty="0" smtClean="0"/>
          </a:p>
          <a:p>
            <a:r>
              <a:rPr kumimoji="1" lang="ja-JP" altLang="en-US" sz="4400" dirty="0" smtClean="0"/>
              <a:t>　　　　　　　○</a:t>
            </a:r>
            <a:endParaRPr kumimoji="1" lang="ja-JP" altLang="en-US" sz="4400" dirty="0"/>
          </a:p>
        </p:txBody>
      </p:sp>
      <p:sp>
        <p:nvSpPr>
          <p:cNvPr id="31" name="正方形/長方形 30"/>
          <p:cNvSpPr/>
          <p:nvPr/>
        </p:nvSpPr>
        <p:spPr>
          <a:xfrm>
            <a:off x="5484360" y="2288846"/>
            <a:ext cx="481221" cy="707886"/>
          </a:xfrm>
          <a:prstGeom prst="rect">
            <a:avLst/>
          </a:prstGeom>
        </p:spPr>
        <p:txBody>
          <a:bodyPr wrap="none">
            <a:spAutoFit/>
          </a:bodyPr>
          <a:lstStyle/>
          <a:p>
            <a:pPr algn="ctr"/>
            <a:r>
              <a:rPr lang="en-US" altLang="ja-JP" sz="4000" dirty="0"/>
              <a:t>A</a:t>
            </a:r>
            <a:endParaRPr lang="ja-JP" altLang="en-US" sz="4000" dirty="0"/>
          </a:p>
        </p:txBody>
      </p:sp>
      <p:cxnSp>
        <p:nvCxnSpPr>
          <p:cNvPr id="33" name="直線コネクタ 32"/>
          <p:cNvCxnSpPr>
            <a:stCxn id="31" idx="3"/>
          </p:cNvCxnSpPr>
          <p:nvPr/>
        </p:nvCxnSpPr>
        <p:spPr>
          <a:xfrm>
            <a:off x="5965581" y="2642789"/>
            <a:ext cx="838667" cy="307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a:stCxn id="31" idx="3"/>
          </p:cNvCxnSpPr>
          <p:nvPr/>
        </p:nvCxnSpPr>
        <p:spPr>
          <a:xfrm>
            <a:off x="5965581" y="2642789"/>
            <a:ext cx="876355" cy="4070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a:stCxn id="31" idx="3"/>
          </p:cNvCxnSpPr>
          <p:nvPr/>
        </p:nvCxnSpPr>
        <p:spPr>
          <a:xfrm>
            <a:off x="5965581" y="2642789"/>
            <a:ext cx="876355" cy="7862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a:stCxn id="31" idx="3"/>
          </p:cNvCxnSpPr>
          <p:nvPr/>
        </p:nvCxnSpPr>
        <p:spPr>
          <a:xfrm>
            <a:off x="5965581" y="2642789"/>
            <a:ext cx="876355" cy="13622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正方形/長方形 46"/>
          <p:cNvSpPr/>
          <p:nvPr/>
        </p:nvSpPr>
        <p:spPr>
          <a:xfrm>
            <a:off x="6815400" y="2288846"/>
            <a:ext cx="463588" cy="707886"/>
          </a:xfrm>
          <a:prstGeom prst="rect">
            <a:avLst/>
          </a:prstGeom>
        </p:spPr>
        <p:txBody>
          <a:bodyPr wrap="none">
            <a:spAutoFit/>
          </a:bodyPr>
          <a:lstStyle/>
          <a:p>
            <a:pPr algn="ctr"/>
            <a:r>
              <a:rPr lang="en-US" altLang="ja-JP" sz="4000" dirty="0" smtClean="0"/>
              <a:t>B</a:t>
            </a:r>
            <a:endParaRPr lang="ja-JP" altLang="en-US" sz="4000" dirty="0"/>
          </a:p>
        </p:txBody>
      </p:sp>
      <p:sp>
        <p:nvSpPr>
          <p:cNvPr id="48" name="正方形/長方形 47"/>
          <p:cNvSpPr/>
          <p:nvPr/>
        </p:nvSpPr>
        <p:spPr>
          <a:xfrm>
            <a:off x="5484360" y="2288846"/>
            <a:ext cx="481221" cy="707886"/>
          </a:xfrm>
          <a:prstGeom prst="rect">
            <a:avLst/>
          </a:prstGeom>
        </p:spPr>
        <p:txBody>
          <a:bodyPr wrap="none">
            <a:spAutoFit/>
          </a:bodyPr>
          <a:lstStyle/>
          <a:p>
            <a:pPr algn="ctr"/>
            <a:r>
              <a:rPr lang="en-US" altLang="ja-JP" sz="4000" dirty="0"/>
              <a:t>A</a:t>
            </a:r>
            <a:endParaRPr lang="ja-JP" altLang="en-US" sz="4000" dirty="0"/>
          </a:p>
        </p:txBody>
      </p:sp>
      <p:sp>
        <p:nvSpPr>
          <p:cNvPr id="49" name="正方形/長方形 48"/>
          <p:cNvSpPr/>
          <p:nvPr/>
        </p:nvSpPr>
        <p:spPr>
          <a:xfrm>
            <a:off x="6804248" y="2681951"/>
            <a:ext cx="458780" cy="707886"/>
          </a:xfrm>
          <a:prstGeom prst="rect">
            <a:avLst/>
          </a:prstGeom>
        </p:spPr>
        <p:txBody>
          <a:bodyPr wrap="none">
            <a:spAutoFit/>
          </a:bodyPr>
          <a:lstStyle/>
          <a:p>
            <a:pPr algn="ctr"/>
            <a:r>
              <a:rPr lang="en-US" altLang="ja-JP" sz="4000" dirty="0" smtClean="0"/>
              <a:t>C</a:t>
            </a:r>
            <a:endParaRPr lang="ja-JP" altLang="en-US" sz="4000" dirty="0"/>
          </a:p>
        </p:txBody>
      </p:sp>
      <p:sp>
        <p:nvSpPr>
          <p:cNvPr id="50" name="正方形/長方形 49"/>
          <p:cNvSpPr/>
          <p:nvPr/>
        </p:nvSpPr>
        <p:spPr>
          <a:xfrm>
            <a:off x="6783409" y="3188294"/>
            <a:ext cx="500458" cy="707886"/>
          </a:xfrm>
          <a:prstGeom prst="rect">
            <a:avLst/>
          </a:prstGeom>
        </p:spPr>
        <p:txBody>
          <a:bodyPr wrap="none">
            <a:spAutoFit/>
          </a:bodyPr>
          <a:lstStyle/>
          <a:p>
            <a:pPr algn="ctr"/>
            <a:r>
              <a:rPr lang="en-US" altLang="ja-JP" sz="4000" dirty="0"/>
              <a:t>D</a:t>
            </a:r>
            <a:endParaRPr lang="ja-JP" altLang="en-US" sz="4000" dirty="0"/>
          </a:p>
        </p:txBody>
      </p:sp>
      <p:sp>
        <p:nvSpPr>
          <p:cNvPr id="51" name="正方形/長方形 50"/>
          <p:cNvSpPr/>
          <p:nvPr/>
        </p:nvSpPr>
        <p:spPr>
          <a:xfrm>
            <a:off x="6829826" y="3651121"/>
            <a:ext cx="434735" cy="707886"/>
          </a:xfrm>
          <a:prstGeom prst="rect">
            <a:avLst/>
          </a:prstGeom>
        </p:spPr>
        <p:txBody>
          <a:bodyPr wrap="none">
            <a:spAutoFit/>
          </a:bodyPr>
          <a:lstStyle/>
          <a:p>
            <a:pPr algn="ctr"/>
            <a:r>
              <a:rPr lang="en-US" altLang="ja-JP" sz="4000" dirty="0" smtClean="0"/>
              <a:t>E</a:t>
            </a:r>
            <a:endParaRPr lang="ja-JP" altLang="en-US" sz="4000" dirty="0"/>
          </a:p>
        </p:txBody>
      </p:sp>
      <p:cxnSp>
        <p:nvCxnSpPr>
          <p:cNvPr id="54" name="直線コネクタ 53"/>
          <p:cNvCxnSpPr/>
          <p:nvPr/>
        </p:nvCxnSpPr>
        <p:spPr>
          <a:xfrm>
            <a:off x="5995757" y="4749979"/>
            <a:ext cx="838667" cy="307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a:off x="5995757" y="4749979"/>
            <a:ext cx="876355" cy="4070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a:stCxn id="59" idx="3"/>
            <a:endCxn id="61" idx="1"/>
          </p:cNvCxnSpPr>
          <p:nvPr/>
        </p:nvCxnSpPr>
        <p:spPr>
          <a:xfrm>
            <a:off x="5986941" y="4749979"/>
            <a:ext cx="873061" cy="9350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8" name="正方形/長方形 57"/>
          <p:cNvSpPr/>
          <p:nvPr/>
        </p:nvSpPr>
        <p:spPr>
          <a:xfrm>
            <a:off x="6847980" y="4396036"/>
            <a:ext cx="458780" cy="707886"/>
          </a:xfrm>
          <a:prstGeom prst="rect">
            <a:avLst/>
          </a:prstGeom>
        </p:spPr>
        <p:txBody>
          <a:bodyPr wrap="none">
            <a:spAutoFit/>
          </a:bodyPr>
          <a:lstStyle/>
          <a:p>
            <a:pPr algn="ctr"/>
            <a:r>
              <a:rPr lang="en-US" altLang="ja-JP" sz="4000" dirty="0" smtClean="0"/>
              <a:t>C</a:t>
            </a:r>
            <a:endParaRPr lang="ja-JP" altLang="en-US" sz="4000" dirty="0"/>
          </a:p>
        </p:txBody>
      </p:sp>
      <p:sp>
        <p:nvSpPr>
          <p:cNvPr id="59" name="正方形/長方形 58"/>
          <p:cNvSpPr/>
          <p:nvPr/>
        </p:nvSpPr>
        <p:spPr>
          <a:xfrm>
            <a:off x="5523353" y="4396036"/>
            <a:ext cx="463588" cy="707886"/>
          </a:xfrm>
          <a:prstGeom prst="rect">
            <a:avLst/>
          </a:prstGeom>
        </p:spPr>
        <p:txBody>
          <a:bodyPr wrap="none">
            <a:spAutoFit/>
          </a:bodyPr>
          <a:lstStyle/>
          <a:p>
            <a:pPr algn="ctr"/>
            <a:r>
              <a:rPr lang="en-US" altLang="ja-JP" sz="4000" dirty="0" smtClean="0"/>
              <a:t>B</a:t>
            </a:r>
            <a:endParaRPr lang="ja-JP" altLang="en-US" sz="4000" dirty="0"/>
          </a:p>
        </p:txBody>
      </p:sp>
      <p:sp>
        <p:nvSpPr>
          <p:cNvPr id="60" name="正方形/長方形 59"/>
          <p:cNvSpPr/>
          <p:nvPr/>
        </p:nvSpPr>
        <p:spPr>
          <a:xfrm>
            <a:off x="6856804" y="4846333"/>
            <a:ext cx="500458" cy="707886"/>
          </a:xfrm>
          <a:prstGeom prst="rect">
            <a:avLst/>
          </a:prstGeom>
        </p:spPr>
        <p:txBody>
          <a:bodyPr wrap="none">
            <a:spAutoFit/>
          </a:bodyPr>
          <a:lstStyle/>
          <a:p>
            <a:pPr algn="ctr"/>
            <a:r>
              <a:rPr lang="en-US" altLang="ja-JP" sz="4000" dirty="0" smtClean="0"/>
              <a:t>D</a:t>
            </a:r>
            <a:endParaRPr lang="ja-JP" altLang="en-US" sz="4000" dirty="0"/>
          </a:p>
        </p:txBody>
      </p:sp>
      <p:sp>
        <p:nvSpPr>
          <p:cNvPr id="61" name="正方形/長方形 60"/>
          <p:cNvSpPr/>
          <p:nvPr/>
        </p:nvSpPr>
        <p:spPr>
          <a:xfrm>
            <a:off x="6860002" y="5331111"/>
            <a:ext cx="434735" cy="707886"/>
          </a:xfrm>
          <a:prstGeom prst="rect">
            <a:avLst/>
          </a:prstGeom>
        </p:spPr>
        <p:txBody>
          <a:bodyPr wrap="none">
            <a:spAutoFit/>
          </a:bodyPr>
          <a:lstStyle/>
          <a:p>
            <a:pPr algn="ctr"/>
            <a:r>
              <a:rPr lang="en-US" altLang="ja-JP" sz="4000" dirty="0" smtClean="0"/>
              <a:t>E</a:t>
            </a:r>
            <a:endParaRPr lang="ja-JP" altLang="en-US" sz="4000" dirty="0"/>
          </a:p>
        </p:txBody>
      </p:sp>
      <p:cxnSp>
        <p:nvCxnSpPr>
          <p:cNvPr id="65" name="直線コネクタ 64"/>
          <p:cNvCxnSpPr/>
          <p:nvPr/>
        </p:nvCxnSpPr>
        <p:spPr>
          <a:xfrm>
            <a:off x="7668279" y="2658178"/>
            <a:ext cx="838667" cy="307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直線コネクタ 65"/>
          <p:cNvCxnSpPr/>
          <p:nvPr/>
        </p:nvCxnSpPr>
        <p:spPr>
          <a:xfrm>
            <a:off x="7668279" y="2658178"/>
            <a:ext cx="876355" cy="4070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9" name="正方形/長方形 68"/>
          <p:cNvSpPr/>
          <p:nvPr/>
        </p:nvSpPr>
        <p:spPr>
          <a:xfrm>
            <a:off x="8499663" y="2304235"/>
            <a:ext cx="500458" cy="707886"/>
          </a:xfrm>
          <a:prstGeom prst="rect">
            <a:avLst/>
          </a:prstGeom>
        </p:spPr>
        <p:txBody>
          <a:bodyPr wrap="none">
            <a:spAutoFit/>
          </a:bodyPr>
          <a:lstStyle/>
          <a:p>
            <a:pPr algn="ctr"/>
            <a:r>
              <a:rPr lang="en-US" altLang="ja-JP" sz="4000" dirty="0" smtClean="0"/>
              <a:t>D</a:t>
            </a:r>
            <a:endParaRPr lang="ja-JP" altLang="en-US" sz="4000" dirty="0"/>
          </a:p>
        </p:txBody>
      </p:sp>
      <p:sp>
        <p:nvSpPr>
          <p:cNvPr id="70" name="正方形/長方形 69"/>
          <p:cNvSpPr/>
          <p:nvPr/>
        </p:nvSpPr>
        <p:spPr>
          <a:xfrm>
            <a:off x="7278187" y="2304235"/>
            <a:ext cx="458779" cy="707886"/>
          </a:xfrm>
          <a:prstGeom prst="rect">
            <a:avLst/>
          </a:prstGeom>
        </p:spPr>
        <p:txBody>
          <a:bodyPr wrap="none">
            <a:spAutoFit/>
          </a:bodyPr>
          <a:lstStyle/>
          <a:p>
            <a:pPr algn="ctr"/>
            <a:r>
              <a:rPr lang="en-US" altLang="ja-JP" sz="4000" dirty="0" smtClean="0"/>
              <a:t>C</a:t>
            </a:r>
            <a:endParaRPr lang="ja-JP" altLang="en-US" sz="4000" dirty="0"/>
          </a:p>
        </p:txBody>
      </p:sp>
      <p:sp>
        <p:nvSpPr>
          <p:cNvPr id="71" name="正方形/長方形 70"/>
          <p:cNvSpPr/>
          <p:nvPr/>
        </p:nvSpPr>
        <p:spPr>
          <a:xfrm>
            <a:off x="8518969" y="2697340"/>
            <a:ext cx="434735" cy="707886"/>
          </a:xfrm>
          <a:prstGeom prst="rect">
            <a:avLst/>
          </a:prstGeom>
        </p:spPr>
        <p:txBody>
          <a:bodyPr wrap="none">
            <a:spAutoFit/>
          </a:bodyPr>
          <a:lstStyle/>
          <a:p>
            <a:pPr algn="ctr"/>
            <a:r>
              <a:rPr lang="en-US" altLang="ja-JP" sz="4000" dirty="0"/>
              <a:t>E</a:t>
            </a:r>
            <a:endParaRPr lang="ja-JP" altLang="en-US" sz="4000" dirty="0"/>
          </a:p>
        </p:txBody>
      </p:sp>
      <p:cxnSp>
        <p:nvCxnSpPr>
          <p:cNvPr id="74" name="直線コネクタ 73"/>
          <p:cNvCxnSpPr/>
          <p:nvPr/>
        </p:nvCxnSpPr>
        <p:spPr>
          <a:xfrm>
            <a:off x="7760980" y="3980538"/>
            <a:ext cx="838667" cy="307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5" name="正方形/長方形 74"/>
          <p:cNvSpPr/>
          <p:nvPr/>
        </p:nvSpPr>
        <p:spPr>
          <a:xfrm>
            <a:off x="8625225" y="3626595"/>
            <a:ext cx="434735" cy="707886"/>
          </a:xfrm>
          <a:prstGeom prst="rect">
            <a:avLst/>
          </a:prstGeom>
        </p:spPr>
        <p:txBody>
          <a:bodyPr wrap="none">
            <a:spAutoFit/>
          </a:bodyPr>
          <a:lstStyle/>
          <a:p>
            <a:pPr algn="ctr"/>
            <a:r>
              <a:rPr lang="en-US" altLang="ja-JP" sz="4000" dirty="0" smtClean="0"/>
              <a:t>E</a:t>
            </a:r>
            <a:endParaRPr lang="ja-JP" altLang="en-US" sz="4000" dirty="0"/>
          </a:p>
        </p:txBody>
      </p:sp>
      <p:sp>
        <p:nvSpPr>
          <p:cNvPr id="76" name="正方形/長方形 75"/>
          <p:cNvSpPr/>
          <p:nvPr/>
        </p:nvSpPr>
        <p:spPr>
          <a:xfrm>
            <a:off x="7350048" y="3626595"/>
            <a:ext cx="500457" cy="707886"/>
          </a:xfrm>
          <a:prstGeom prst="rect">
            <a:avLst/>
          </a:prstGeom>
        </p:spPr>
        <p:txBody>
          <a:bodyPr wrap="none">
            <a:spAutoFit/>
          </a:bodyPr>
          <a:lstStyle/>
          <a:p>
            <a:pPr algn="ctr"/>
            <a:r>
              <a:rPr lang="en-US" altLang="ja-JP" sz="4000" dirty="0" smtClean="0"/>
              <a:t>D</a:t>
            </a:r>
            <a:endParaRPr lang="ja-JP" altLang="en-US" sz="4000" dirty="0"/>
          </a:p>
        </p:txBody>
      </p:sp>
      <p:sp>
        <p:nvSpPr>
          <p:cNvPr id="77" name="テキスト ボックス 76"/>
          <p:cNvSpPr txBox="1"/>
          <p:nvPr/>
        </p:nvSpPr>
        <p:spPr>
          <a:xfrm>
            <a:off x="7013632" y="5949280"/>
            <a:ext cx="1883849" cy="769441"/>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kumimoji="1" lang="en-US" altLang="ja-JP" sz="4400" dirty="0" smtClean="0">
                <a:ea typeface="ＤＦ平成明朝体W7" pitchFamily="1" charset="-128"/>
              </a:rPr>
              <a:t>10</a:t>
            </a:r>
            <a:r>
              <a:rPr kumimoji="1" lang="ja-JP" altLang="en-US" sz="4400" dirty="0" smtClean="0">
                <a:ea typeface="ＤＦ平成明朝体W7" pitchFamily="1" charset="-128"/>
              </a:rPr>
              <a:t>試合</a:t>
            </a:r>
            <a:endParaRPr kumimoji="1" lang="ja-JP" altLang="en-US" sz="4400" dirty="0">
              <a:ea typeface="ＤＦ平成明朝体W7" pitchFamily="1" charset="-128"/>
            </a:endParaRPr>
          </a:p>
        </p:txBody>
      </p:sp>
    </p:spTree>
    <p:custDataLst>
      <p:tags r:id="rId1"/>
    </p:custDataLst>
    <p:extLst>
      <p:ext uri="{BB962C8B-B14F-4D97-AF65-F5344CB8AC3E}">
        <p14:creationId xmlns:p14="http://schemas.microsoft.com/office/powerpoint/2010/main" val="3121476374"/>
      </p:ext>
    </p:extLst>
  </p:cSld>
  <p:clrMapOvr>
    <a:masterClrMapping/>
  </p:clrMapOvr>
  <mc:AlternateContent xmlns:mc="http://schemas.openxmlformats.org/markup-compatibility/2006">
    <mc:Choice xmlns:p14="http://schemas.microsoft.com/office/powerpoint/2010/main" Requires="p14">
      <p:transition spd="slow" p14:dur="2000" advTm="44395"/>
    </mc:Choice>
    <mc:Fallback>
      <p:transition spd="slow" advTm="4439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fade">
                                      <p:cBhvr>
                                        <p:cTn id="12" dur="500"/>
                                        <p:tgtEl>
                                          <p:spTgt spid="2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
                                        </p:tgtEl>
                                        <p:attrNameLst>
                                          <p:attrName>style.visibility</p:attrName>
                                        </p:attrNameLst>
                                      </p:cBhvr>
                                      <p:to>
                                        <p:strVal val="visible"/>
                                      </p:to>
                                    </p:set>
                                    <p:animEffect transition="in" filter="fade">
                                      <p:cBhvr>
                                        <p:cTn id="17" dur="500"/>
                                        <p:tgtEl>
                                          <p:spTgt spid="3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8"/>
                                        </p:tgtEl>
                                        <p:attrNameLst>
                                          <p:attrName>style.visibility</p:attrName>
                                        </p:attrNameLst>
                                      </p:cBhvr>
                                      <p:to>
                                        <p:strVal val="visible"/>
                                      </p:to>
                                    </p:set>
                                    <p:animEffect transition="in" filter="fade">
                                      <p:cBhvr>
                                        <p:cTn id="22" dur="500"/>
                                        <p:tgtEl>
                                          <p:spTgt spid="4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fade">
                                      <p:cBhvr>
                                        <p:cTn id="27" dur="500"/>
                                        <p:tgtEl>
                                          <p:spTgt spid="33"/>
                                        </p:tgtEl>
                                      </p:cBhvr>
                                    </p:animEffect>
                                  </p:childTnLst>
                                </p:cTn>
                              </p:par>
                              <p:par>
                                <p:cTn id="28" presetID="10" presetClass="entr" presetSubtype="0" fill="hold" nodeType="withEffect">
                                  <p:stCondLst>
                                    <p:cond delay="0"/>
                                  </p:stCondLst>
                                  <p:childTnLst>
                                    <p:set>
                                      <p:cBhvr>
                                        <p:cTn id="29" dur="1" fill="hold">
                                          <p:stCondLst>
                                            <p:cond delay="0"/>
                                          </p:stCondLst>
                                        </p:cTn>
                                        <p:tgtEl>
                                          <p:spTgt spid="36"/>
                                        </p:tgtEl>
                                        <p:attrNameLst>
                                          <p:attrName>style.visibility</p:attrName>
                                        </p:attrNameLst>
                                      </p:cBhvr>
                                      <p:to>
                                        <p:strVal val="visible"/>
                                      </p:to>
                                    </p:set>
                                    <p:animEffect transition="in" filter="fade">
                                      <p:cBhvr>
                                        <p:cTn id="30" dur="500"/>
                                        <p:tgtEl>
                                          <p:spTgt spid="36"/>
                                        </p:tgtEl>
                                      </p:cBhvr>
                                    </p:animEffect>
                                  </p:childTnLst>
                                </p:cTn>
                              </p:par>
                              <p:par>
                                <p:cTn id="31" presetID="10" presetClass="entr" presetSubtype="0" fill="hold" nodeType="withEffect">
                                  <p:stCondLst>
                                    <p:cond delay="0"/>
                                  </p:stCondLst>
                                  <p:childTnLst>
                                    <p:set>
                                      <p:cBhvr>
                                        <p:cTn id="32" dur="1" fill="hold">
                                          <p:stCondLst>
                                            <p:cond delay="0"/>
                                          </p:stCondLst>
                                        </p:cTn>
                                        <p:tgtEl>
                                          <p:spTgt spid="39"/>
                                        </p:tgtEl>
                                        <p:attrNameLst>
                                          <p:attrName>style.visibility</p:attrName>
                                        </p:attrNameLst>
                                      </p:cBhvr>
                                      <p:to>
                                        <p:strVal val="visible"/>
                                      </p:to>
                                    </p:set>
                                    <p:animEffect transition="in" filter="fade">
                                      <p:cBhvr>
                                        <p:cTn id="33" dur="500"/>
                                        <p:tgtEl>
                                          <p:spTgt spid="39"/>
                                        </p:tgtEl>
                                      </p:cBhvr>
                                    </p:animEffect>
                                  </p:childTnLst>
                                </p:cTn>
                              </p:par>
                              <p:par>
                                <p:cTn id="34" presetID="10" presetClass="entr" presetSubtype="0" fill="hold" nodeType="withEffect">
                                  <p:stCondLst>
                                    <p:cond delay="0"/>
                                  </p:stCondLst>
                                  <p:childTnLst>
                                    <p:set>
                                      <p:cBhvr>
                                        <p:cTn id="35" dur="1" fill="hold">
                                          <p:stCondLst>
                                            <p:cond delay="0"/>
                                          </p:stCondLst>
                                        </p:cTn>
                                        <p:tgtEl>
                                          <p:spTgt spid="42"/>
                                        </p:tgtEl>
                                        <p:attrNameLst>
                                          <p:attrName>style.visibility</p:attrName>
                                        </p:attrNameLst>
                                      </p:cBhvr>
                                      <p:to>
                                        <p:strVal val="visible"/>
                                      </p:to>
                                    </p:set>
                                    <p:animEffect transition="in" filter="fade">
                                      <p:cBhvr>
                                        <p:cTn id="36" dur="500"/>
                                        <p:tgtEl>
                                          <p:spTgt spid="42"/>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31"/>
                                        </p:tgtEl>
                                        <p:attrNameLst>
                                          <p:attrName>style.visibility</p:attrName>
                                        </p:attrNameLst>
                                      </p:cBhvr>
                                      <p:to>
                                        <p:strVal val="visible"/>
                                      </p:to>
                                    </p:set>
                                    <p:animEffect transition="in" filter="fade">
                                      <p:cBhvr>
                                        <p:cTn id="41" dur="500"/>
                                        <p:tgtEl>
                                          <p:spTgt spid="31"/>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49"/>
                                        </p:tgtEl>
                                        <p:attrNameLst>
                                          <p:attrName>style.visibility</p:attrName>
                                        </p:attrNameLst>
                                      </p:cBhvr>
                                      <p:to>
                                        <p:strVal val="visible"/>
                                      </p:to>
                                    </p:set>
                                    <p:animEffect transition="in" filter="fade">
                                      <p:cBhvr>
                                        <p:cTn id="44" dur="500"/>
                                        <p:tgtEl>
                                          <p:spTgt spid="49"/>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47"/>
                                        </p:tgtEl>
                                        <p:attrNameLst>
                                          <p:attrName>style.visibility</p:attrName>
                                        </p:attrNameLst>
                                      </p:cBhvr>
                                      <p:to>
                                        <p:strVal val="visible"/>
                                      </p:to>
                                    </p:set>
                                    <p:animEffect transition="in" filter="fade">
                                      <p:cBhvr>
                                        <p:cTn id="47" dur="500"/>
                                        <p:tgtEl>
                                          <p:spTgt spid="47"/>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51"/>
                                        </p:tgtEl>
                                        <p:attrNameLst>
                                          <p:attrName>style.visibility</p:attrName>
                                        </p:attrNameLst>
                                      </p:cBhvr>
                                      <p:to>
                                        <p:strVal val="visible"/>
                                      </p:to>
                                    </p:set>
                                    <p:animEffect transition="in" filter="fade">
                                      <p:cBhvr>
                                        <p:cTn id="50" dur="500"/>
                                        <p:tgtEl>
                                          <p:spTgt spid="51"/>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50"/>
                                        </p:tgtEl>
                                        <p:attrNameLst>
                                          <p:attrName>style.visibility</p:attrName>
                                        </p:attrNameLst>
                                      </p:cBhvr>
                                      <p:to>
                                        <p:strVal val="visible"/>
                                      </p:to>
                                    </p:set>
                                    <p:animEffect transition="in" filter="fade">
                                      <p:cBhvr>
                                        <p:cTn id="53" dur="500"/>
                                        <p:tgtEl>
                                          <p:spTgt spid="50"/>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59"/>
                                        </p:tgtEl>
                                        <p:attrNameLst>
                                          <p:attrName>style.visibility</p:attrName>
                                        </p:attrNameLst>
                                      </p:cBhvr>
                                      <p:to>
                                        <p:strVal val="visible"/>
                                      </p:to>
                                    </p:set>
                                    <p:animEffect transition="in" filter="fade">
                                      <p:cBhvr>
                                        <p:cTn id="58" dur="500"/>
                                        <p:tgtEl>
                                          <p:spTgt spid="59"/>
                                        </p:tgtEl>
                                      </p:cBhvr>
                                    </p:animEffect>
                                  </p:childTnLst>
                                </p:cTn>
                              </p:par>
                              <p:par>
                                <p:cTn id="59" presetID="10" presetClass="entr" presetSubtype="0" fill="hold" nodeType="withEffect">
                                  <p:stCondLst>
                                    <p:cond delay="0"/>
                                  </p:stCondLst>
                                  <p:childTnLst>
                                    <p:set>
                                      <p:cBhvr>
                                        <p:cTn id="60" dur="1" fill="hold">
                                          <p:stCondLst>
                                            <p:cond delay="0"/>
                                          </p:stCondLst>
                                        </p:cTn>
                                        <p:tgtEl>
                                          <p:spTgt spid="54"/>
                                        </p:tgtEl>
                                        <p:attrNameLst>
                                          <p:attrName>style.visibility</p:attrName>
                                        </p:attrNameLst>
                                      </p:cBhvr>
                                      <p:to>
                                        <p:strVal val="visible"/>
                                      </p:to>
                                    </p:set>
                                    <p:animEffect transition="in" filter="fade">
                                      <p:cBhvr>
                                        <p:cTn id="61" dur="500"/>
                                        <p:tgtEl>
                                          <p:spTgt spid="54"/>
                                        </p:tgtEl>
                                      </p:cBhvr>
                                    </p:animEffect>
                                  </p:childTnLst>
                                </p:cTn>
                              </p:par>
                              <p:par>
                                <p:cTn id="62" presetID="10" presetClass="entr" presetSubtype="0" fill="hold" nodeType="withEffect">
                                  <p:stCondLst>
                                    <p:cond delay="0"/>
                                  </p:stCondLst>
                                  <p:childTnLst>
                                    <p:set>
                                      <p:cBhvr>
                                        <p:cTn id="63" dur="1" fill="hold">
                                          <p:stCondLst>
                                            <p:cond delay="0"/>
                                          </p:stCondLst>
                                        </p:cTn>
                                        <p:tgtEl>
                                          <p:spTgt spid="55"/>
                                        </p:tgtEl>
                                        <p:attrNameLst>
                                          <p:attrName>style.visibility</p:attrName>
                                        </p:attrNameLst>
                                      </p:cBhvr>
                                      <p:to>
                                        <p:strVal val="visible"/>
                                      </p:to>
                                    </p:set>
                                    <p:animEffect transition="in" filter="fade">
                                      <p:cBhvr>
                                        <p:cTn id="64" dur="500"/>
                                        <p:tgtEl>
                                          <p:spTgt spid="55"/>
                                        </p:tgtEl>
                                      </p:cBhvr>
                                    </p:animEffect>
                                  </p:childTnLst>
                                </p:cTn>
                              </p:par>
                              <p:par>
                                <p:cTn id="65" presetID="10" presetClass="entr" presetSubtype="0" fill="hold" nodeType="withEffect">
                                  <p:stCondLst>
                                    <p:cond delay="0"/>
                                  </p:stCondLst>
                                  <p:childTnLst>
                                    <p:set>
                                      <p:cBhvr>
                                        <p:cTn id="66" dur="1" fill="hold">
                                          <p:stCondLst>
                                            <p:cond delay="0"/>
                                          </p:stCondLst>
                                        </p:cTn>
                                        <p:tgtEl>
                                          <p:spTgt spid="56"/>
                                        </p:tgtEl>
                                        <p:attrNameLst>
                                          <p:attrName>style.visibility</p:attrName>
                                        </p:attrNameLst>
                                      </p:cBhvr>
                                      <p:to>
                                        <p:strVal val="visible"/>
                                      </p:to>
                                    </p:set>
                                    <p:animEffect transition="in" filter="fade">
                                      <p:cBhvr>
                                        <p:cTn id="67" dur="500"/>
                                        <p:tgtEl>
                                          <p:spTgt spid="56"/>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60"/>
                                        </p:tgtEl>
                                        <p:attrNameLst>
                                          <p:attrName>style.visibility</p:attrName>
                                        </p:attrNameLst>
                                      </p:cBhvr>
                                      <p:to>
                                        <p:strVal val="visible"/>
                                      </p:to>
                                    </p:set>
                                    <p:animEffect transition="in" filter="fade">
                                      <p:cBhvr>
                                        <p:cTn id="70" dur="500"/>
                                        <p:tgtEl>
                                          <p:spTgt spid="60"/>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58"/>
                                        </p:tgtEl>
                                        <p:attrNameLst>
                                          <p:attrName>style.visibility</p:attrName>
                                        </p:attrNameLst>
                                      </p:cBhvr>
                                      <p:to>
                                        <p:strVal val="visible"/>
                                      </p:to>
                                    </p:set>
                                    <p:animEffect transition="in" filter="fade">
                                      <p:cBhvr>
                                        <p:cTn id="73" dur="500"/>
                                        <p:tgtEl>
                                          <p:spTgt spid="58"/>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61"/>
                                        </p:tgtEl>
                                        <p:attrNameLst>
                                          <p:attrName>style.visibility</p:attrName>
                                        </p:attrNameLst>
                                      </p:cBhvr>
                                      <p:to>
                                        <p:strVal val="visible"/>
                                      </p:to>
                                    </p:set>
                                    <p:animEffect transition="in" filter="fade">
                                      <p:cBhvr>
                                        <p:cTn id="76" dur="500"/>
                                        <p:tgtEl>
                                          <p:spTgt spid="61"/>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grpId="0" nodeType="clickEffect">
                                  <p:stCondLst>
                                    <p:cond delay="0"/>
                                  </p:stCondLst>
                                  <p:childTnLst>
                                    <p:set>
                                      <p:cBhvr>
                                        <p:cTn id="80" dur="1" fill="hold">
                                          <p:stCondLst>
                                            <p:cond delay="0"/>
                                          </p:stCondLst>
                                        </p:cTn>
                                        <p:tgtEl>
                                          <p:spTgt spid="70"/>
                                        </p:tgtEl>
                                        <p:attrNameLst>
                                          <p:attrName>style.visibility</p:attrName>
                                        </p:attrNameLst>
                                      </p:cBhvr>
                                      <p:to>
                                        <p:strVal val="visible"/>
                                      </p:to>
                                    </p:set>
                                    <p:animEffect transition="in" filter="fade">
                                      <p:cBhvr>
                                        <p:cTn id="81" dur="500"/>
                                        <p:tgtEl>
                                          <p:spTgt spid="70"/>
                                        </p:tgtEl>
                                      </p:cBhvr>
                                    </p:animEffect>
                                  </p:childTnLst>
                                </p:cTn>
                              </p:par>
                              <p:par>
                                <p:cTn id="82" presetID="10" presetClass="entr" presetSubtype="0" fill="hold" nodeType="withEffect">
                                  <p:stCondLst>
                                    <p:cond delay="0"/>
                                  </p:stCondLst>
                                  <p:childTnLst>
                                    <p:set>
                                      <p:cBhvr>
                                        <p:cTn id="83" dur="1" fill="hold">
                                          <p:stCondLst>
                                            <p:cond delay="0"/>
                                          </p:stCondLst>
                                        </p:cTn>
                                        <p:tgtEl>
                                          <p:spTgt spid="66"/>
                                        </p:tgtEl>
                                        <p:attrNameLst>
                                          <p:attrName>style.visibility</p:attrName>
                                        </p:attrNameLst>
                                      </p:cBhvr>
                                      <p:to>
                                        <p:strVal val="visible"/>
                                      </p:to>
                                    </p:set>
                                    <p:animEffect transition="in" filter="fade">
                                      <p:cBhvr>
                                        <p:cTn id="84" dur="500"/>
                                        <p:tgtEl>
                                          <p:spTgt spid="66"/>
                                        </p:tgtEl>
                                      </p:cBhvr>
                                    </p:animEffect>
                                  </p:childTnLst>
                                </p:cTn>
                              </p:par>
                              <p:par>
                                <p:cTn id="85" presetID="10" presetClass="entr" presetSubtype="0" fill="hold" nodeType="withEffect">
                                  <p:stCondLst>
                                    <p:cond delay="0"/>
                                  </p:stCondLst>
                                  <p:childTnLst>
                                    <p:set>
                                      <p:cBhvr>
                                        <p:cTn id="86" dur="1" fill="hold">
                                          <p:stCondLst>
                                            <p:cond delay="0"/>
                                          </p:stCondLst>
                                        </p:cTn>
                                        <p:tgtEl>
                                          <p:spTgt spid="65"/>
                                        </p:tgtEl>
                                        <p:attrNameLst>
                                          <p:attrName>style.visibility</p:attrName>
                                        </p:attrNameLst>
                                      </p:cBhvr>
                                      <p:to>
                                        <p:strVal val="visible"/>
                                      </p:to>
                                    </p:set>
                                    <p:animEffect transition="in" filter="fade">
                                      <p:cBhvr>
                                        <p:cTn id="87" dur="500"/>
                                        <p:tgtEl>
                                          <p:spTgt spid="65"/>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69"/>
                                        </p:tgtEl>
                                        <p:attrNameLst>
                                          <p:attrName>style.visibility</p:attrName>
                                        </p:attrNameLst>
                                      </p:cBhvr>
                                      <p:to>
                                        <p:strVal val="visible"/>
                                      </p:to>
                                    </p:set>
                                    <p:animEffect transition="in" filter="fade">
                                      <p:cBhvr>
                                        <p:cTn id="90" dur="500"/>
                                        <p:tgtEl>
                                          <p:spTgt spid="69"/>
                                        </p:tgtEl>
                                      </p:cBhvr>
                                    </p:animEffect>
                                  </p:childTnLst>
                                </p:cTn>
                              </p:par>
                              <p:par>
                                <p:cTn id="91" presetID="10" presetClass="entr" presetSubtype="0" fill="hold" grpId="0" nodeType="withEffect">
                                  <p:stCondLst>
                                    <p:cond delay="0"/>
                                  </p:stCondLst>
                                  <p:childTnLst>
                                    <p:set>
                                      <p:cBhvr>
                                        <p:cTn id="92" dur="1" fill="hold">
                                          <p:stCondLst>
                                            <p:cond delay="0"/>
                                          </p:stCondLst>
                                        </p:cTn>
                                        <p:tgtEl>
                                          <p:spTgt spid="71"/>
                                        </p:tgtEl>
                                        <p:attrNameLst>
                                          <p:attrName>style.visibility</p:attrName>
                                        </p:attrNameLst>
                                      </p:cBhvr>
                                      <p:to>
                                        <p:strVal val="visible"/>
                                      </p:to>
                                    </p:set>
                                    <p:animEffect transition="in" filter="fade">
                                      <p:cBhvr>
                                        <p:cTn id="93" dur="500"/>
                                        <p:tgtEl>
                                          <p:spTgt spid="71"/>
                                        </p:tgtEl>
                                      </p:cBhvr>
                                    </p:animEffect>
                                  </p:childTnLst>
                                </p:cTn>
                              </p:par>
                            </p:childTnLst>
                          </p:cTn>
                        </p:par>
                      </p:childTnLst>
                    </p:cTn>
                  </p:par>
                  <p:par>
                    <p:cTn id="94" fill="hold">
                      <p:stCondLst>
                        <p:cond delay="indefinite"/>
                      </p:stCondLst>
                      <p:childTnLst>
                        <p:par>
                          <p:cTn id="95" fill="hold">
                            <p:stCondLst>
                              <p:cond delay="0"/>
                            </p:stCondLst>
                            <p:childTnLst>
                              <p:par>
                                <p:cTn id="96" presetID="10" presetClass="entr" presetSubtype="0" fill="hold" grpId="0" nodeType="clickEffect">
                                  <p:stCondLst>
                                    <p:cond delay="0"/>
                                  </p:stCondLst>
                                  <p:childTnLst>
                                    <p:set>
                                      <p:cBhvr>
                                        <p:cTn id="97" dur="1" fill="hold">
                                          <p:stCondLst>
                                            <p:cond delay="0"/>
                                          </p:stCondLst>
                                        </p:cTn>
                                        <p:tgtEl>
                                          <p:spTgt spid="76"/>
                                        </p:tgtEl>
                                        <p:attrNameLst>
                                          <p:attrName>style.visibility</p:attrName>
                                        </p:attrNameLst>
                                      </p:cBhvr>
                                      <p:to>
                                        <p:strVal val="visible"/>
                                      </p:to>
                                    </p:set>
                                    <p:animEffect transition="in" filter="fade">
                                      <p:cBhvr>
                                        <p:cTn id="98" dur="500"/>
                                        <p:tgtEl>
                                          <p:spTgt spid="76"/>
                                        </p:tgtEl>
                                      </p:cBhvr>
                                    </p:animEffect>
                                  </p:childTnLst>
                                </p:cTn>
                              </p:par>
                              <p:par>
                                <p:cTn id="99" presetID="10" presetClass="entr" presetSubtype="0" fill="hold" nodeType="withEffect">
                                  <p:stCondLst>
                                    <p:cond delay="0"/>
                                  </p:stCondLst>
                                  <p:childTnLst>
                                    <p:set>
                                      <p:cBhvr>
                                        <p:cTn id="100" dur="1" fill="hold">
                                          <p:stCondLst>
                                            <p:cond delay="0"/>
                                          </p:stCondLst>
                                        </p:cTn>
                                        <p:tgtEl>
                                          <p:spTgt spid="74"/>
                                        </p:tgtEl>
                                        <p:attrNameLst>
                                          <p:attrName>style.visibility</p:attrName>
                                        </p:attrNameLst>
                                      </p:cBhvr>
                                      <p:to>
                                        <p:strVal val="visible"/>
                                      </p:to>
                                    </p:set>
                                    <p:animEffect transition="in" filter="fade">
                                      <p:cBhvr>
                                        <p:cTn id="101" dur="500"/>
                                        <p:tgtEl>
                                          <p:spTgt spid="74"/>
                                        </p:tgtEl>
                                      </p:cBhvr>
                                    </p:animEffect>
                                  </p:childTnLst>
                                </p:cTn>
                              </p:par>
                              <p:par>
                                <p:cTn id="102" presetID="10" presetClass="entr" presetSubtype="0" fill="hold" grpId="0" nodeType="withEffect">
                                  <p:stCondLst>
                                    <p:cond delay="0"/>
                                  </p:stCondLst>
                                  <p:childTnLst>
                                    <p:set>
                                      <p:cBhvr>
                                        <p:cTn id="103" dur="1" fill="hold">
                                          <p:stCondLst>
                                            <p:cond delay="0"/>
                                          </p:stCondLst>
                                        </p:cTn>
                                        <p:tgtEl>
                                          <p:spTgt spid="75"/>
                                        </p:tgtEl>
                                        <p:attrNameLst>
                                          <p:attrName>style.visibility</p:attrName>
                                        </p:attrNameLst>
                                      </p:cBhvr>
                                      <p:to>
                                        <p:strVal val="visible"/>
                                      </p:to>
                                    </p:set>
                                    <p:animEffect transition="in" filter="fade">
                                      <p:cBhvr>
                                        <p:cTn id="104" dur="500"/>
                                        <p:tgtEl>
                                          <p:spTgt spid="75"/>
                                        </p:tgtEl>
                                      </p:cBhvr>
                                    </p:animEffect>
                                  </p:childTnLst>
                                </p:cTn>
                              </p:par>
                            </p:childTnLst>
                          </p:cTn>
                        </p:par>
                      </p:childTnLst>
                    </p:cTn>
                  </p:par>
                  <p:par>
                    <p:cTn id="105" fill="hold">
                      <p:stCondLst>
                        <p:cond delay="indefinite"/>
                      </p:stCondLst>
                      <p:childTnLst>
                        <p:par>
                          <p:cTn id="106" fill="hold">
                            <p:stCondLst>
                              <p:cond delay="0"/>
                            </p:stCondLst>
                            <p:childTnLst>
                              <p:par>
                                <p:cTn id="107" presetID="10" presetClass="entr" presetSubtype="0" fill="hold" grpId="0" nodeType="clickEffect">
                                  <p:stCondLst>
                                    <p:cond delay="0"/>
                                  </p:stCondLst>
                                  <p:childTnLst>
                                    <p:set>
                                      <p:cBhvr>
                                        <p:cTn id="108" dur="1" fill="hold">
                                          <p:stCondLst>
                                            <p:cond delay="0"/>
                                          </p:stCondLst>
                                        </p:cTn>
                                        <p:tgtEl>
                                          <p:spTgt spid="77"/>
                                        </p:tgtEl>
                                        <p:attrNameLst>
                                          <p:attrName>style.visibility</p:attrName>
                                        </p:attrNameLst>
                                      </p:cBhvr>
                                      <p:to>
                                        <p:strVal val="visible"/>
                                      </p:to>
                                    </p:set>
                                    <p:animEffect transition="in" filter="fade">
                                      <p:cBhvr>
                                        <p:cTn id="109" dur="500"/>
                                        <p:tgtEl>
                                          <p:spTgt spid="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47" grpId="0"/>
      <p:bldP spid="48" grpId="0"/>
      <p:bldP spid="49" grpId="0"/>
      <p:bldP spid="50" grpId="0"/>
      <p:bldP spid="51" grpId="0"/>
      <p:bldP spid="58" grpId="0"/>
      <p:bldP spid="59" grpId="0"/>
      <p:bldP spid="60" grpId="0"/>
      <p:bldP spid="61" grpId="0"/>
      <p:bldP spid="69" grpId="0"/>
      <p:bldP spid="70" grpId="0"/>
      <p:bldP spid="71" grpId="0"/>
      <p:bldP spid="75" grpId="0"/>
      <p:bldP spid="76" grpId="0"/>
      <p:bldP spid="7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5594" y="227280"/>
            <a:ext cx="8229600" cy="1143000"/>
          </a:xfrm>
        </p:spPr>
        <p:txBody>
          <a:bodyPr>
            <a:normAutofit fontScale="90000"/>
          </a:bodyPr>
          <a:lstStyle/>
          <a:p>
            <a:r>
              <a:rPr kumimoji="1" lang="ja-JP" altLang="en-US" dirty="0" smtClean="0">
                <a:ea typeface="ＤＦ平成明朝体W7" pitchFamily="1" charset="-128"/>
              </a:rPr>
              <a:t>袋から赤玉を取り出すときの確率</a:t>
            </a:r>
            <a:endParaRPr kumimoji="1" lang="ja-JP" altLang="en-US" dirty="0">
              <a:ea typeface="ＤＦ平成明朝体W7" pitchFamily="1" charset="-128"/>
            </a:endParaRPr>
          </a:p>
        </p:txBody>
      </p:sp>
      <p:sp>
        <p:nvSpPr>
          <p:cNvPr id="4" name="AutoShape 2" descr="data:image/jpeg;base64,/9j/4AAQSkZJRgABAQAAAQABAAD/2wCEAAkGBhMRERQUEBIWFRUTGBQZFRgTFhUYExgYFxcXFBUTGBUXHCgeFxkjHRQUHy8hIycpLSwsFR40NjAqNSYrLSkBCQoKDgwOGg8PGi0lHiQpLCwvNTY1KS8uLzUsLSwsMS80LzItKik0LywzLC41NCwsLiw0LDQsLCwqLCwsLiosKf/AABEIAO4AxwMBIgACEQEDEQH/xAAcAAEAAgIDAQAAAAAAAAAAAAAABgcFCAIDBAH/xABHEAABAwIBBwYLBgQFBQEAAAABAAIDBBEFBgcSITFBYRMiUXGBkRQjMkJicoKSobHBCDNDUqLRJFODshWzwtLhVGNzk5Q0/8QAGwEBAAIDAQEAAAAAAAAAAAAAAAUGAQMEAgf/xAA2EQACAQICBQoGAgIDAAAAAAAAAQIDBAURITFBodEGEhMyUWFxgZHhFCJCscHwI2Jy8RUWUv/aAAwDAQACEQMRAD8AvFERAEREAREQBERAERV1nlzhTYXDC2mDeVqC+z3DSDGx6GlZp1Fx02jXxQFiEqM41nLw2kuJquPSHmxnlH9Wiy9j12Wr2N5a1tZfwmqlkB80uIj9xtm/BYRAbBYv9pCmZcUtLLKemRzYm9erSJ7goViv2gsSluIhDANfkMLne9ISL9QCreCJrjznhvEgn5BZilwmnPlTh3aGD9S1Tqxhrz9GaalaNPXn6M7K/OFiM33ldUHg2RzG+6ywWFmrZH+W9zvWcT8ypXT4VT+a1rva0vqvW2kYNjGj2W/suSV9FakzhliUVqiyJUOUNTB9zUzR2/lyvb8AVLsHz34pTkaUzZ2jzZ2B36m2d8V0zUEJ8pjO4D4hYqrwamPkyhh9drh3XuvcLyMtaZsp38Ja01vLhwD7RlNJYVsD4TvdGeUj67anDqs7rVkYDlbSVwvSVEcttrWu5462HnDtC08qqQM2SMePRJv3ELqgncxwcxxa5puHNJDgekEawV2JprNHdGSks0bvotYMmc+eI0tmyuFVGPNm+8twlGu+rztJXlm9zjQ4vE90bHRyRaPKRuIdbSvolrgBpN5p12GzZsWT0S1ERAEREAREQBERAEREAREQBRLOdkcMSoJImi8zPGQH02jyb9DhdvaDuUtRAaPPYQSCLEaiDtB3ghSeDN9NLEyWCSORrwCNZa7iCCLXBuNu5STPrkZ4JW+ERttDV3dq2NlH3je24cOt3QvDmxx6znUzzqdd0d+nzm9o19h6VwX9StSpdJS2a/D2I3E6tejR6Whrjpa7V7EcqciqyPbTuPqWd/abrFVFDJH95G9nrNc35hX+vllCQx2ouvBPdxK3T5S1V14J+Ga4mvS+q+5sMif5cTHesxp+YXUMCp91PF/62fsuhY9DbB+p1rlNDLTTfr7FELnHC52prSeoE/JXyzDIRsijHUxo+i9IbbYvMseWynv9jxLlMvppb/YoqHJ6pf5NPKf6b7d5Fl21uTFTDGZJoixosLuLQSTsAF7kq7ZpmsaXPIDWgkk7ABrJKpvK/KZ1ZNcXETLiNvzeeJ+C6LK/r3c8lFKK1vSdeHYpc31TKMEorW9L8tmkwQF9i2azL5vXYdTumqNU9SGFzCLcmwXLWH0je56LAbjeGZjM2fKObiFWzmNN6Zjh5Th+MQfNafJ6SL7he+1OFjCIiAIiIAiIgCIiAIiIAiIgCIiAjecLJVuI0E0DrB1tOJztQbI0EtJO4HWCehxWo1JVOie17DZzCHA8RrW0+dfKiCmw6pjdOxs0sT2Rx6Q5R2mNG4aNdrE69i1SWGk1kzDSayZZD87DABo07ibC93gC++1gdS8kudh/m07R1vcfkAojQ0UL/vagR/05HH9It8VmoMCww+Xikg9WiefiZQo1YVar6N74kRHBLKP0b3xPWc6lT/Kh7n/7l202daYHxkEbh6Bc0950l9iyewM7cWm/+Rw+pXKfI3Cn/wD5saaHdFRTyMb74uAOxbHhtq1lzFvNrwizay6Nb+Jm8OzmU0mqQOiPpDSb3t1/BSejxCOYXika8dLHA99tirDEM1lfGzlIY21cOu0tG8TMNuDOd8FFgXxO85j26jta4dI6QuCtgdKWmnJreuJGXHJyjPTSk471x3kyzhZWcq408J5jT4wjznDzfVHxPUsDknS0rpw6vlLKeOzntaCZJNeqJgGy+8m1hfXeywq9uGYNNUuIgic/RF3Fo5rRvc93ksbxcQFLW1vC3pqnD/ZOWlrC1pKlDZv7y1se+0K8NEWGUzYWNAa10tnODQAAGxt5rbWtrLlEHZ4sXLtLw13UGRaPdoqI1VPoO0dJriNugbtv0B2w9Y1LqAXQdRO6XPbizJGvdUB4aRdjo2aDhvB0QD2ggrZ/D6rlYo5C0t02MdonaNJodoniL2VGZqcyz3uZV4kzRjFnRQPHOedodI0+S3fonWd+rbfaAIiIAiIgCIiAIiIAiwGV2W9LhkWnVSWJ8iNuuV59FvRxNgOla/5bZ66yuLmQE00H5Y3HlHD05Br7G2HXtQF4ZW51KDDrtll5SUfhQ2dJfodrsz2iDwVJ5W59K6rJbTnwWI7ozeUj0pTr90DtUCw/C5ah2jDG5532GocSdg7VOcDzXjU6rff0Izq9p/7d65Li8o26+d6ezacN1iFvar+SWns2+hA2sknk1B8kjjc7XPJ3k7ys9Fm7rXNB5Novuc9oPaFa1BhkUDdGGNrB6ItfrO09q9SgK2OTb/iiku/SVivykqN/wxSXfpf4/JT7s3daPw29j2fuup2QNaPwO57P3VyotSxy47I7+JoXKO6/8x9HxKXOQ1b/ANO73mf7l56nJSrjF308lhtIbpf23V4L4vSx2ttit/E9x5SXGemEd/EonCccqKR+nTTPidvMbi29txA1OHAqdUWed0gDcUoaauAFg97GsmA9bRIPcOtSjFcl6apuZYgXHzm81/vDb2qI1+anXeCfV0SN/wBTdvcpSjjNCfX+V+qJm35QW1TRUzi/Veq4I98mcnB2DSgwKMybuUc3QB6baJv3BRDKPL6rrW8m9zYoAbtgp2iOAa7jmN8q3S66Y7kNUUkfKOLXtBs4sudG+wkEDVuXXkPiVLBWxPr4BNBezw650b7JNEeVo7dE7RffZSlKtCrHnU3miao16dePPpyzR78ic2NZihBiZycN+dNICI9W0N3vdwHaQtgcis09Fhui9rOWnFrzSgFwPoN2R9mviVLaF0ZjYYdHky1pZoW0NEjm6NtVrWtZd62m4IiIAiIgCIiAIiIAq9zoZ1o8MYYobSVbhqbtbGDsfJ8w3aeA28862c5uFxcnDZ1VKDoNOsRt2cq8fIbyOgFazEzVUxJLpZpXEknW5zjrJJWG0lmzDaSzZzxLFJ6yYyTvfLLIdpuXHoaANg6AFMcnM2hdZ9YSBujbt9p27qHeFIsksjWUbdJ9nzEa3bm+iz996kqq99i8pNwoaF28Cl4lj0pN07Z5Lt2vw7PH7HRSUTImhkTAxo2BosP+Su9EVebbebKs25PNhERYMBERAEREAREQHCaFr2lrgC1wIIOwg6iCqbyvyYdRzarmJ9zG75sJ6R8QrnXhxnCGVULopBqdsO9rtzhxCkcPvXa1M31Xr4krheISs6ub6r18fIx2YvOVyb24fVP5jz/DOcfJefwTfzXHZ0E23i1+LSjE8OkppnRv1OYdo37w4HoO1bJ5nc4oxGm5Gd38VAAH32yM2NlHHc7jr3q8RkpJSWpn0iMlOKlF5pliIiL0egiIgCIiAKNZfZbxYVSmaSzpHXbDHfW99vg0bSdw4kLM4visdLBJPO7RjiaXOPAbh0k6gBvJC1Jy5yylxOqdPKSG6xEy+qNl9TeveTvPYgMbi2KzVtQ+aZxklmdc9JJ1BrRuA1AAdAVoZF5JNpI9OQAzPHOO3RH5B9TvWLzfZIcmBUzjnuHimnzQfPPE7ugdeqdqqYriHPfQ03o29/d4FJxvFOkbt6T+Va3293h9wiIq+VYIiIAiIgCIiAIiIAiIgCIiAjGXOS/hcWnGPHRg6PS5u0s+o49arTJ3H5qCpjqIDZ8Tth2OGxzHDoIuD+6vJVlnFyW5N3hMQ5jz4wDzXHzuo/PrVjwe+5r6Cb0bOBbMBxHmv4ao9D6vDgbKZLZSRYhSx1EB5rxrHnMcPKjdxB79R3rLLVvNBnCOG1WhM7+GnIEnQx2xswHDYeHUFtEx4IBBuDrBGwjpBVoLmckREARFAs8WXH+HUJbE61RUXZFba0efL7IIA4uCArLPpnD8Km8Cp3eJgd40jZJKNVuLWax61+gKI5A5MeEy8pIPFRHXfY520N4gbT2dKwOEYW+pmbEzynnWTsA2lx4AK7sLw1lPEyKMWawW4k73HiTrUNit70EOjh1nuRX8bxH4an0UH88ty7eB6l9RFTSgBERAEREAREQBERAEREAREQBERAF1VNM2RjmPAc1wIcDsIO1dqLKeWlGU2nmikMp8AdRzmM62nXG7padnaNh/5V45hMvPCIDRTuvLTi8RJ1uh2aPEsJt1EdBUdy0ye8LpyGjxkd3R8elnaPiAqrwDG5aGpjqITaSJwNjsO5zHDoIuD1q8Ydd/E0s31lofHzPpGE33xdDOXWWh8fM3RReHA8XZV08VREeZMxrhwuNbTxBuD1IpIlj2k22rUjOblb/iOISytN4m+Lh6OTaTZ3tEl3tLYTO9lF4HhU7gbPmHIx9N5LhxHEM0z2LWDAcN8IqI4tz3DS4NGtx7gV5nJQi5PUjxOahFzlqSzLDzb4AIoeXeOfN5N9zN3edfYFM1wjjDQGtFgAAANgA1ALmvn1xXlXqOpLafLLu5lc1pVZbf1IIiLnOYIiIAiIgCIiAIiIAiIgCIiAIiIAiIgCqDOFg/IVZc0c2YaY6A69njv1+0rfULzpUelTMfvjfbscCD8QFK4TWdO5S2S0E1gdw6V3FbJaH+N5L/ALOeUfKU09I864HCSP1JNTgOAeL/ANRFBMwuKclizW31TRysPst5Uf5ZRXY+ime+0hjRdUU1MDzY43SOA/NIdFt+Iaw++VGM1eGXfLMfMAY3rdrce4Ae0vFnbxTwjF6t25j+THVGAw/EFS/N1R8nRNO+Rzn/AB0R8GhROL1ejtmlteRB47W6K0aX1NL8/gk6IipR88CIiAIiIAiIgCIiAIiIAiIgCIiAIiIAiIgCjuX8YNBNfdoEe+0fVSJYPLYfwM/qj+5q6bV5V4P+y+512Tyuab/tH7orLIisMVdC8GxbymvrjePqvqxNBKWyAt2i+zqIRfQj6oerKWq5WsqZPzzTO96Rx+quHJmHRpKcf9th72h31VI1LbPcDuLvmVeuEHxEP/jj/tCr2Ov5ILvZVeUr/jprvf2PYiIqqUoIiIAiIgCIiAIiIAiIgCIiAIiIAiIgCIiAKO5fyWoJuOgP1t/ZSJQ3OhVaNK1n8yQdzQT87LssY864gu9btJ34bDn3dNf2T9NJCchsP5euhjtfS5T4Rvd9EUlzE4Zy2Lxu3QxzPPawxD/MRX8+oELx6mMdVOw7WSytPW17gfkrlycmDqSAj+VH8GgH4hV1naw/kcXrG2sHSaY/qND797ipjm7q9OhYL64y9p79IfBwUDjkM6MZdj+5WeUlPO3jPsl90SZERVIowREQBERAEREAREQBERAEREAREQBERAEREAVX50sRD544h+E259Z9jbua0+0rMnmDGuc42a0EkncALkqicWxAzzySu2vcT1DcOwWCncEoc+s6j1RW9/rLJydt+fXdV6ore/bMuX7NmEn+LqCNXi4mndfXI8dni+9FY2a7JzwHDKeJws9zeUk6dOTnWPEDRb7KK3F7Ks+0fgWhUU9U0apWOjfb80Z0mk8S15H9NRjNXiNpJYSfKAe3rbzXd4I91Xfnjyd8MwqYNF3wWmZ0+LB0x7hetZMAxQ01RHLua7nW3tOpw7iVyXtHp6EobctBw4hb/EW06a1taPFaUXqi4RyBwDmm4IBBGwg6wVzVAPl2oIiLACIiAIiIAiIgCIiAIiIAiIgCIiAIi6auqbExz3mzWAkngFlJt5Iyk28kQ/ObjnJwtgaedLrdwYD9SP0lYPNLkh/iGIxteLww2lm6C1pGiz2nWHVdRvHcWdVTvld5x1DoaNTW9y2UzL5HeA4e1722mqrSSX2htvFR9jTfreVfbG2+HoqG3W/E+m4bafCW8ae3W/F8NRP0RF2kifCL7VqVnPyROHYhLE1ton+Mh6NBxPNHqm7ewLbZQvOrkGMUoy1gHhEN3wE21m3OiJ3BwA7Q07kBUObfKISReDvPPi8i/nM6OtvyIU1VCU88tNMHC7JInHUQQQQbFrge0EK4cmMpo6yPSbYSN8tm8HpHS09KqOLWLpzdaC+V6+5+5RMcw10ajr018r19z4P92GaREUEVsIiIAiIgCIiAIiIAiIgCIiAIiIAqzzjZUco7waI81h8aRvcNjOob+PUsxlvlqIAYad15Tqc4fhj/AH/JQPJnJubEKllPTi73nWTfRa3zpHHc0fsNpCsuE4e81XqLw48PUt2B4W81c1V/ivzw9ewluZnIP/EKwSytvTUxDn32PftZFx6TwFt62gWHyUyZiw+ljpoBzWDnOPlPefKkdxJ7hYblmFZi4hERAEREBVGd7NH4bpVdE0CpA8YwahMBvHRIP1de3X6lq5aaXSYXRyMJBuLEEai1zT3EFbsKv84+aODEwZYrQ1QH3gHNk6GygbfWGscRqWGlJZPUYlFSWUlmiucl8u4qoBkto5ujzH8Wk7+B19alCpDKPJepw+YxVUTo3DyTtY4fmY4anDq7bFZjJ7OJNBZk95oxsufGN6necOB71WrzBn16HpwKhiHJ95udt6cH+GWwixeD5S09ULwyAnex2p49k/MXCyars4Sg+bJZMqdSnOnLmzTTPqIi8HgIiIAiIgCIvhKA+osPimVlLT/eTNLvys5zu4bO2yh+K503G4pog30pNZ6w0ah2kruoWFev1Y6O16ESNthl1caYQ0dr0L98CwK2vjhYXyvaxo3uNuwdJ4BV5lNnIc+8dJdrdhkOp59Ueb17epQ+uxKWodpSvc9x2XPwA2DqCnuRGZCsrtGSpBpoDY3ePHPHoRnYOLrcLqxWmD06T51X5nu9/wB0FrscBpUGp1vmlu9/P0IXk/k7UV87YaaMyPdrP5Wje97tjW8T8Stos3mbyHCYNFtnzPA5aW2tx/K3oYNw7SspkvkjTYdDyVJGGDVpOOuR5/M9+0n4DcAsypssYREQBERAEREAREQHgxrAaesiMVVE2Vh3OGzi0jW08QQVSOWP2eZWaUmGyco3byMpAkHBr/Jd226yr9RAaUV+Gz00mhPHJFI3c9rmuHEX+ay+GZfVcOrlOUaN0o0v1eV8VtliuCQVTNCphjlb0SNDrcRfYeIVdY59nqgmOlTvlpydwPKR9z+d+paqtGnVWU4pmmtb0qyyqRT8Ss6XOwPxac9bH/Qj6rIx50aU7WSj2Wn/AFLvxP7OdUz7qqgePTEjD+kOUJxbICencQ98RI/K55+bAo+WEWstSa82RU8BspaoteDfuTUZyqPpk9z/AJXB+c2kGzlT1MH1cFVslMWkg21L14bgj5zZhaPWJ+gK1/8AC23f6+xq/wCvWn9vX2J/LnUpx5MUp69EfUrxVGdj+XT++/6ALhhuZWtnF2S049Z8v0iUhw/7N9S772rhaP8Atte8/q0VsjhFqvpz82bo4FZR+nPzZDKrObVu8nk2eq25/USPgsBXY9UT/ezPdwLjo+6NQV7UH2cKNv31TPJ6gZGPiHFTDBc1GF0tiykY9w86a8rr9PPuAeoBdtO1o0upBI76Vlb0dNOCXlp9TVzCMnKqrcG01PJKT+RhIHEu2AcSVZmTn2daqSzq2ZkDd7GWkl6iQdAdhctgooWtFmtDQNgAAHcFzXQdZE8lM19Bh1jDCHyD8Waz5OwkWZ7ICliIgCIiAIiIAiIgP//Z"/>
          <p:cNvSpPr>
            <a:spLocks noChangeAspect="1" noChangeArrowheads="1"/>
          </p:cNvSpPr>
          <p:nvPr/>
        </p:nvSpPr>
        <p:spPr bwMode="auto">
          <a:xfrm>
            <a:off x="63500" y="-1095375"/>
            <a:ext cx="1895475" cy="22669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06120" y="1392655"/>
            <a:ext cx="4824536" cy="5224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フローチャート : 結合子 5"/>
          <p:cNvSpPr/>
          <p:nvPr/>
        </p:nvSpPr>
        <p:spPr>
          <a:xfrm>
            <a:off x="7261448" y="4015874"/>
            <a:ext cx="457200" cy="4572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フローチャート : 結合子 10"/>
          <p:cNvSpPr/>
          <p:nvPr/>
        </p:nvSpPr>
        <p:spPr>
          <a:xfrm>
            <a:off x="5663647" y="4634367"/>
            <a:ext cx="457200" cy="4572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フローチャート : 結合子 11"/>
          <p:cNvSpPr/>
          <p:nvPr/>
        </p:nvSpPr>
        <p:spPr>
          <a:xfrm>
            <a:off x="7032848" y="5025752"/>
            <a:ext cx="457200" cy="4572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フローチャート : 結合子 12"/>
          <p:cNvSpPr/>
          <p:nvPr/>
        </p:nvSpPr>
        <p:spPr>
          <a:xfrm>
            <a:off x="4877439" y="3651997"/>
            <a:ext cx="457200" cy="4572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フローチャート : 結合子 13"/>
          <p:cNvSpPr/>
          <p:nvPr/>
        </p:nvSpPr>
        <p:spPr>
          <a:xfrm>
            <a:off x="5952606" y="3423397"/>
            <a:ext cx="457200" cy="457200"/>
          </a:xfrm>
          <a:prstGeom prst="flowChartConnector">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フローチャート : 結合子 15"/>
          <p:cNvSpPr/>
          <p:nvPr/>
        </p:nvSpPr>
        <p:spPr>
          <a:xfrm>
            <a:off x="4648839" y="4535996"/>
            <a:ext cx="457200" cy="457200"/>
          </a:xfrm>
          <a:prstGeom prst="flowChartConnector">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フローチャート : 結合子 17"/>
          <p:cNvSpPr/>
          <p:nvPr/>
        </p:nvSpPr>
        <p:spPr>
          <a:xfrm>
            <a:off x="5095666" y="5345861"/>
            <a:ext cx="457200" cy="457200"/>
          </a:xfrm>
          <a:prstGeom prst="flowChartConnector">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フローチャート : 結合子 18"/>
          <p:cNvSpPr/>
          <p:nvPr/>
        </p:nvSpPr>
        <p:spPr>
          <a:xfrm>
            <a:off x="6548024" y="4177167"/>
            <a:ext cx="457200" cy="457200"/>
          </a:xfrm>
          <a:prstGeom prst="flowChartConnector">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フローチャート : 結合子 19"/>
          <p:cNvSpPr/>
          <p:nvPr/>
        </p:nvSpPr>
        <p:spPr>
          <a:xfrm>
            <a:off x="6105950" y="5687783"/>
            <a:ext cx="457200" cy="457200"/>
          </a:xfrm>
          <a:prstGeom prst="flowChartConnector">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263462" y="1556792"/>
            <a:ext cx="3057247" cy="584775"/>
          </a:xfrm>
          <a:prstGeom prst="rect">
            <a:avLst/>
          </a:prstGeom>
          <a:noFill/>
        </p:spPr>
        <p:txBody>
          <a:bodyPr wrap="none" rtlCol="0">
            <a:spAutoFit/>
          </a:bodyPr>
          <a:lstStyle/>
          <a:p>
            <a:r>
              <a:rPr kumimoji="1" lang="ja-JP" altLang="en-US" sz="3200" dirty="0" smtClean="0">
                <a:ea typeface="ＤＦ平成明朝体W7" pitchFamily="1" charset="-128"/>
              </a:rPr>
              <a:t>玉の取り出し方</a:t>
            </a:r>
            <a:endParaRPr kumimoji="1" lang="ja-JP" altLang="en-US" sz="3200" dirty="0">
              <a:ea typeface="ＤＦ平成明朝体W7" pitchFamily="1" charset="-128"/>
            </a:endParaRPr>
          </a:p>
        </p:txBody>
      </p:sp>
      <p:sp>
        <p:nvSpPr>
          <p:cNvPr id="22" name="フローチャート : 結合子 21"/>
          <p:cNvSpPr/>
          <p:nvPr/>
        </p:nvSpPr>
        <p:spPr>
          <a:xfrm>
            <a:off x="485670" y="2301846"/>
            <a:ext cx="457200" cy="457200"/>
          </a:xfrm>
          <a:prstGeom prst="flowChartConnector">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フローチャート : 結合子 22"/>
          <p:cNvSpPr/>
          <p:nvPr/>
        </p:nvSpPr>
        <p:spPr>
          <a:xfrm>
            <a:off x="1187624" y="2301846"/>
            <a:ext cx="457200" cy="4572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フローチャート : 結合子 23"/>
          <p:cNvSpPr/>
          <p:nvPr/>
        </p:nvSpPr>
        <p:spPr>
          <a:xfrm>
            <a:off x="1827940" y="2301846"/>
            <a:ext cx="457200" cy="457200"/>
          </a:xfrm>
          <a:prstGeom prst="flowChartConnector">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フローチャート : 結合子 24"/>
          <p:cNvSpPr/>
          <p:nvPr/>
        </p:nvSpPr>
        <p:spPr>
          <a:xfrm>
            <a:off x="2483768" y="2301846"/>
            <a:ext cx="457200" cy="4572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フローチャート : 結合子 25"/>
          <p:cNvSpPr/>
          <p:nvPr/>
        </p:nvSpPr>
        <p:spPr>
          <a:xfrm>
            <a:off x="3092109" y="2301846"/>
            <a:ext cx="457200" cy="457200"/>
          </a:xfrm>
          <a:prstGeom prst="flowChartConnector">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フローチャート : 結合子 26"/>
          <p:cNvSpPr/>
          <p:nvPr/>
        </p:nvSpPr>
        <p:spPr>
          <a:xfrm>
            <a:off x="485670" y="2966197"/>
            <a:ext cx="457200" cy="4572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フローチャート : 結合子 27"/>
          <p:cNvSpPr/>
          <p:nvPr/>
        </p:nvSpPr>
        <p:spPr>
          <a:xfrm>
            <a:off x="1187624" y="2966197"/>
            <a:ext cx="457200" cy="4572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フローチャート : 結合子 28"/>
          <p:cNvSpPr/>
          <p:nvPr/>
        </p:nvSpPr>
        <p:spPr>
          <a:xfrm>
            <a:off x="1852203" y="2966197"/>
            <a:ext cx="457200" cy="457200"/>
          </a:xfrm>
          <a:prstGeom prst="flowChartConnector">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フローチャート : 結合子 29"/>
          <p:cNvSpPr/>
          <p:nvPr/>
        </p:nvSpPr>
        <p:spPr>
          <a:xfrm>
            <a:off x="2483768" y="2966197"/>
            <a:ext cx="457200" cy="457200"/>
          </a:xfrm>
          <a:prstGeom prst="flowChartConnector">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3386716" y="1560339"/>
            <a:ext cx="1415772" cy="584775"/>
          </a:xfrm>
          <a:prstGeom prst="rect">
            <a:avLst/>
          </a:prstGeom>
          <a:noFill/>
        </p:spPr>
        <p:txBody>
          <a:bodyPr wrap="none" rtlCol="0">
            <a:spAutoFit/>
          </a:bodyPr>
          <a:lstStyle/>
          <a:p>
            <a:r>
              <a:rPr kumimoji="1" lang="ja-JP" altLang="en-US" sz="3200" dirty="0" smtClean="0">
                <a:solidFill>
                  <a:srgbClr val="FF0000"/>
                </a:solidFill>
                <a:ea typeface="ＤＦ平成明朝体W7" pitchFamily="1" charset="-128"/>
              </a:rPr>
              <a:t>９通り</a:t>
            </a:r>
            <a:endParaRPr kumimoji="1" lang="ja-JP" altLang="en-US" sz="3200" dirty="0">
              <a:solidFill>
                <a:srgbClr val="FF0000"/>
              </a:solidFill>
              <a:ea typeface="ＤＦ平成明朝体W7" pitchFamily="1" charset="-128"/>
            </a:endParaRPr>
          </a:p>
        </p:txBody>
      </p:sp>
      <p:sp>
        <p:nvSpPr>
          <p:cNvPr id="32" name="テキスト ボックス 31"/>
          <p:cNvSpPr txBox="1"/>
          <p:nvPr/>
        </p:nvSpPr>
        <p:spPr>
          <a:xfrm>
            <a:off x="261052" y="3669798"/>
            <a:ext cx="3057247" cy="584775"/>
          </a:xfrm>
          <a:prstGeom prst="rect">
            <a:avLst/>
          </a:prstGeom>
          <a:noFill/>
        </p:spPr>
        <p:txBody>
          <a:bodyPr wrap="none" rtlCol="0">
            <a:spAutoFit/>
          </a:bodyPr>
          <a:lstStyle/>
          <a:p>
            <a:r>
              <a:rPr kumimoji="1" lang="ja-JP" altLang="en-US" sz="3200" dirty="0" smtClean="0">
                <a:ea typeface="ＤＦ平成明朝体W7" pitchFamily="1" charset="-128"/>
              </a:rPr>
              <a:t>赤玉が出る場合</a:t>
            </a:r>
            <a:endParaRPr kumimoji="1" lang="ja-JP" altLang="en-US" sz="3200" dirty="0">
              <a:ea typeface="ＤＦ平成明朝体W7" pitchFamily="1" charset="-128"/>
            </a:endParaRPr>
          </a:p>
        </p:txBody>
      </p:sp>
      <p:sp>
        <p:nvSpPr>
          <p:cNvPr id="17" name="正方形/長方形 16"/>
          <p:cNvSpPr/>
          <p:nvPr/>
        </p:nvSpPr>
        <p:spPr>
          <a:xfrm>
            <a:off x="417175" y="2894435"/>
            <a:ext cx="594190" cy="600724"/>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1119129" y="2894435"/>
            <a:ext cx="594190" cy="600724"/>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1117620" y="2230084"/>
            <a:ext cx="594190" cy="600724"/>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2415273" y="2230084"/>
            <a:ext cx="594190" cy="600724"/>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p:cNvSpPr txBox="1"/>
          <p:nvPr/>
        </p:nvSpPr>
        <p:spPr>
          <a:xfrm>
            <a:off x="1775882" y="4341979"/>
            <a:ext cx="1415772" cy="584775"/>
          </a:xfrm>
          <a:prstGeom prst="rect">
            <a:avLst/>
          </a:prstGeom>
          <a:noFill/>
        </p:spPr>
        <p:txBody>
          <a:bodyPr wrap="none" rtlCol="0">
            <a:spAutoFit/>
          </a:bodyPr>
          <a:lstStyle/>
          <a:p>
            <a:r>
              <a:rPr kumimoji="1" lang="ja-JP" altLang="en-US" sz="3200" dirty="0" smtClean="0">
                <a:solidFill>
                  <a:srgbClr val="FF0000"/>
                </a:solidFill>
                <a:ea typeface="ＤＦ平成明朝体W7" pitchFamily="1" charset="-128"/>
              </a:rPr>
              <a:t>４通り</a:t>
            </a:r>
            <a:endParaRPr kumimoji="1" lang="ja-JP" altLang="en-US" sz="3200" dirty="0">
              <a:solidFill>
                <a:srgbClr val="FF0000"/>
              </a:solidFill>
              <a:ea typeface="ＤＦ平成明朝体W7" pitchFamily="1" charset="-128"/>
            </a:endParaRPr>
          </a:p>
        </p:txBody>
      </p:sp>
      <p:sp>
        <p:nvSpPr>
          <p:cNvPr id="38" name="テキスト ボックス 37"/>
          <p:cNvSpPr txBox="1"/>
          <p:nvPr/>
        </p:nvSpPr>
        <p:spPr>
          <a:xfrm>
            <a:off x="456026" y="5728353"/>
            <a:ext cx="1005403" cy="584775"/>
          </a:xfrm>
          <a:prstGeom prst="rect">
            <a:avLst/>
          </a:prstGeom>
          <a:noFill/>
        </p:spPr>
        <p:txBody>
          <a:bodyPr wrap="none" rtlCol="0">
            <a:spAutoFit/>
          </a:bodyPr>
          <a:lstStyle/>
          <a:p>
            <a:r>
              <a:rPr kumimoji="1" lang="ja-JP" altLang="en-US" sz="3200" dirty="0" smtClean="0">
                <a:ea typeface="ＤＦ平成明朝体W7" pitchFamily="1" charset="-128"/>
              </a:rPr>
              <a:t>確率</a:t>
            </a:r>
            <a:endParaRPr kumimoji="1" lang="ja-JP" altLang="en-US" sz="3200" dirty="0">
              <a:ea typeface="ＤＦ平成明朝体W7" pitchFamily="1" charset="-128"/>
            </a:endParaRPr>
          </a:p>
        </p:txBody>
      </p:sp>
      <mc:AlternateContent xmlns:mc="http://schemas.openxmlformats.org/markup-compatibility/2006" xmlns:a14="http://schemas.microsoft.com/office/drawing/2010/main">
        <mc:Choice Requires="a14">
          <p:sp>
            <p:nvSpPr>
              <p:cNvPr id="39" name="テキスト ボックス 38"/>
              <p:cNvSpPr txBox="1"/>
              <p:nvPr/>
            </p:nvSpPr>
            <p:spPr>
              <a:xfrm>
                <a:off x="1358760" y="5483669"/>
                <a:ext cx="1200429" cy="103733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kumimoji="1" lang="en-US" altLang="ja-JP" sz="3200" i="1" smtClean="0">
                              <a:solidFill>
                                <a:srgbClr val="FF0000"/>
                              </a:solidFill>
                              <a:latin typeface="Cambria Math"/>
                              <a:ea typeface="ＤＦ平成明朝体W7" pitchFamily="1" charset="-128"/>
                            </a:rPr>
                          </m:ctrlPr>
                        </m:fPr>
                        <m:num>
                          <m:r>
                            <a:rPr kumimoji="1" lang="ja-JP" altLang="en-US" sz="3200" b="0" i="1" smtClean="0">
                              <a:solidFill>
                                <a:srgbClr val="FF0000"/>
                              </a:solidFill>
                              <a:latin typeface="Cambria Math"/>
                              <a:ea typeface="ＤＦ平成明朝体W7" pitchFamily="1" charset="-128"/>
                            </a:rPr>
                            <m:t>４</m:t>
                          </m:r>
                        </m:num>
                        <m:den>
                          <m:r>
                            <a:rPr kumimoji="1" lang="ja-JP" altLang="en-US" sz="3200" b="0" i="1" smtClean="0">
                              <a:solidFill>
                                <a:srgbClr val="FF0000"/>
                              </a:solidFill>
                              <a:latin typeface="Cambria Math"/>
                              <a:ea typeface="ＤＦ平成明朝体W7" pitchFamily="1" charset="-128"/>
                            </a:rPr>
                            <m:t>９</m:t>
                          </m:r>
                        </m:den>
                      </m:f>
                    </m:oMath>
                  </m:oMathPara>
                </a14:m>
                <a:endParaRPr kumimoji="1" lang="ja-JP" altLang="en-US" sz="3200" dirty="0">
                  <a:solidFill>
                    <a:srgbClr val="FF0000"/>
                  </a:solidFill>
                  <a:ea typeface="ＤＦ平成明朝体W7" pitchFamily="1" charset="-128"/>
                </a:endParaRPr>
              </a:p>
            </p:txBody>
          </p:sp>
        </mc:Choice>
        <mc:Fallback xmlns="">
          <p:sp>
            <p:nvSpPr>
              <p:cNvPr id="39" name="テキスト ボックス 38"/>
              <p:cNvSpPr txBox="1">
                <a:spLocks noRot="1" noChangeAspect="1" noMove="1" noResize="1" noEditPoints="1" noAdjustHandles="1" noChangeArrowheads="1" noChangeShapeType="1" noTextEdit="1"/>
              </p:cNvSpPr>
              <p:nvPr/>
            </p:nvSpPr>
            <p:spPr>
              <a:xfrm>
                <a:off x="1358760" y="5483669"/>
                <a:ext cx="1200429" cy="1037335"/>
              </a:xfrm>
              <a:prstGeom prst="rect">
                <a:avLst/>
              </a:prstGeom>
              <a:blipFill rotWithShape="1">
                <a:blip r:embed="rId4"/>
                <a:stretch>
                  <a:fillRect/>
                </a:stretch>
              </a:blipFill>
            </p:spPr>
            <p:txBody>
              <a:bodyPr/>
              <a:lstStyle/>
              <a:p>
                <a:r>
                  <a:rPr lang="ja-JP" altLang="en-US">
                    <a:noFill/>
                  </a:rPr>
                  <a:t> </a:t>
                </a:r>
              </a:p>
            </p:txBody>
          </p:sp>
        </mc:Fallback>
      </mc:AlternateContent>
    </p:spTree>
    <p:custDataLst>
      <p:tags r:id="rId1"/>
    </p:custDataLst>
    <p:extLst>
      <p:ext uri="{BB962C8B-B14F-4D97-AF65-F5344CB8AC3E}">
        <p14:creationId xmlns:p14="http://schemas.microsoft.com/office/powerpoint/2010/main" val="1687984994"/>
      </p:ext>
    </p:extLst>
  </p:cSld>
  <p:clrMapOvr>
    <a:masterClrMapping/>
  </p:clrMapOvr>
  <mc:AlternateContent xmlns:mc="http://schemas.openxmlformats.org/markup-compatibility/2006">
    <mc:Choice xmlns:p14="http://schemas.microsoft.com/office/powerpoint/2010/main" Requires="p14">
      <p:transition spd="slow" p14:dur="2000" advTm="52671"/>
    </mc:Choice>
    <mc:Fallback>
      <p:transition spd="slow" advTm="5267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500"/>
                                        <p:tgtEl>
                                          <p:spTgt spid="22"/>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xit" presetSubtype="0" fill="hold" grpId="0" nodeType="clickEffect">
                                  <p:stCondLst>
                                    <p:cond delay="0"/>
                                  </p:stCondLst>
                                  <p:childTnLst>
                                    <p:set>
                                      <p:cBhvr>
                                        <p:cTn id="15" dur="1" fill="hold">
                                          <p:stCondLst>
                                            <p:cond delay="0"/>
                                          </p:stCondLst>
                                        </p:cTn>
                                        <p:tgtEl>
                                          <p:spTgt spid="13"/>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fade">
                                      <p:cBhvr>
                                        <p:cTn id="20" dur="500"/>
                                        <p:tgtEl>
                                          <p:spTgt spid="23"/>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0" nodeType="clickEffect">
                                  <p:stCondLst>
                                    <p:cond delay="0"/>
                                  </p:stCondLst>
                                  <p:childTnLst>
                                    <p:set>
                                      <p:cBhvr>
                                        <p:cTn id="24" dur="1" fill="hold">
                                          <p:stCondLst>
                                            <p:cond delay="0"/>
                                          </p:stCondLst>
                                        </p:cTn>
                                        <p:tgtEl>
                                          <p:spTgt spid="19"/>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4"/>
                                        </p:tgtEl>
                                        <p:attrNameLst>
                                          <p:attrName>style.visibility</p:attrName>
                                        </p:attrNameLst>
                                      </p:cBhvr>
                                      <p:to>
                                        <p:strVal val="visible"/>
                                      </p:to>
                                    </p:set>
                                    <p:animEffect transition="in" filter="fade">
                                      <p:cBhvr>
                                        <p:cTn id="29" dur="500"/>
                                        <p:tgtEl>
                                          <p:spTgt spid="24"/>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xit" presetSubtype="0" fill="hold" grpId="0" nodeType="clickEffect">
                                  <p:stCondLst>
                                    <p:cond delay="0"/>
                                  </p:stCondLst>
                                  <p:childTnLst>
                                    <p:set>
                                      <p:cBhvr>
                                        <p:cTn id="33" dur="1" fill="hold">
                                          <p:stCondLst>
                                            <p:cond delay="0"/>
                                          </p:stCondLst>
                                        </p:cTn>
                                        <p:tgtEl>
                                          <p:spTgt spid="6"/>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fade">
                                      <p:cBhvr>
                                        <p:cTn id="38" dur="500"/>
                                        <p:tgtEl>
                                          <p:spTgt spid="25"/>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16"/>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fade">
                                      <p:cBhvr>
                                        <p:cTn id="47" dur="500"/>
                                        <p:tgtEl>
                                          <p:spTgt spid="26"/>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xit" presetSubtype="0" fill="hold" grpId="0" nodeType="clickEffect">
                                  <p:stCondLst>
                                    <p:cond delay="0"/>
                                  </p:stCondLst>
                                  <p:childTnLst>
                                    <p:set>
                                      <p:cBhvr>
                                        <p:cTn id="51" dur="1" fill="hold">
                                          <p:stCondLst>
                                            <p:cond delay="0"/>
                                          </p:stCondLst>
                                        </p:cTn>
                                        <p:tgtEl>
                                          <p:spTgt spid="11"/>
                                        </p:tgtEl>
                                        <p:attrNameLst>
                                          <p:attrName>style.visibility</p:attrName>
                                        </p:attrNameLst>
                                      </p:cBhvr>
                                      <p:to>
                                        <p:strVal val="hidden"/>
                                      </p:to>
                                    </p:se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27"/>
                                        </p:tgtEl>
                                        <p:attrNameLst>
                                          <p:attrName>style.visibility</p:attrName>
                                        </p:attrNameLst>
                                      </p:cBhvr>
                                      <p:to>
                                        <p:strVal val="visible"/>
                                      </p:to>
                                    </p:set>
                                    <p:animEffect transition="in" filter="fade">
                                      <p:cBhvr>
                                        <p:cTn id="56" dur="500"/>
                                        <p:tgtEl>
                                          <p:spTgt spid="27"/>
                                        </p:tgtEl>
                                      </p:cBhvr>
                                    </p:animEffect>
                                  </p:childTnLst>
                                </p:cTn>
                              </p:par>
                            </p:childTnLst>
                          </p:cTn>
                        </p:par>
                      </p:childTnLst>
                    </p:cTn>
                  </p:par>
                  <p:par>
                    <p:cTn id="57" fill="hold">
                      <p:stCondLst>
                        <p:cond delay="indefinite"/>
                      </p:stCondLst>
                      <p:childTnLst>
                        <p:par>
                          <p:cTn id="58" fill="hold">
                            <p:stCondLst>
                              <p:cond delay="0"/>
                            </p:stCondLst>
                            <p:childTnLst>
                              <p:par>
                                <p:cTn id="59" presetID="1" presetClass="exit" presetSubtype="0" fill="hold" grpId="0" nodeType="clickEffect">
                                  <p:stCondLst>
                                    <p:cond delay="0"/>
                                  </p:stCondLst>
                                  <p:childTnLst>
                                    <p:set>
                                      <p:cBhvr>
                                        <p:cTn id="60" dur="1" fill="hold">
                                          <p:stCondLst>
                                            <p:cond delay="0"/>
                                          </p:stCondLst>
                                        </p:cTn>
                                        <p:tgtEl>
                                          <p:spTgt spid="12"/>
                                        </p:tgtEl>
                                        <p:attrNameLst>
                                          <p:attrName>style.visibility</p:attrName>
                                        </p:attrNameLst>
                                      </p:cBhvr>
                                      <p:to>
                                        <p:strVal val="hidden"/>
                                      </p:to>
                                    </p:se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28"/>
                                        </p:tgtEl>
                                        <p:attrNameLst>
                                          <p:attrName>style.visibility</p:attrName>
                                        </p:attrNameLst>
                                      </p:cBhvr>
                                      <p:to>
                                        <p:strVal val="visible"/>
                                      </p:to>
                                    </p:set>
                                    <p:animEffect transition="in" filter="fade">
                                      <p:cBhvr>
                                        <p:cTn id="65" dur="500"/>
                                        <p:tgtEl>
                                          <p:spTgt spid="28"/>
                                        </p:tgtEl>
                                      </p:cBhvr>
                                    </p:animEffect>
                                  </p:childTnLst>
                                </p:cTn>
                              </p:par>
                            </p:childTnLst>
                          </p:cTn>
                        </p:par>
                      </p:childTnLst>
                    </p:cTn>
                  </p:par>
                  <p:par>
                    <p:cTn id="66" fill="hold">
                      <p:stCondLst>
                        <p:cond delay="indefinite"/>
                      </p:stCondLst>
                      <p:childTnLst>
                        <p:par>
                          <p:cTn id="67" fill="hold">
                            <p:stCondLst>
                              <p:cond delay="0"/>
                            </p:stCondLst>
                            <p:childTnLst>
                              <p:par>
                                <p:cTn id="68" presetID="1" presetClass="exit" presetSubtype="0" fill="hold" grpId="0" nodeType="clickEffect">
                                  <p:stCondLst>
                                    <p:cond delay="0"/>
                                  </p:stCondLst>
                                  <p:childTnLst>
                                    <p:set>
                                      <p:cBhvr>
                                        <p:cTn id="69" dur="1" fill="hold">
                                          <p:stCondLst>
                                            <p:cond delay="0"/>
                                          </p:stCondLst>
                                        </p:cTn>
                                        <p:tgtEl>
                                          <p:spTgt spid="18"/>
                                        </p:tgtEl>
                                        <p:attrNameLst>
                                          <p:attrName>style.visibility</p:attrName>
                                        </p:attrNameLst>
                                      </p:cBhvr>
                                      <p:to>
                                        <p:strVal val="hidden"/>
                                      </p:to>
                                    </p:se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grpId="0" nodeType="clickEffect">
                                  <p:stCondLst>
                                    <p:cond delay="0"/>
                                  </p:stCondLst>
                                  <p:childTnLst>
                                    <p:set>
                                      <p:cBhvr>
                                        <p:cTn id="73" dur="1" fill="hold">
                                          <p:stCondLst>
                                            <p:cond delay="0"/>
                                          </p:stCondLst>
                                        </p:cTn>
                                        <p:tgtEl>
                                          <p:spTgt spid="29"/>
                                        </p:tgtEl>
                                        <p:attrNameLst>
                                          <p:attrName>style.visibility</p:attrName>
                                        </p:attrNameLst>
                                      </p:cBhvr>
                                      <p:to>
                                        <p:strVal val="visible"/>
                                      </p:to>
                                    </p:set>
                                    <p:animEffect transition="in" filter="fade">
                                      <p:cBhvr>
                                        <p:cTn id="74" dur="500"/>
                                        <p:tgtEl>
                                          <p:spTgt spid="29"/>
                                        </p:tgtEl>
                                      </p:cBhvr>
                                    </p:animEffect>
                                  </p:childTnLst>
                                </p:cTn>
                              </p:par>
                            </p:childTnLst>
                          </p:cTn>
                        </p:par>
                      </p:childTnLst>
                    </p:cTn>
                  </p:par>
                  <p:par>
                    <p:cTn id="75" fill="hold">
                      <p:stCondLst>
                        <p:cond delay="indefinite"/>
                      </p:stCondLst>
                      <p:childTnLst>
                        <p:par>
                          <p:cTn id="76" fill="hold">
                            <p:stCondLst>
                              <p:cond delay="0"/>
                            </p:stCondLst>
                            <p:childTnLst>
                              <p:par>
                                <p:cTn id="77" presetID="1" presetClass="exit" presetSubtype="0" fill="hold" grpId="0" nodeType="clickEffect">
                                  <p:stCondLst>
                                    <p:cond delay="0"/>
                                  </p:stCondLst>
                                  <p:childTnLst>
                                    <p:set>
                                      <p:cBhvr>
                                        <p:cTn id="78" dur="1" fill="hold">
                                          <p:stCondLst>
                                            <p:cond delay="0"/>
                                          </p:stCondLst>
                                        </p:cTn>
                                        <p:tgtEl>
                                          <p:spTgt spid="20"/>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10" presetClass="entr" presetSubtype="0" fill="hold" grpId="0" nodeType="clickEffect">
                                  <p:stCondLst>
                                    <p:cond delay="0"/>
                                  </p:stCondLst>
                                  <p:childTnLst>
                                    <p:set>
                                      <p:cBhvr>
                                        <p:cTn id="82" dur="1" fill="hold">
                                          <p:stCondLst>
                                            <p:cond delay="0"/>
                                          </p:stCondLst>
                                        </p:cTn>
                                        <p:tgtEl>
                                          <p:spTgt spid="30"/>
                                        </p:tgtEl>
                                        <p:attrNameLst>
                                          <p:attrName>style.visibility</p:attrName>
                                        </p:attrNameLst>
                                      </p:cBhvr>
                                      <p:to>
                                        <p:strVal val="visible"/>
                                      </p:to>
                                    </p:set>
                                    <p:animEffect transition="in" filter="fade">
                                      <p:cBhvr>
                                        <p:cTn id="83" dur="500"/>
                                        <p:tgtEl>
                                          <p:spTgt spid="30"/>
                                        </p:tgtEl>
                                      </p:cBhvr>
                                    </p:animEffect>
                                  </p:childTnLst>
                                </p:cTn>
                              </p:par>
                            </p:childTnLst>
                          </p:cTn>
                        </p:par>
                      </p:childTnLst>
                    </p:cTn>
                  </p:par>
                  <p:par>
                    <p:cTn id="84" fill="hold">
                      <p:stCondLst>
                        <p:cond delay="indefinite"/>
                      </p:stCondLst>
                      <p:childTnLst>
                        <p:par>
                          <p:cTn id="85" fill="hold">
                            <p:stCondLst>
                              <p:cond delay="0"/>
                            </p:stCondLst>
                            <p:childTnLst>
                              <p:par>
                                <p:cTn id="86" presetID="10" presetClass="entr" presetSubtype="0" fill="hold" grpId="0" nodeType="clickEffect">
                                  <p:stCondLst>
                                    <p:cond delay="0"/>
                                  </p:stCondLst>
                                  <p:childTnLst>
                                    <p:set>
                                      <p:cBhvr>
                                        <p:cTn id="87" dur="1" fill="hold">
                                          <p:stCondLst>
                                            <p:cond delay="0"/>
                                          </p:stCondLst>
                                        </p:cTn>
                                        <p:tgtEl>
                                          <p:spTgt spid="31"/>
                                        </p:tgtEl>
                                        <p:attrNameLst>
                                          <p:attrName>style.visibility</p:attrName>
                                        </p:attrNameLst>
                                      </p:cBhvr>
                                      <p:to>
                                        <p:strVal val="visible"/>
                                      </p:to>
                                    </p:set>
                                    <p:animEffect transition="in" filter="fade">
                                      <p:cBhvr>
                                        <p:cTn id="88" dur="500"/>
                                        <p:tgtEl>
                                          <p:spTgt spid="31"/>
                                        </p:tgtEl>
                                      </p:cBhvr>
                                    </p:animEffect>
                                  </p:childTnLst>
                                </p:cTn>
                              </p:par>
                            </p:childTnLst>
                          </p:cTn>
                        </p:par>
                      </p:childTnLst>
                    </p:cTn>
                  </p:par>
                  <p:par>
                    <p:cTn id="89" fill="hold">
                      <p:stCondLst>
                        <p:cond delay="indefinite"/>
                      </p:stCondLst>
                      <p:childTnLst>
                        <p:par>
                          <p:cTn id="90" fill="hold">
                            <p:stCondLst>
                              <p:cond delay="0"/>
                            </p:stCondLst>
                            <p:childTnLst>
                              <p:par>
                                <p:cTn id="91" presetID="10" presetClass="entr" presetSubtype="0" fill="hold" grpId="0" nodeType="clickEffect">
                                  <p:stCondLst>
                                    <p:cond delay="0"/>
                                  </p:stCondLst>
                                  <p:childTnLst>
                                    <p:set>
                                      <p:cBhvr>
                                        <p:cTn id="92" dur="1" fill="hold">
                                          <p:stCondLst>
                                            <p:cond delay="0"/>
                                          </p:stCondLst>
                                        </p:cTn>
                                        <p:tgtEl>
                                          <p:spTgt spid="32"/>
                                        </p:tgtEl>
                                        <p:attrNameLst>
                                          <p:attrName>style.visibility</p:attrName>
                                        </p:attrNameLst>
                                      </p:cBhvr>
                                      <p:to>
                                        <p:strVal val="visible"/>
                                      </p:to>
                                    </p:set>
                                    <p:animEffect transition="in" filter="fade">
                                      <p:cBhvr>
                                        <p:cTn id="93" dur="500"/>
                                        <p:tgtEl>
                                          <p:spTgt spid="32"/>
                                        </p:tgtEl>
                                      </p:cBhvr>
                                    </p:animEffect>
                                  </p:childTnLst>
                                </p:cTn>
                              </p:par>
                            </p:childTnLst>
                          </p:cTn>
                        </p:par>
                      </p:childTnLst>
                    </p:cTn>
                  </p:par>
                  <p:par>
                    <p:cTn id="94" fill="hold">
                      <p:stCondLst>
                        <p:cond delay="indefinite"/>
                      </p:stCondLst>
                      <p:childTnLst>
                        <p:par>
                          <p:cTn id="95" fill="hold">
                            <p:stCondLst>
                              <p:cond delay="0"/>
                            </p:stCondLst>
                            <p:childTnLst>
                              <p:par>
                                <p:cTn id="96" presetID="10" presetClass="entr" presetSubtype="0" fill="hold" grpId="0" nodeType="clickEffect">
                                  <p:stCondLst>
                                    <p:cond delay="0"/>
                                  </p:stCondLst>
                                  <p:childTnLst>
                                    <p:set>
                                      <p:cBhvr>
                                        <p:cTn id="97" dur="1" fill="hold">
                                          <p:stCondLst>
                                            <p:cond delay="0"/>
                                          </p:stCondLst>
                                        </p:cTn>
                                        <p:tgtEl>
                                          <p:spTgt spid="36"/>
                                        </p:tgtEl>
                                        <p:attrNameLst>
                                          <p:attrName>style.visibility</p:attrName>
                                        </p:attrNameLst>
                                      </p:cBhvr>
                                      <p:to>
                                        <p:strVal val="visible"/>
                                      </p:to>
                                    </p:set>
                                    <p:animEffect transition="in" filter="fade">
                                      <p:cBhvr>
                                        <p:cTn id="98" dur="500"/>
                                        <p:tgtEl>
                                          <p:spTgt spid="36"/>
                                        </p:tgtEl>
                                      </p:cBhvr>
                                    </p:animEffect>
                                  </p:childTnLst>
                                </p:cTn>
                              </p:par>
                              <p:par>
                                <p:cTn id="99" presetID="10" presetClass="entr" presetSubtype="0" fill="hold" grpId="0" nodeType="withEffect">
                                  <p:stCondLst>
                                    <p:cond delay="0"/>
                                  </p:stCondLst>
                                  <p:childTnLst>
                                    <p:set>
                                      <p:cBhvr>
                                        <p:cTn id="100" dur="1" fill="hold">
                                          <p:stCondLst>
                                            <p:cond delay="0"/>
                                          </p:stCondLst>
                                        </p:cTn>
                                        <p:tgtEl>
                                          <p:spTgt spid="34"/>
                                        </p:tgtEl>
                                        <p:attrNameLst>
                                          <p:attrName>style.visibility</p:attrName>
                                        </p:attrNameLst>
                                      </p:cBhvr>
                                      <p:to>
                                        <p:strVal val="visible"/>
                                      </p:to>
                                    </p:set>
                                    <p:animEffect transition="in" filter="fade">
                                      <p:cBhvr>
                                        <p:cTn id="101" dur="500"/>
                                        <p:tgtEl>
                                          <p:spTgt spid="34"/>
                                        </p:tgtEl>
                                      </p:cBhvr>
                                    </p:animEffect>
                                  </p:childTnLst>
                                </p:cTn>
                              </p:par>
                              <p:par>
                                <p:cTn id="102" presetID="10" presetClass="entr" presetSubtype="0" fill="hold" grpId="0" nodeType="withEffect">
                                  <p:stCondLst>
                                    <p:cond delay="0"/>
                                  </p:stCondLst>
                                  <p:childTnLst>
                                    <p:set>
                                      <p:cBhvr>
                                        <p:cTn id="103" dur="1" fill="hold">
                                          <p:stCondLst>
                                            <p:cond delay="0"/>
                                          </p:stCondLst>
                                        </p:cTn>
                                        <p:tgtEl>
                                          <p:spTgt spid="35"/>
                                        </p:tgtEl>
                                        <p:attrNameLst>
                                          <p:attrName>style.visibility</p:attrName>
                                        </p:attrNameLst>
                                      </p:cBhvr>
                                      <p:to>
                                        <p:strVal val="visible"/>
                                      </p:to>
                                    </p:set>
                                    <p:animEffect transition="in" filter="fade">
                                      <p:cBhvr>
                                        <p:cTn id="104" dur="500"/>
                                        <p:tgtEl>
                                          <p:spTgt spid="35"/>
                                        </p:tgtEl>
                                      </p:cBhvr>
                                    </p:animEffect>
                                  </p:childTnLst>
                                </p:cTn>
                              </p:par>
                              <p:par>
                                <p:cTn id="105" presetID="10" presetClass="entr" presetSubtype="0" fill="hold" grpId="0" nodeType="withEffect">
                                  <p:stCondLst>
                                    <p:cond delay="0"/>
                                  </p:stCondLst>
                                  <p:childTnLst>
                                    <p:set>
                                      <p:cBhvr>
                                        <p:cTn id="106" dur="1" fill="hold">
                                          <p:stCondLst>
                                            <p:cond delay="0"/>
                                          </p:stCondLst>
                                        </p:cTn>
                                        <p:tgtEl>
                                          <p:spTgt spid="17"/>
                                        </p:tgtEl>
                                        <p:attrNameLst>
                                          <p:attrName>style.visibility</p:attrName>
                                        </p:attrNameLst>
                                      </p:cBhvr>
                                      <p:to>
                                        <p:strVal val="visible"/>
                                      </p:to>
                                    </p:set>
                                    <p:animEffect transition="in" filter="fade">
                                      <p:cBhvr>
                                        <p:cTn id="107" dur="500"/>
                                        <p:tgtEl>
                                          <p:spTgt spid="17"/>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grpId="0" nodeType="clickEffect">
                                  <p:stCondLst>
                                    <p:cond delay="0"/>
                                  </p:stCondLst>
                                  <p:childTnLst>
                                    <p:set>
                                      <p:cBhvr>
                                        <p:cTn id="111" dur="1" fill="hold">
                                          <p:stCondLst>
                                            <p:cond delay="0"/>
                                          </p:stCondLst>
                                        </p:cTn>
                                        <p:tgtEl>
                                          <p:spTgt spid="37"/>
                                        </p:tgtEl>
                                        <p:attrNameLst>
                                          <p:attrName>style.visibility</p:attrName>
                                        </p:attrNameLst>
                                      </p:cBhvr>
                                      <p:to>
                                        <p:strVal val="visible"/>
                                      </p:to>
                                    </p:set>
                                    <p:animEffect transition="in" filter="fade">
                                      <p:cBhvr>
                                        <p:cTn id="112" dur="500"/>
                                        <p:tgtEl>
                                          <p:spTgt spid="37"/>
                                        </p:tgtEl>
                                      </p:cBhvr>
                                    </p:animEffect>
                                  </p:childTnLst>
                                </p:cTn>
                              </p:par>
                            </p:childTnLst>
                          </p:cTn>
                        </p:par>
                      </p:childTnLst>
                    </p:cTn>
                  </p:par>
                  <p:par>
                    <p:cTn id="113" fill="hold">
                      <p:stCondLst>
                        <p:cond delay="indefinite"/>
                      </p:stCondLst>
                      <p:childTnLst>
                        <p:par>
                          <p:cTn id="114" fill="hold">
                            <p:stCondLst>
                              <p:cond delay="0"/>
                            </p:stCondLst>
                            <p:childTnLst>
                              <p:par>
                                <p:cTn id="115" presetID="10" presetClass="entr" presetSubtype="0" fill="hold" grpId="0" nodeType="clickEffect">
                                  <p:stCondLst>
                                    <p:cond delay="0"/>
                                  </p:stCondLst>
                                  <p:childTnLst>
                                    <p:set>
                                      <p:cBhvr>
                                        <p:cTn id="116" dur="1" fill="hold">
                                          <p:stCondLst>
                                            <p:cond delay="0"/>
                                          </p:stCondLst>
                                        </p:cTn>
                                        <p:tgtEl>
                                          <p:spTgt spid="38"/>
                                        </p:tgtEl>
                                        <p:attrNameLst>
                                          <p:attrName>style.visibility</p:attrName>
                                        </p:attrNameLst>
                                      </p:cBhvr>
                                      <p:to>
                                        <p:strVal val="visible"/>
                                      </p:to>
                                    </p:set>
                                    <p:animEffect transition="in" filter="fade">
                                      <p:cBhvr>
                                        <p:cTn id="117" dur="500"/>
                                        <p:tgtEl>
                                          <p:spTgt spid="38"/>
                                        </p:tgtEl>
                                      </p:cBhvr>
                                    </p:animEffect>
                                  </p:childTnLst>
                                </p:cTn>
                              </p:par>
                            </p:childTnLst>
                          </p:cTn>
                        </p:par>
                      </p:childTnLst>
                    </p:cTn>
                  </p:par>
                  <p:par>
                    <p:cTn id="118" fill="hold">
                      <p:stCondLst>
                        <p:cond delay="indefinite"/>
                      </p:stCondLst>
                      <p:childTnLst>
                        <p:par>
                          <p:cTn id="119" fill="hold">
                            <p:stCondLst>
                              <p:cond delay="0"/>
                            </p:stCondLst>
                            <p:childTnLst>
                              <p:par>
                                <p:cTn id="120" presetID="10" presetClass="entr" presetSubtype="0" fill="hold" grpId="0" nodeType="clickEffect">
                                  <p:stCondLst>
                                    <p:cond delay="0"/>
                                  </p:stCondLst>
                                  <p:childTnLst>
                                    <p:set>
                                      <p:cBhvr>
                                        <p:cTn id="121" dur="1" fill="hold">
                                          <p:stCondLst>
                                            <p:cond delay="0"/>
                                          </p:stCondLst>
                                        </p:cTn>
                                        <p:tgtEl>
                                          <p:spTgt spid="39"/>
                                        </p:tgtEl>
                                        <p:attrNameLst>
                                          <p:attrName>style.visibility</p:attrName>
                                        </p:attrNameLst>
                                      </p:cBhvr>
                                      <p:to>
                                        <p:strVal val="visible"/>
                                      </p:to>
                                    </p:set>
                                    <p:animEffect transition="in" filter="fade">
                                      <p:cBhvr>
                                        <p:cTn id="122"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1" grpId="0" animBg="1"/>
      <p:bldP spid="12" grpId="0" animBg="1"/>
      <p:bldP spid="13" grpId="0" animBg="1"/>
      <p:bldP spid="14" grpId="0" animBg="1"/>
      <p:bldP spid="16" grpId="0" animBg="1"/>
      <p:bldP spid="18" grpId="0" animBg="1"/>
      <p:bldP spid="19" grpId="0" animBg="1"/>
      <p:bldP spid="20"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p:bldP spid="32" grpId="0"/>
      <p:bldP spid="17" grpId="0" animBg="1"/>
      <p:bldP spid="34" grpId="0" animBg="1"/>
      <p:bldP spid="35" grpId="0" animBg="1"/>
      <p:bldP spid="36" grpId="0" animBg="1"/>
      <p:bldP spid="37" grpId="0"/>
      <p:bldP spid="38" grpId="0"/>
      <p:bldP spid="39"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2.7|1.1|1.2|1.1"/>
</p:tagLst>
</file>

<file path=ppt/tags/tag10.xml><?xml version="1.0" encoding="utf-8"?>
<p:tagLst xmlns:a="http://schemas.openxmlformats.org/drawingml/2006/main" xmlns:r="http://schemas.openxmlformats.org/officeDocument/2006/relationships" xmlns:p="http://schemas.openxmlformats.org/presentationml/2006/main">
  <p:tag name="TIMING" val="|3.6|1.7|2.4|2.5"/>
</p:tagLst>
</file>

<file path=ppt/tags/tag11.xml><?xml version="1.0" encoding="utf-8"?>
<p:tagLst xmlns:a="http://schemas.openxmlformats.org/drawingml/2006/main" xmlns:r="http://schemas.openxmlformats.org/officeDocument/2006/relationships" xmlns:p="http://schemas.openxmlformats.org/presentationml/2006/main">
  <p:tag name="TIMING" val="|4.5|3.4|6.4"/>
</p:tagLst>
</file>

<file path=ppt/tags/tag2.xml><?xml version="1.0" encoding="utf-8"?>
<p:tagLst xmlns:a="http://schemas.openxmlformats.org/drawingml/2006/main" xmlns:r="http://schemas.openxmlformats.org/officeDocument/2006/relationships" xmlns:p="http://schemas.openxmlformats.org/presentationml/2006/main">
  <p:tag name="TIMING" val="|3.7"/>
</p:tagLst>
</file>

<file path=ppt/tags/tag3.xml><?xml version="1.0" encoding="utf-8"?>
<p:tagLst xmlns:a="http://schemas.openxmlformats.org/drawingml/2006/main" xmlns:r="http://schemas.openxmlformats.org/officeDocument/2006/relationships" xmlns:p="http://schemas.openxmlformats.org/presentationml/2006/main">
  <p:tag name="TIMING" val="|2.5|2.4|2.5"/>
</p:tagLst>
</file>

<file path=ppt/tags/tag4.xml><?xml version="1.0" encoding="utf-8"?>
<p:tagLst xmlns:a="http://schemas.openxmlformats.org/drawingml/2006/main" xmlns:r="http://schemas.openxmlformats.org/officeDocument/2006/relationships" xmlns:p="http://schemas.openxmlformats.org/presentationml/2006/main">
  <p:tag name="TIMING" val="|2|3.9|4|3.7|2.6|2.5|1.8|2.5|2.3|2.1|2.2|2|2.4|3.6|1.4|3.9"/>
</p:tagLst>
</file>

<file path=ppt/tags/tag5.xml><?xml version="1.0" encoding="utf-8"?>
<p:tagLst xmlns:a="http://schemas.openxmlformats.org/drawingml/2006/main" xmlns:r="http://schemas.openxmlformats.org/officeDocument/2006/relationships" xmlns:p="http://schemas.openxmlformats.org/presentationml/2006/main">
  <p:tag name="TIMING" val="|6.4|4.3|4.3|3.9|2.1|1.6|3.2|4.2|4.1|3.8"/>
</p:tagLst>
</file>

<file path=ppt/tags/tag6.xml><?xml version="1.0" encoding="utf-8"?>
<p:tagLst xmlns:a="http://schemas.openxmlformats.org/drawingml/2006/main" xmlns:r="http://schemas.openxmlformats.org/officeDocument/2006/relationships" xmlns:p="http://schemas.openxmlformats.org/presentationml/2006/main">
  <p:tag name="TIMING" val="|7.3|1|1.2|0.5|1.2|0.6|0.8|0.5|0.8|0.7|0.7|0.5|0.8|0.6|0.7|0.6|0.7|0.7|3.5|6.5|4.6|3.8|4.5|3.1"/>
</p:tagLst>
</file>

<file path=ppt/tags/tag7.xml><?xml version="1.0" encoding="utf-8"?>
<p:tagLst xmlns:a="http://schemas.openxmlformats.org/drawingml/2006/main" xmlns:r="http://schemas.openxmlformats.org/officeDocument/2006/relationships" xmlns:p="http://schemas.openxmlformats.org/presentationml/2006/main">
  <p:tag name="TIMING" val="|5.4|3.6|1.3|3.3|2.7|1.9"/>
</p:tagLst>
</file>

<file path=ppt/tags/tag8.xml><?xml version="1.0" encoding="utf-8"?>
<p:tagLst xmlns:a="http://schemas.openxmlformats.org/drawingml/2006/main" xmlns:r="http://schemas.openxmlformats.org/officeDocument/2006/relationships" xmlns:p="http://schemas.openxmlformats.org/presentationml/2006/main">
  <p:tag name="TIMING" val="|6.7|3|0.7|0.9|0.8|3.3|3.6|2.2"/>
</p:tagLst>
</file>

<file path=ppt/tags/tag9.xml><?xml version="1.0" encoding="utf-8"?>
<p:tagLst xmlns:a="http://schemas.openxmlformats.org/drawingml/2006/main" xmlns:r="http://schemas.openxmlformats.org/officeDocument/2006/relationships" xmlns:p="http://schemas.openxmlformats.org/presentationml/2006/main">
  <p:tag name="TIMING" val="|5.2|2.3|3.2|3.3|1.1"/>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973</TotalTime>
  <Words>317</Words>
  <Application>Microsoft Office PowerPoint</Application>
  <PresentationFormat>画面に合わせる (4:3)</PresentationFormat>
  <Paragraphs>116</Paragraphs>
  <Slides>14</Slides>
  <Notes>0</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Office ​​テーマ</vt:lpstr>
      <vt:lpstr>指導手順</vt:lpstr>
      <vt:lpstr>確率の求め方 場合の数を求める～玉を取り出す確率</vt:lpstr>
      <vt:lpstr>確率の求め方</vt:lpstr>
      <vt:lpstr>確率の求め方</vt:lpstr>
      <vt:lpstr>A,B,Cの3人が長いすに座る。</vt:lpstr>
      <vt:lpstr>PowerPoint プレゼンテーション</vt:lpstr>
      <vt:lpstr>PowerPoint プレゼンテーション</vt:lpstr>
      <vt:lpstr>A,B,C,D,Eの5人が総当たりの卓球の試合をするとき、試合数は全部で何試合になりますか?</vt:lpstr>
      <vt:lpstr>袋から赤玉を取り出すときの確率</vt:lpstr>
      <vt:lpstr>袋から青玉を取り出すときの確率</vt:lpstr>
      <vt:lpstr>袋から青玉または黄玉を取り出すときの確率</vt:lpstr>
      <vt:lpstr>袋から色のついた玉を取り出すときの確率</vt:lpstr>
      <vt:lpstr>袋から白玉を取り出すときの確率</vt:lpstr>
      <vt:lpstr>確率では次のことがいえる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teacher</dc:creator>
  <cp:lastModifiedBy>kajukun</cp:lastModifiedBy>
  <cp:revision>31</cp:revision>
  <dcterms:created xsi:type="dcterms:W3CDTF">2013-01-15T01:36:24Z</dcterms:created>
  <dcterms:modified xsi:type="dcterms:W3CDTF">2013-11-27T11:22:27Z</dcterms:modified>
</cp:coreProperties>
</file>