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7" r:id="rId4"/>
    <p:sldId id="260" r:id="rId5"/>
    <p:sldId id="258" r:id="rId6"/>
    <p:sldId id="261" r:id="rId7"/>
    <p:sldId id="259" r:id="rId8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3DEBE-E27C-4FAD-BC09-BDCB6B30215E}" type="datetimeFigureOut">
              <a:rPr kumimoji="1" lang="ja-JP" altLang="en-US" smtClean="0"/>
              <a:t>2013/11/27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1FE3C-6683-42D0-85FA-F591FA547C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890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3DEBE-E27C-4FAD-BC09-BDCB6B30215E}" type="datetimeFigureOut">
              <a:rPr kumimoji="1" lang="ja-JP" altLang="en-US" smtClean="0"/>
              <a:t>2013/11/27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1FE3C-6683-42D0-85FA-F591FA547C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4271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3DEBE-E27C-4FAD-BC09-BDCB6B30215E}" type="datetimeFigureOut">
              <a:rPr kumimoji="1" lang="ja-JP" altLang="en-US" smtClean="0"/>
              <a:t>2013/11/27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1FE3C-6683-42D0-85FA-F591FA547C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921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3DEBE-E27C-4FAD-BC09-BDCB6B30215E}" type="datetimeFigureOut">
              <a:rPr kumimoji="1" lang="ja-JP" altLang="en-US" smtClean="0"/>
              <a:t>2013/11/27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1FE3C-6683-42D0-85FA-F591FA547C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5923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3DEBE-E27C-4FAD-BC09-BDCB6B30215E}" type="datetimeFigureOut">
              <a:rPr kumimoji="1" lang="ja-JP" altLang="en-US" smtClean="0"/>
              <a:t>2013/11/27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1FE3C-6683-42D0-85FA-F591FA547C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8179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3DEBE-E27C-4FAD-BC09-BDCB6B30215E}" type="datetimeFigureOut">
              <a:rPr kumimoji="1" lang="ja-JP" altLang="en-US" smtClean="0"/>
              <a:t>2013/11/27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1FE3C-6683-42D0-85FA-F591FA547C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3345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3DEBE-E27C-4FAD-BC09-BDCB6B30215E}" type="datetimeFigureOut">
              <a:rPr kumimoji="1" lang="ja-JP" altLang="en-US" smtClean="0"/>
              <a:t>2013/11/27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1FE3C-6683-42D0-85FA-F591FA547C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2756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3DEBE-E27C-4FAD-BC09-BDCB6B30215E}" type="datetimeFigureOut">
              <a:rPr kumimoji="1" lang="ja-JP" altLang="en-US" smtClean="0"/>
              <a:t>2013/11/27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1FE3C-6683-42D0-85FA-F591FA547C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865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3DEBE-E27C-4FAD-BC09-BDCB6B30215E}" type="datetimeFigureOut">
              <a:rPr kumimoji="1" lang="ja-JP" altLang="en-US" smtClean="0"/>
              <a:t>2013/11/27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1FE3C-6683-42D0-85FA-F591FA547C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789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3DEBE-E27C-4FAD-BC09-BDCB6B30215E}" type="datetimeFigureOut">
              <a:rPr kumimoji="1" lang="ja-JP" altLang="en-US" smtClean="0"/>
              <a:t>2013/11/27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1FE3C-6683-42D0-85FA-F591FA547C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7289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3DEBE-E27C-4FAD-BC09-BDCB6B30215E}" type="datetimeFigureOut">
              <a:rPr kumimoji="1" lang="ja-JP" altLang="en-US" smtClean="0"/>
              <a:t>2013/11/27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1FE3C-6683-42D0-85FA-F591FA547C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4836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83DEBE-E27C-4FAD-BC09-BDCB6B30215E}" type="datetimeFigureOut">
              <a:rPr kumimoji="1" lang="ja-JP" altLang="en-US" smtClean="0"/>
              <a:t>2013/11/27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61FE3C-6683-42D0-85FA-F591FA547C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0346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2</a:t>
            </a:r>
            <a:r>
              <a:rPr kumimoji="1" lang="ja-JP" altLang="en-US" dirty="0" smtClean="0"/>
              <a:t>年　確率の導入　指導手順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1" lang="ja-JP" altLang="en-US" dirty="0" smtClean="0"/>
              <a:t>身の回りの生活の中の確率の話をする。</a:t>
            </a:r>
            <a:endParaRPr kumimoji="1" lang="en-US" altLang="ja-JP" dirty="0" smtClean="0"/>
          </a:p>
          <a:p>
            <a:r>
              <a:rPr lang="en-US" altLang="ja-JP" dirty="0"/>
              <a:t>10</a:t>
            </a:r>
            <a:r>
              <a:rPr lang="ja-JP" altLang="en-US" dirty="0"/>
              <a:t>円玉</a:t>
            </a:r>
            <a:r>
              <a:rPr lang="ja-JP" altLang="en-US" dirty="0" smtClean="0"/>
              <a:t>の表と裏を確認する。</a:t>
            </a:r>
            <a:endParaRPr lang="en-US" altLang="ja-JP" dirty="0" smtClean="0"/>
          </a:p>
          <a:p>
            <a:r>
              <a:rPr kumimoji="1" lang="ja-JP" altLang="en-US" dirty="0" smtClean="0"/>
              <a:t>本時の課題を提示する。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シート</a:t>
            </a:r>
            <a:r>
              <a:rPr kumimoji="1" lang="en-US" altLang="ja-JP" dirty="0" smtClean="0"/>
              <a:t>4)</a:t>
            </a:r>
          </a:p>
          <a:p>
            <a:r>
              <a:rPr lang="ja-JP" altLang="en-US" dirty="0"/>
              <a:t>実験を</a:t>
            </a:r>
            <a:r>
              <a:rPr lang="ja-JP" altLang="en-US" dirty="0" smtClean="0"/>
              <a:t>する。</a:t>
            </a:r>
            <a:endParaRPr lang="en-US" altLang="ja-JP" dirty="0" smtClean="0"/>
          </a:p>
          <a:p>
            <a:r>
              <a:rPr lang="ja-JP" altLang="en-US" dirty="0" smtClean="0"/>
              <a:t>準備物　ワークシート、</a:t>
            </a:r>
            <a:r>
              <a:rPr lang="en-US" altLang="ja-JP" dirty="0" smtClean="0"/>
              <a:t>10</a:t>
            </a:r>
            <a:r>
              <a:rPr lang="ja-JP" altLang="en-US" dirty="0" smtClean="0"/>
              <a:t>円玉</a:t>
            </a:r>
            <a:r>
              <a:rPr lang="en-US" altLang="ja-JP" dirty="0" smtClean="0"/>
              <a:t>×2×</a:t>
            </a:r>
            <a:r>
              <a:rPr lang="ja-JP" altLang="en-US" dirty="0" smtClean="0"/>
              <a:t>生徒数</a:t>
            </a:r>
            <a:endParaRPr lang="en-US" altLang="ja-JP" dirty="0" smtClean="0"/>
          </a:p>
          <a:p>
            <a:r>
              <a:rPr lang="ja-JP" altLang="en-US" dirty="0" smtClean="0"/>
              <a:t>結果をエクセル</a:t>
            </a:r>
            <a:r>
              <a:rPr lang="ja-JP" altLang="en-US" dirty="0"/>
              <a:t>に</a:t>
            </a:r>
            <a:r>
              <a:rPr lang="ja-JP" altLang="en-US" dirty="0" smtClean="0"/>
              <a:t>入力　グラフから言えることを発表する。</a:t>
            </a:r>
            <a:endParaRPr lang="en-US" altLang="ja-JP" dirty="0" smtClean="0"/>
          </a:p>
          <a:p>
            <a:r>
              <a:rPr lang="ja-JP" altLang="en-US" dirty="0"/>
              <a:t>確率についてまとめる</a:t>
            </a:r>
            <a:r>
              <a:rPr lang="ja-JP" altLang="en-US" dirty="0" smtClean="0"/>
              <a:t>。</a:t>
            </a:r>
            <a:endParaRPr lang="en-US" altLang="ja-JP" dirty="0" smtClean="0"/>
          </a:p>
          <a:p>
            <a:r>
              <a:rPr lang="ja-JP" altLang="en-US" dirty="0"/>
              <a:t>教科書</a:t>
            </a:r>
            <a:r>
              <a:rPr lang="ja-JP" altLang="en-US" dirty="0" smtClean="0"/>
              <a:t>の練習問題をする。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548048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3827"/>
    </mc:Choice>
    <mc:Fallback>
      <p:transition spd="slow" advTm="13827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87500" y="1052736"/>
            <a:ext cx="5976664" cy="1470025"/>
          </a:xfrm>
        </p:spPr>
        <p:txBody>
          <a:bodyPr>
            <a:normAutofit/>
          </a:bodyPr>
          <a:lstStyle/>
          <a:p>
            <a:r>
              <a:rPr kumimoji="1" lang="ja-JP" altLang="en-US" sz="6000" dirty="0" smtClean="0">
                <a:ea typeface="ＤＦ平成明朝体W7" pitchFamily="1" charset="-128"/>
              </a:rPr>
              <a:t>確　率</a:t>
            </a:r>
            <a:endParaRPr kumimoji="1" lang="ja-JP" altLang="en-US" sz="6000" dirty="0">
              <a:ea typeface="ＤＦ平成明朝体W7" pitchFamily="1" charset="-128"/>
            </a:endParaRPr>
          </a:p>
        </p:txBody>
      </p:sp>
      <p:sp>
        <p:nvSpPr>
          <p:cNvPr id="4" name="AutoShape 6" descr="data:image/jpeg;base64,/9j/4AAQSkZJRgABAQAAAQABAAD/2wCEAAkGBhQSEBQUEBQUFRUVFBUXGBcVFRoVFxccFRQVHBUYFxgXHCYeGBojGhUUIDEgIycpLCwsFh4xNTAqNSYsLSkBCQoKDgwOGg8PGi8kHyQzLS0xNDQxLCwqMi4uKSkvMiw1KiwsLC8sLS8qLSwsLCwsLCwsKS8sLCksLCwsLC8sL//AABEIALIAoAMBIgACEQEDEQH/xAAcAAACAgMBAQAAAAAAAAAAAAAABgUHAgMEAQj/xABHEAACAQICBgcFBQcCAwkBAAABAgMAEQQhBQYSMUFRE2FxgZGhsQciMlLBI0JictEUM4KSorLhJENTwvEXJTQ1dIOT0vAV/8QAGwEAAQUBAQAAAAAAAAAAAAAABAACAwUGAQf/xAAzEQABAwIDBAoDAAEFAAAAAAABAAIDBBEFITESQVFhEyIycYGRocHR8BSx4XIGFSQzQv/aAAwDAQACEQMRAD8AvGiiikkiiivL0kl7WMkgAJJAAzJOQHaaidP60w4VftDdyMkX4j1n5R1mqz09rZNijZzsx8I1+Hv+Y9vhUL5QzvVpRYXNVdbRvH44pu0/7Q1W6YWzt/xD8I/KPvHr3dtJR03Ptl+lk2jvIcg+Rt3VG3r3aoN0jnHNa+mw+GnbstHeTqUy4TX3FJvcOPxqD5ixqcwftNH+7D3o1/6W/Wq+vRXRK8b02XDKWTVg8Mv0rcwmvGFf/c2DydSvnuqaw+MSQXjdWHNWDelUUDWccxU3UkHmDY+IqUVB3hVkuARn/rcR35/Cviiqdwet+Kj+GZyOT2cf1Z1N4P2myj97Gj9akofqKlE7Tqq2XA6lnZsfvNWPRSpg/aNhm+MSRnrG0PFb+lTeD0/h5f3c0bHltAHwOdSh7ToVWSUk8XbYR4e6kKKL15enIZe0UUUkkUUVz4/HpDGZJWCqu8n0HM9VJda0uNhqt7NbfSHrT7RQt48GQzbjLvUfkH3j17u2l7WzXmTFXSK6Q8vvP+fkPw+NKu1Qck+5q1+HYGG2kqNeHz8LqlxDOxZyWYm5JNye01tweFeRgkalmO4KL1wh6m9V9ZP2SUtsh1ZdlhuNr3yPdQwsTmtDOHsjJibcjQKbwXs7mYXlZI+rNj5ZedScfs2T70znsUD1JrpHtHwtrlZQeWyD53pQ179sDww/6NNhmNg75kdYAyFGBsOgzWTlqMTsXv6oHIW9ymiT2ewKLtM6jm2wB4moqfV/AKbHSEKnk0kR9Gr5+0rp/EYli2ImkkJ+ZiR3DcKj6k6JnBVv+6VQ0efT4X0cmp0cn/h8ZhpeoOL/ANLGubF6j4pPubX5CD5b6+e1a27KmzVb2l47BsoSZ3juLxyEuluq+Y7rU0wNRMWNVIOZB7x8WT/NhmQ2dWU8mBB860mrW0Hj49IYOOZoxZxmjC9iN9ifWoXTmoCkFsKbH5GNwfytwPUfGoXQEC7c1cU+NRudsTDZPmEhg0bVeSoVJDCxBsQciCN4NY7VQK/AupDB6cni/dyyL1BjbwOVTmD9ouJT4ykg/Etj4ralMGvb04OI0KGlo4Je2wHw91ZGD9p0Z/exMvWjBh4GxqawmueFkyEoU8nBX1yqo8Phmc2RbkAnuAuSeQriikLOvLaX1FSiZ4VU/BKWQnYJBHP5uru0/rJFhE2pDdj8KD4m/QdZqpdP6xS4t9qQ+6PhQfCvZzPXXFpTHvLM7ylmcsQSTyJsByA5Vzq4qOSUvy3IzDsKjpGh5zfx4dy8K1ia6Ww7AAkEAi4JBAPWL76wMdRK3DwtFe1s6OgpXE7aWvarl0jgFmjKP2gjeDzFdvR106OwKvIFkcRpmWY8AN9gN54AU4Xvkopujcwh4uN6rnGamzKfs7SDqyPgaj20BiB/sy9yE+lX/BrFgcNlBhjKR9+Ui568wbeArrHtSA3YZR/Hb0WjGy27RWMnwlz3XgicBzLR6a+aoTAaiY6YgR4WU35oQPOrF1Q9gcxZXxzCNRnsL7zH6Cnb/tWbhh1/+Q//AFrw+1Z/+An85/SndMzeVEMIqm5tj8yD8et09YDRyQxrFEuyiCwArzHYxIULysFUcT6Dmeqq4xftLxLCyCNOsKSfFifSlzH6VkmbaldnP4ju7BuHdXHVDQLNCngwCd7rzOt6ldGm8eJsRJIosHYkDq4X8K4AawvWQNB3utgxgY0NGgyWV66dHYfpJRHe1wScr2AFz39XpXA8/wAvj+n61K6qQ/bE8kbzsPrUkY2nAIare5lO97TawKnsXswYaQILDZIvxYtkCx4nPsFKGFX3l/MvqKYdaJ7RqvzNc9i/5PlUTobCdJKo4XBPYDf/AB31PPm/ZHcq3Ch0VI6Z51ufL6VxaQFppBykk/vNaKk9YcC0eJmDqV+0ci/EFyQR2g1GEUERmtBC4OYCOCf/AGfaYDxthpLHZuyBswV+8tjyOfeeVT+L1Zw0nxRKDzS6HyyqqtG41oZVkT4lII6+YPUd1XDgsYs0SyJ8LgEdXMHrBuO6i4SHixWSxeF9NN00RIDuHH+6+arvW/Qi4V06MsUcH4rEgg5i4twIqBWYVY2vuB6TBlhviYN3HJvUeFVhUEzdlyu8Km/IpwXHMZH73J71K0rg4lYYhQJNrJ2XbW3ADfbjwqe07rDo9omBCSkg2CJY3tlZrC1VODWQmPOkJiG2so5sIZJN0xe6/et5FYEUxasatftcbuzbAVgq2G1c2uePDLxrpxWoUy/AUkHUdk+DfrXBG4i9lO6vgZIY3OsR910SpavKkcboWaL95E69ZGXiMq4DTLEIxkjXi7TdYA0VlRekn3WUcZJAGZru0loR4oldiLk2K8RcXFz3HL/pUxqtFH0Zdf3gNiT93kRbmONdem4drDuOQDfyn9L0WyAGMvWenxRwrGwAWbexvvv7JHtTLqnFYSH8o9T+lLxpr1aQCAsdxYk9igf5rkA64RmMvIpHAb7D1UTrJNtTkfIAv1PmaldXMJsoGO9yLdgOXifpUFBEZp+t2JPVc3PlTeWVACclXZA7LgAdu6pYRtOMhVXij+hp46Rmpt98SmLWDQaYkMr5MCdlxvX9R1VVml9ESYeQpILHgeDDmDyq5Jx77dprg0toiPER7Eg/Kw3qeY/TjTZYg7MaoDDcTdSkNdmz9KmqdfZ9puzHDucmuyfmtmO8DxHXS9p3QMmGk2XGR+FhuYcx+lR+HmKMGU2KkEEcCN1CNJY6611RFHW05aDcHQq6MVhxJG8bbnVl8RVLTwlWZTvUkHtBsauHQmlBiIUlG8izDkw+IfXvqvNeMD0eLcjdJZx/Fv8AMGiJxcBwVDgbzFM+B+vuEvUAUVJau4DpsTGnAsC35Rm3kDQgFzZamR4jYXnQZqy9W8B0OFiTcdnabtfM+AsKkwaDUNrRp8YWL3c5XvsDlzY9Q9atbhjV5uGyVU3Vzc4qH171l2QcPEcyPtCDuHyfr4UhCU/9c6JZCxJYkkm5J3knfWNVr3l5ut/R0bKWIRt8TxKz6TmPCiQgn3b269/fasKyQU0Zou1lJ6v47opRf4W91u/ce404SRbQKniCviCKr8GnPQWO6SEX+JLKf+U+HpR9M/Vh3rLY5TEbNS3Ua+xSc6WJHXamba6PADmykD+Nj9L1EaVw2ziHAG9rj+LMetM0mHQRJ0vwxqDY7r7I3jjbPKo4mnrIjEJ2ubCTmCQ63Gw087KN1awNgZCN/ur2cT6CsdL4+8qxqcldb9Z2h6frU1HIWLgHcdlSPyi58T5UnQg9It9+2v8AcKfIdlgaELRj8mpfPJqLWHC4++N0y6S1mlwuPxAU7SdKbo27cN3y00aH1hixI+zNn4o3xd3MdlIOuy20hiPzj+1ah4pSpBUkEbrGxHZQ4lLHEIt2FxVUDHDJ2yM/Derg0jo1J0Mcq3U+IPAqeBqtNN6qywSEBS671ZQSCOu24056u6WmODM0ymWxsoUe+wBsxPP/ABW/VbT3Tq6sx6RWY2ItZNqy57r8KmcGyW4qqppaih27dZrTY9/HlzSnqPpfoZ+jkySSwz4N90/TvqY9ouB2oo5QPhYoexsx5g+NTaPDiZJo3iUmJwpLAG972IIzG6t2ksGk8bwFgDZcgbstrbLW40gzqFt+5ckrR+W2fZLTltb8iNfI/pU5anb2cYD3pJSPhGwO1sz5AeNa8b7OZVzidH6jdD55edNOrejjh8KqvYN7zPnkLnieoAVHFGQ7NWeJYjFJTFsTrk2HPyXZpLSCQxNJJkF4cSeAHWaqTS+lXxErSPvO4cABuA6hUrrdrAcRJZL9Elwo582PWfSl21Mmk2jYaInCKD8dnSP7R9Bw+UUVthwzObKCSdwAJPgKZtFez+V7GYiJeR95/wCUbu81G1jnaKynqoYBeR1vvBKlq39CV+IEdot61ami9VsPBmqbTfM/vHu4Dwrk0jGGdgwDC5yIvx691FMpid6opP8AUEYdZrCR5eirXZqU1exJSYAAkNkQM+/u31N4vVuNs0uh/mHgd3jW3B4BcOlwAXLKpb8zAWHIZ99dEL2uudydPitPPCWNFy7K2mqzxQjjbpSpZzZVAzOXEfrXHJMJMTJFJ8NnVeQJUX8gTXpxzLKRYsx6VY+pjLbwAA8K7MRAFWQ5FiWsbZguqpbw9acTt3I01Vc1vQWD83EWBvzAFuAHrmvNERbMUY6r/wAxv+lLAzm/9wf304FbCy8BYdwsv0qEwerrbSl2A95TYZneKdNG4hrQNEsPq42OllkdbaPytOvS/wDeE/av9i1AAUy6/J/r5f4P7BS+ITwoB/aK0lE7/jR/4j9K19WABhINn5B43N6XjiXiwkjxHYf9tddoAXsz7jzG6t2q+kJf2JkiW8sbDZDDIqzb87bs/KoWSOf9lmLsoX9pA2QN0m2Npt27volzuqLcFn4ae00m0R2hrvzO7xXZg9KT4WbFNIiygOnSsDs2JuFKjkeyt8um5Ux8rLh2f7MKFW99kEEPu3GorSDTr+2rIFe7RdK492xB90heumvCf+YH/wBJH6rTW3OV/ualnEbAZC0G7dxOdgzy15ZWUdoPTztjJA0UiiRkyN7RWU5tcZX7qmtA6QaeJne1ukcLYWuqnK/XWrE4doTjJyRZ4wRY5gqpGfeRW/VzC7GEhX8G0f4rn6ipmXBsearKp0T4y9jbdkeTc/YLk0uMJ0iR4hE2pAbGwFvzNcWvw7KjzqJhjKCJG2SLiMMCT2NvI7u+sNbZoOkMbpsySBVMrA7KDIhh81rWPG1cmmI4Y224ZrOsaCKOP3ADJmXUnIobk2350xxFzcBG07JRGzo3ubtDvHfy19LpvwGjY4VtCir2DM9p3mumoubHNhsKHlJmK22mXZG/jyIByvUBJ7Sl+7Af4n/RamMjW5HJVrKKoqSXMG1na9/nNOgFQWMHvt2ml2X2lSn4Yox27TfUVE4nWWeUkl7Xzsg2R5Z00VLQi2YHUu7Vh95JxAzA7KiYpukhCIQZR7+e4FZb+8eF691XQ9GzHMs+8/hA+pNY4f7LOMWj+0u5+NyoJuo4Kp3DjXXv2gCd91yKnET3xg3LSCOFwD9tvWcuKKKUjG1Iql9qwsbteTZ/q7QKMJMJEjN83kZ26itzb+wVsxWHa0aR/DsFSeOeyLt/Cx/mNY4p48KpZVzYnZHDcLi/Bd2VNF73Og+/xSEsc0NYOu4kjjvGfAf+uS7SKI/iHaPUUoDTMu2WDm538vDdUrgNYrsokX7y5r2jgfpUzapp1yUE+Czxi7bOVjY/BxmUsUQmwzKgnxNeJCo3Ko7FArpxg97uFR2kNLQwC8rqvVvY9ijOmmw1VXHtvs1tyuqoHSOrbNh5UiYFpJulG1kBmCRl61D6V9om8YdLfifPwUZeNKs+sc7OHMr7Q3EG1uwDIVA+VhyV9R4XVDrXDd+eemintJYfFquJ6aAnp9gl481Gwd4AvvpgglC49NohdrCIBc2uRbLtyNL2i9f8RcKyrKSQN2yxvuzXee6nTSWDiki2sUi2Vdpr57HMBhn4VxgBzaV2sMkRDJmgXuOrnuA0PcFB616cDRzYdQdoGNbjMHbN7DjfKu/D4/psLKAGikjRkZCbMhVPdse6uXAaAwjMjYeS+zIrkbYcnZBsCDYgZmtundDTtIz4VlHSx9HKGyy4MMt9sudO62bkOegs2EdW2dzlnle452/SWdYtJtJDglHvP0e2b553sL/yE117YkxTMmGWdGw0J2LhdgED4L8jlavP/wCI0csBkFrYmOFb8URDcjqZiTW2DQbpjGigxBjKQJZio94X+Ejln5VFY3zVmXxBmyw6AnfbN1zpnllou3VDDiTASIRkzyrY9ai3gareQWNWPqpixFgJXY/A8p7TZbeJtVcSG5vTZOy1GYbtdPPwv8/xY1vhrRW+HdUQVy/RO2q5+wX87eorlweGR9gMxYguSL2CJdhbtJIrdqpCwiJO4tdeeWR7t3hXseNRZFhgG9/fbsN237zvF9wo3ItbdY55cJ5hHre99wyN7nlfx0WGPxq4YFVu0j+8SevcT9BW3FwdPhh8xUMPzAZ+OY76htZJL4g9SqPL/NTGgJbwD8JI87j1rrDtPLNy7PF0NPHUt7dwSe8fpKGzW7Dn31/MvqK7tPYLYluPhf3h2/eHj61w4dbsoG/aHfmN1CuBabFaKOVs0QeNCE7e0DWCaLEdFG2wpjU3XJjcnj3cKQZZiSSSSTxJuTTf7T0/1idcK/3PSaRXJSdsobCo2NpmOaMyFgxrwLWdqnNVNXjiZrG/RrYuer5R1n9ajaCTYKxmmbCwvdoEwag6t2H7RIM/9sHzf6CpLX7HdHhNkb5GC9wzP08aZVjAAAFgBYAbgBuFVx7R8dtYhYwco0Hi2Z8tmjXgRx2CyFK91dXB7t2fcBp6pRDkG438+NWjqTpAy4SzMSyMyknM2OanPt8qqynD2cY/ZneMnKRLjtTMeRah4XWcr7GIOkpiRq3P74KTxWurwStFiYVYofiXK/EMA1xuzrNNKYHHSAOjLIRYM3uHLcAynfyvXvtA0J0kQnQe9Hk1uKk7+4+RquQbU973NNjmEFRUkFVCJY7tdobHf3K3ItWIVgaAhmQsWzOYNhuI7KTdO6iSRXaG8icre+O0ce0VKapa57VosSc8gsh8gx9D4051Lsskbkqw1FXh8xDze+fI8/viqOaMjfUjoXRxlcKN28nkBvNWRpnVaHE5sNh/nXf/ABDc3rUXo7QowwKXDMTmw423AdX1pjac7VjorSXHI3QEtFn8PdY6SxAhgJXKw2V7Tu8Bc1B6qwXlZvlXzY29L15rRjdqQINyb/zHf4CwqT1Uw9oS3zP5Ll9TT77coG4IQMNPQOce0/3/AIl/TT3nkP4iPDL6VKarS3Ei/lb6H6VB4ltp2PNifEmpDVhz+0BQLlwygcza49KhidaQFWdZDejLOA/SmtLYAyx2UXcG6gbzzAHWPSmHU7UsYcCWcBpjuG8R35c25nw65nRGhhENprFz/T1D9alKOcxpdtLHfnSiHoGnL7l3JL141TmxMqyQ7J2UClSdkmzMcr5cedV/pDQc0J+1idOsjL+YZedXpXjKDkahfThxujaPGpadgjLQWjwP3wVC4LAtLIqILsxsB21bmg9DLhoRGuZ3s3zNxPZwFSMehIFk6RYkV7EbSixz37q6DBypRw7GaWIYr+XZoFh7rlNgLnKwv3capXTWMMs8kh+85PdfLytVuaz7a4WXo1ZmK7ICgk+9kTYZ5C9U5LGQbEEHkcj4VDUnMBWuAMFnyeC5jXdoTHdDiI5PlcE9nHyvXIy0KKFBstO9oe0tO9XiyBlINipHiD/iqg1k0McNOyfd3qeand38O6rM1UxvS4SNr5qNg9qZelq5NddCdPhyyj347sOZX7y/Xuo2Ru224WMw6oNHUmN+hNj37iqpBp11T102LRYg3XcrnevU3NevhSWwrwGhGuLTcLW1NLHUs2Hj+K8gdxGYqC0ziBH0jn7ufaeA8aVNVNczBaOa7RcOJTs5jq8K6ddNMpIwSJgymzkqcjce6O7M99G9ONm41WRGEyMqRG4Xbx5JbkkLMScySSe076d8EnR4dR8sZPeVJPrSXgoduRFH3mA8TT7iMM0iOkS3ZlIA7cs+Q66ZAO05H4w8Xji3Xv7JEw+GaR1SNSzMbADef/3lVpap6orhV2ns0xGbcF/Cn1PGt2q+qyYRLmzSsPef/lXkvrU9UkUWzmdVVYnipnvFF2f3/EUUUUQqFFFFFJJFFFFJJFcmN0TFMLSxo/5lBPjvrrorhF05ri03abFJ+kPZnh3uYi8R5A7a+DZ+dLWP9mOITOIpKOo7DeDZedWrRUToGFWkGMVcWW1cc8/XX1Vf6iQSwmWGZHS9nXaUgG2TWO4/dpv2akLVi0IPCnNZsiyGqKrp5DIRa6pzXPQf7POSo9yS7L1fMvcfIilwrV26y6tjFQlAQGB2kJ3A9duBFVrpHUXFxZmIuOcZ2/L4vKgpYnA5DJbDDMUjkiDZHAOGWe9Ldboa8mw5U2YEHkRY+BqQ0LoWXESiONczYkncoP3mPAVCBc2VzJI1rNonJSWqGAMuKUKL7ILdmVgT41bGj9HrEthmTvPP/Fcmr+rseEj2UzY/G5GbH6AcBUtVlEzYbYrzzE6wVU203QZBFFFFSqsRRRRSSRRRRSSRRRRSSRRRRSSRRRRSSRRRRSSXhryiikkuXSOCjkQ9IiPl95Q3qKitTsOqxSbKqPtCMgBkALDLgKKKjPbCMY4/jvF94TAK9ooqRBoooopJIooopJL/2Q=="/>
          <p:cNvSpPr>
            <a:spLocks noChangeAspect="1" noChangeArrowheads="1"/>
          </p:cNvSpPr>
          <p:nvPr/>
        </p:nvSpPr>
        <p:spPr bwMode="auto">
          <a:xfrm>
            <a:off x="63500" y="-820738"/>
            <a:ext cx="1524000" cy="1695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2492896"/>
            <a:ext cx="3384376" cy="3765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5" name="Picture 11" descr="http://t3.gstatic.com/images?q=tbn:ANd9GcQ-phLdVnGEHiRw_aPMG3wuygSq81cmPijw4O54-CWVSPdeZ6zug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7500" y="3861048"/>
            <a:ext cx="2666380" cy="2666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76040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067"/>
    </mc:Choice>
    <mc:Fallback>
      <p:transition spd="slow" advTm="6067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t2.gstatic.com/images?q=tbn:ANd9GcRWn7IchAawuqkLODyHvaJHf1pSXCS0Pj1xtEgYWGkeqPJmjtx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1638741"/>
            <a:ext cx="3471057" cy="3455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4" descr="data:image/jpeg;base64,/9j/4AAQSkZJRgABAQAAAQABAAD/2wCEAAkGBhQSERUUEhIWFBUVFxoYGRUYFhYYGxgYFxgaGhgYFxgYHCYhGBkjHRgbHy8iIykpLCwsGB4xNTAqNSYrLCkBCQoKDgwOGg8PGjAkHyQpLCwsKSwsLCwpLCwpLCksLCwpLCwsLCksLCksKSwsLCksKSwsLCksKSwsKSwpLCwsLP/AABEIAOIA3wMBIgACEQEDEQH/xAAcAAACAgMBAQAAAAAAAAAAAAAABAMFAgYHAQj/xABGEAACAgAFAQYDBQYDBgMJAAABAgMRAAQSITFBBQYTIlFhMnGBByNCkaEUM1KxwfAkYtEVQ1NygvEWkqIXNERUY2Rz4fL/xAAZAQADAQEBAAAAAAAAAAAAAAAAAQIDBAX/xAAmEQACAgEFAAICAgMAAAAAAAAAAQIRIQMSMUFRE2EEMnGhIkJS/9oADAMBAAIRAxEAPwDuODBgwAGDBgwAGDBgwAGDBgwAGDHl4pe1e+WVy5AkmBZjQVAZG+qoCQPc4BpXwXePMc77T+1NqIgy6pvSvO4AI6nwk89+23P0xr3aX2l5jUSc0I1qtKRKo43IabzX8xhbkaLRkzst4Lx88zfaENtWank07i8y4YH1+6WifnitzXfKJg3llbUbNzZk6j6tsA31GFuRXw/Z9MXgvHzVH35UOHHjIdOmxmM0NvSyp59OMO5H7SNIULm80mnp46ut2ek0YJFdDeHaJ+P7PojBjkHZn2nzlSRmI5L3+8i4+Rhaq/5q5xtfZ/2kBiBLlyBXmkiYTKDX8KjUB9MFoHpSN1wYrey+8UGYUGKVTZI0k6WscgofMD9MWIOGZVR7gwYMABgwYMABgwYMABgwYMABgwYMABgwYMABgwYgzmcSJGkkYKiC2Y9AMAE+Ne7xd9YcrqQ6pJguoRKrHn4dbAUgJ6nGod6/tEaQNHl/JCy14vmEj2N/DG2hemo/ljmeb7cLHRDuSauzpv1duXP+mIc0joho9yNx7w9/5pfM8vhIBRjicou//ElO7E1XlqrxpD95D8OXSgdvKNCb8+b4nxXSNZOs+K/JAql3/IfqcSeE53J0jjSpI2/5+SPlWIv06Ixr9TDMPJ/vZtF/gXY9durHEK5eMbrGzk9WAFm/Vzf5DD8cKjhas7gX06nck36++M4nU2BR9RzvxdXtiXI0WleWLxqaJCItepZvnxpGJpZ5TRDKPSk2GwsbttieOgN645re/UdMZxZYsdKKWY9ACSeuwUEnE7jTYKDxOLQ87eH6VX4hjxXku2jjbp1F3t1vnDwHQjcbEVuCNj9QRVYzEQ69feh7XhOSH8ZVnJxbloGXndTdEf8AKQ22MsvHICDBmNZB+Bt2FenDD9MWmgdK3/U+xGI5+zg3IHWvavQ84FqIT0iSPvVIhBzMe67iTckfKUedT87+eOg91/tDkA+I5pCQaZh4ijr4bCxIP8poivfHNBDIt6WLjgBxe3FauR9bGIDBoOqPVA530mir178Ej2oi+MWpmM9K+T6X7H7ehzSloX1aTRBBUj5gj9eOcWOPnPsfvSAwXMBo320zISGvbTR21j/K364632N33AA/a2jCtp8OdNWl72IdTvGwOx6fLGqkmck9FrKNxwY8GPcWYBgwYMABgwYMABgwYMABgwYgzmbSJC8jBVUWWJAAHzOACPtPtJIInlkICopY7gXQ4F8k8AepxxvvZ3wfMuWctFHpAEBa1X1eUDZn9t6rEXfDvUc3IHcBUiJ8JLJ2v949/iNbDpWNMnzBkJZ9kvjqzGyL9fljGU7wjt0tJRy+TzPZpprLMFj6sbBf0senoBhMLeyWifkx+foPYYZVCTZJGxoWKF1+ZNbn+mPLGw679B8x1xK8Ntt8maFIwBt032ofnjxs/Z8zKDt/CPph7saGbTJLBHJLIFoBIRLouiZHBVh0oCt7PpifKdt5p0do2y6eGy+IP2bKLSNfnZPDsoCKYi622HOArdWBTJ+Fpd3EjnUFWOMLRJs+csa0bcDc4t4+1J5IlYnJzRyTGERSwoiwPs0ZDRhSFK73qINGxthbNZkK0kbj9hnBGvwlLQSNGdaOApLZd/NYZNSHVwBePXKyM5myxlLMZMw8ExUxbhS/gpcYK6rOrkluOkMd7kMQdkCdmbxMrlmDFGh8R6DrszIpDeVuQNXTGWY7IMJ8SPOQMwsaYpn10dtqAPzxSw9kqS0jMViFjWCyF6PAF1XX298TmObyOI5Fy5JAenKsSDVu19RXOIdemitF/wBpdmieVpWzuVJdUJJkIYEIqtqAj5sbn2xhF2bNEytBPlWDllDaUlBZAX0ESgVagkbb8XisWIRyeFn4pEhmsxZhQ6MtjYqbAcC7KmwR74ym7DOWl8PQJCSGQl3KyfwSIRuQSaoUd6JwqSGm3gsuzu1pdtbvmo21ibLRwrca1YkhQABWWw3PFg4jlyyijHIJI3UMrFdJ6jS6k2rgggj8seQRLIGKBIMxGXZ4ImkXxEreRVkPxLuGQMeLrEeXlcDRAojqzrnKu5PXyBgov1sn0HOEyopc/wBGEsQ6c+m/9cQzQBgfKKv5/qfri7/bJJlTw8zPpYAlNcaqj1pZfEVFJVWGxuiBiLN+Y6tBQnZxpFCQbPpI2ZG+IEVzWJtourNazOX0/EDJHxVHUoB6H8S/riXsjtqTJk1UuXcFSG8yleN+te/xLizng2sf3X/fFdNktLExi7+JOA3uOmr34PB9caxn6YT0/DqndbvaqRh0Z5su7qDrk1Plidqa/ii4pgf610FWsWN8fM/ZXar5KQSwtcRsOhFqBwVYdV5tenIx1fub3lWNVC0Mq7N5majl3YWI2PHhkjynbnHRCXRwaul2joeDHitePcanKGDBgwAGDBgwAYu9Cz0xyP7Qe9njyNAhRoUIsjfW43q/4VP8sbf9oHeQ5eDTHpMklqoPIBHmYKOa99scVzz7BA1X1426n5nGepKlSOvQ0/8AZiOdzXiE2fIp/wDMR/MDj3xCsRNNtW9D0/P++MSK2pgpFou3zPTfjY/1xnmOlCunpv6f364zWDpq8mHiUOn0w7l8mleNmFCwr8MY8hloDk3Yj5thze2MMj2aNHjz/uqOlPhMpHoBuIx1O13Qx6VbNOZJSUgQgEgUT6Rop2Brb0A3OJbNaxkZm7OizMRnyKmKRBcmXR3+FeJYSTq1L+JDZ6j0xUdsSF5fFeaCd5PvGZBqAZibDAqAG67c++HoO1pTmE/YowoQ6gqUDS9Q3Uit2PPyw33oOXl0TQkI7EiXLdEZvN4kRA+BjyOhPG+GmZULRZ+HMMDmwqtoMReOOV3YlNMUrxhtIKaQLU2b4JGJ81UMsbqyCVU8OSNFKiWN4yniqGAIDrWtGAIYXW+KorJFpZGKNYIIPVb0m+h3O49cN57taWS0Z5WiLBlSaQTsh2vRI66l3sbVYq7wUh5IstCjhVnzLrETS6YjIEAIGuTzikB3IFn2wuuekiIDylorIoAst3yDzV8fPGS5YC62Prt0xPHD0vYjevY9f76YCqbJ48+GVop5ppIGOtURVuwKBp2ABAJ98SzZqSNFhXMiaONvEiYLpKBhvd+aOTkFdgDvvd4higF8n64lMR5HIxDLS7HVyUnhtLIrqqkszNE0hLEUCyg2qUeWIu/lix8RVkRo/AaNlYMlSMC1aZUOpwUAPmB3uxRrGuQoY2LLywYMd9RVhRUkncHb8sTJIQTe1mzfyHX12xG0vkvWyqUGIGhL2oaTQoal6j+oB6Yz7M7XzDSFsuqMlEiAm3miX4mVNI1ir6gmjput67s4jOawbYw+Y5RSQ8yqfMqOT0HmIAsi664dzGfjKLcvirerLTaxFLAb80TheU2Gw2PIog4naEpp4RYz5NJoTPlQWjJpkFXGfQ9a9D8rxRTw36enTbeuRiyiz0iTtJGmjNrXi5egUzSMdpI9J0szAgkDZ+RTbGXtHKxzR/tOWvRYDx7kwyfwsNiEJ4b2o74VbQU7wzVM3lq33IvzL6gdVv8AEBwetVibu72ycpLpP3mXlpWTamU76fY2fKejbdcTP7Giel4rs1lRWmrD2PcON9j11fofnjWLM5xO7d0e2+IHkRl0g5d+DLFXBB/3ibKevtjaRjhncHttn/w5/fRN4kBI2EgG6ni0kUH647P2R2gJoUk2tlGoD8LV5lPoQdqOOqErPM1YbXaHcGDBizEMQZufSpxMTjTPtE7Y8LKuACS48Na2otsCT+uAqKtnOO9HbPj5mSU0oUmNaN+VSRZPqd8apKSSWognYe30Pth7NsAoH0rCLnW5s7L8+T645b3Oz062qkZRfdqbBsc7+nSvXf8AXFpl2jikVc3rUsyho0ADRCQ14khYFUoMGq7IO9Yp8y1mjVewJ9v61ix7QMEnh+Jmh4iQJHRhcpaK2kTSk/FRC+VWHAwUU8KjNpTl5zH2lA0sZLRhpEKnbb7t9gCtCmUkUflg7Q7KzEgi0RBIHBEWkjRS/FqYHyepLeY4rIU2+8jEimMqqu8igDgNFpNWpHTbnbGWV7SzEUTQK/3UlX5uCBtY5bk/14wVfAW1yM5nNrAng5cBmO0k5Gx9h/CnovXk4rYYhq21Cze51G/UtQxLDkxWzdbNk3dUSTXOHEy2w2Ht9cCaQ6bMZACvF0OOfr7YhVLrDMl1XGMlAA+IC2AJOwHG/HQHphXRVESKf6fLErRj2PtZHXejiTtDJLEEqdJCdWrR5kHGnS9+awd1IBU7HAgG97fL++MJsaRLBDv+l4YePn/X+mI4Rv8A02OLPJQRuPNPHC2oLpchb1DUpQiybog7CjiGy6Kl4rwxl8lub329PliVoSrEm/Ta+PbDmXTbp1/pyf74xLdlJFB2nkWQrJE2mRWFODR23F/L15xa9l5/9qLssUb5jjMZRwAuaH8cf8GYFXqWtXOzA2Z2G76AUOOp5/0xr88TK4ZG0OnBPHPBrf3HpioytUzLUh2i8UwSRtRkTLwMCuoqJ1dgS0ZlA1EDexfAHFYz7NchjMrDLwvYCL5fF1fhIJtt68o5O5oYrM12rNm3D5n8P4DRs3y1VY/U7Xi5iypMZmCBytXVB9JYLeoglY7q2FkYTwaRyiDOQLReNmNVqSSJ42Butj5kfno17HbbFa4BWiedtv0r5YsXmQhgI1jKKPhcuraiQWBO+3Hr+eKxn9PmMCJYkkzRssgPmR9/kN9W/oabb3GO19ze3AzoVRVGb1u9NxNHQND/ADDevbrjik4HVfW72ujt9KvG1/Z5n7R4DuyfeR70RJD5gAempNvpjdOsnNqRtNHeBj3C3Z+bEsSSAEB1DUeRYuj74Zx0nlvBDmXoY4/9pHaevMRxhr0anZenQA+52OOq9qS0p+WOHd5cwXzkxNHSQgrfjf8AriNR1E6dCNsp8xyL6DUb/PCyx6V1DrfUk377+5xNnhRkIBO4UbemxHtvjFvhAuvf0xzrg7+zOHsGVkWR1WKNjayTSRwhgx2I1sGo9KU364nnzrR6DHaSeGIcxsjxytESoa2DLIrpRII5GE4svZ1E6m41GiQOigkE7dADi37T7AMcIlDE02iQEJSsVJQqyMbUkFbIBvA5D2PskjmMylMxmDMUEjpHED4qIApYKrhIQqhC2lfNVjFY+VVUB8ZGJr7uz4lGwpPl08cqGNYjjkYEMpIKkFWFjejYFc2CR7g/PEsW6hOQuqgRsupgzAEmyARYJ4sjElBCelXQAF/364ZVduMRQR1hhcprNF41BNa5GIUG6AbbazQvjfA2OhZl2Pt/dWcYGbSw1RJKCSGVwxBB53UhtuhGLZO7brazExG6RgnjK3qPuSX+oUjY3xjGfsyCLd9bsBtHWlRYqwl+IebGoJvv6jBYu6IosvkjYbLNERY0x5mUXRINLJEa9dzhhcvlK2Sff/7zL+m9Wl/yxWy5dkrUjAMCyk8MrAEENVEGzf1HTGCWvGrffg8UK55364TVhSNgSPKAj7uU8/8AxmX5G34V42x5LmIACRloHbSKZmlc3qNAeSr1JzfXnFMg36nequuv9aw7krGh2FoHG9A2VdyVbj+IHfodsRRaVD2YkuV9lWjvoXSt6d6XkAm8YRGyAMNtlIJCXjdouSV8N5kBHJDRgOo606LQveser2U6ksFKx3tK5iVT0PmVyoF++J4GpxeCvzo0qfTqaPJPtimkIJ2vpVkk7fzxdZtdQI4Hqf8AT+vvilfY8171eKiNkkLJF5x4crC/uZEkCkAf8RCo1ccEkehw7HPDqMsIzETg+X70ClPxBWicGr2phuCN9sIRt67jfnjfY/TDsIv8/X1+vqMNtInbbJVkJkuSRtIA3WOSVjqvzSVv6cE7++FM5lDo1xyRzoKt4nB0ljsJEPnjO9eYbeuLhOzNUWrXT0xWMjkLyCbsOdyF6gYoM2wY6jRIFA102sccbjbCjJBKytzbWL39qH5bfTnDfd7tAwZpJFFcNvuDpG4+qscQT7+x67/6fPCsQpkYcBq+l1/I426MJH0T3OzI8N4w7N4b2L6JIA6AHqADX0xsWOffZvnSWrUKaNTRqyUJXb5CsdBx0QdxPO147ZsoO3pqU44jDTTv5QAZzt6U3+hx2LvNJ5G3rY4452SLk3N/eSWf/MQcRrPBv+OsldLZ+rMf6nGeWkVTbQiYAVoLSLYPUGMhiRzXzxnopFujdn57c/PfDWSyRkYKukE2QXZUG3+ZjQPpdXjG8HYkXeU7X8QeLEFfRt43hMrAbeR5AjMxF1qIUnTRJvGeUlaMmgnmsEiJ13u9JqMa+dlYNx+ccGWSIqLTULQ6YSrsWBGmUrMNRD1pJsVR5w0sxIcecHYU65hr0kWrkyJol9LBBBUUOcZteGkXSqiqz3bOXNoY0d1e2VE8JbqvvPDG4But1+WKZRZpTqI329B039MbjNIFoSRRBa2jfKowWxvoJlYr60WPOMVljO4hg25AysZ68/vLxLnWEi1Fs1fJncb+h3w5PliyncixyAD0rgivfF6kkRseDBfX/Bx78n/jegOMk7UjUHQkC7VX7MBdcWRNtV4TkwSKfK5s6QkiyAEVqicEFgONCMoRSd9RLURuBibJdjKyqR5VLVq8SFwrbeVzE2lWNggMRfGHcx2gpWp5HMbfAioqAlSdYHmYuw9OBhIyQ71CqV8DRgB9IIPhs4BWRTQ5Gxw02Jrw8/2CAQTFmgOD/h2Wrujqc0qX+LYDfnGGY7JC7FJ9JGzBCy0f/qJqQKPW/cgYPhSQxoWUsD8AYJtsW16m1cr5BXr0xBNmBTDwlrqqxMo23op4W23tVYrkm2hn/Y5Z9By8wZS135FY2TQaRFDMb4Unja8YL2QSFYxSgbjU40AaQBUjFQIzW4ursc84TGbZj5EVipLAeDt5N6VUiHAI24oYnTPQlpLVYXJJUkgvGGUKVVok0hT0HvvveBrsm34PN2XINIETAkcBkD6KrWoLnWg5JVTvYrCPj63AVVqz5mii84oC/DNspO+9/QYajmyTWsmXVQaPjoodw4okspI1A+o3wxH200flDpmYl4EmVrw1PADMbrUaAsVeChqT7IitAHkHgDFZncvvYHvxXG21/LGw/wC3B/8ALQX0/wALVDf0l9vrj2TtiM7mCKtvhynPU7GaxuPT1xnlGib8NR0G7K6tJ3uwCOoJHH0GNk7P7wxMPDijVSBZhkHiOh/GVcx2yjnhgfUYkbtVK3ghDWavKk1058cC/ngk7TZ4xtEqjzKSPC0FOGj0ShkJsg0GB2xXInjorj2w+oSmWO9mEmqmGkFVKvp1BQDz8OJc/wB4cudfjrE7MvnSJAsl7MrK6ICGs73Qq98WSNbkeJIu/l+7zWm6BGjUwCxkCyDJuarquKvtLs5pYG0JE0segsY1Yyyq13zISzLtZKAlSDtWLUfTKU03g1dpgeFoE2FskC/w2dzXvhQnnkUSflsOB9MO5jKPFqWRCjAAlWFEAiwd+LGFWo2b26njoRjVEM6h9nU48aAabI178UGUG/oR+uOtDHFu4EwE0Gokebp08pAF+hx2hca6XBxfk/sjUu816D12P9nHIu76/foK/wB8y/U2K/XHX+8a+U447kZPDzMnTRODvfF/ywtZf4mn47yYXQX2ZgfmB/8ArGT5ZXNSDUpNFRyR1r39MMZvL6TMhG6zH8izDb2wsV4AO++5r59eMcx30XGX7PRUpHnjjcGNvFeEsWFFQC0ZVOvFG8eZXIRAllkcMxIp0ypRzwVcKgJBJPvhXsXKMnieDEHJQMQGRADYWwGjdW2rbTvzhtMlmaI/ZZDvflkg2O16f8L5TsOowcoVOxzwzZ+8nRkCnSNGlSRup0rqMZ08bMDe+JCQzGmm1KoOnlVII4umdCCbN312qsVWZZwiEZYsDETqIQhhd2dWWJ1AqOHsVtV4yzTuAp8FtPhA6rQWNiSpfLsbvjzbeovEV9otZLGUiydcx9FO6q6ndNm1hKu7N7Ag4M9XnqeVqohD4R0kA7FfGBMdH11A0dXTCWdEixh/C8vgq3xICw03qUnL6ttx8f1xF2nK4VtvKsYsrJHdKoYEk5cm7JI810SLrCt+jqx3O5PUgPiSNqAYaiGERQ/CiOX0njc7sDhGLtSyjtp1yCM+ZJzu2xAAhKG7FUemx6Ysx2Yy2EXfQDyAWLKCTuQTZN4XfIhosuVdfKsNqyyggoQXGyEGqrC310N8UZvEfOvhCtzSvnVZdNhgGSEWhBHlII2usUuZlJKgnUAqUTvf3a1uRfz4w9mezGN1LCNyfKs+y0QGYhLAFb/TEMnZDnzq8WkIgNiewVQK3ERBFgmx6YtNPozqiryD1NGCTWo2tyD8DdEGon0K3xi6l7TUL+8QlVtAwzLbMPhbxMsRJbA7tVXVirwtF3elBSQyxlRdOozG3lYc+DdjnjocRxd0JatXgII6LmRfyYxb3fOLtGcv5GJs5GG0pIus6x5RmAyroN7SwhDRFbEbGt6vEPd6KhQZ1i1AaV0uAxB+8RGag/AO2/ucSv3Vl8UvEVdiWqMLKh8yHcGRVU7HrR6Yr17OzGXeN3ilj1qRYbSHVVJ0ahqF/MH5YVropccl9DlAthXlkCncMdUmk7g70viXe5NVt0xPHlCh0mSdywIshndV30uoAA8T1JsHSMa/lu1vFkRY45FFs1LLHTAi9H3eVUC/Qhhz5cZf7R8y/czKBqJXxEqQVen/AN1AoXe4YVYoDDr+CLl9lxFlFVfNPPTHSWeGnGmwvhubGsijZXegdjePR2YNQJkzLshKyiSAGPw2U0WTRpkNkai1Xvimh7VII8OKRAFdigeKnHoyrlVDBbJ8yuK2oDGcWcLOoTLSHyMfDBicSKovTpTLDYA8MGFbVhceBl9svZckKEaZmc6VDBv2MkFQaAYCYal9gu4xU9qxOsLt488Tqu8SxaYShYqpjWTeIFCBpA2oWTgOYat+zJdJryeDliBz5kT9jUBqNXd1jXc+4ZkZg16GABN6afihtwdx9MWiIRa5F4Fryihe3ubrkn5YCTTDnf8AI/6Yy8cEjYne/S/rjNRdECr6Dehe25Pt+uKYze/s8BOZjIq7Jonpp3+Zx2lOMce+z3Lhs0tjVpBNjhSQas/IY7EuNdPg4vyf2NZ7fjtTji/acZXOSj+MavyP86x3PtiKwccY775fw545KoBiGPseMXNXENJ0xzMrrkJ2qfLK9j8TAW2wOxuMjFZlZFW3kiaRAt6EYgtewo7774fyubYQRupYtBId+gVyCvO16gedt8Q9pZbw5SovkFW23Ui7FdCGxwnq8i0vbUDnfISSDRWhxaijasH2a7/nWIYczlASf2GcHm1DAA/L26EYcaDVYaqJOxoE+h44PviWTKKr6dTEVfkjtjY/CCRqFir2HXEtoai/SM95YdIuLPLpTSGWaZb3JsoF0fP15x6e9mWYKEizqlVq0llF0edA8g29BV8jA0SEWjOW/haPQV9NwzBifVSRivK0a3v/AEOKTj4Ts+y2fvLEUAEOfTSukmOSUAjrqirw/nQ3vEec7yQSCjlczegISEADAbG0EdAkbWD6YXjmoKSQOo9fyOGddj3PUdR6HCdeDUfshzXeKORtTZfM3S3a2CUCiwpQ6fh3F1ucYf7chr9xmdieYUI9h8Fj88MVzz6YgmHpfzwJrwHF9Mik7xwUNUWZYWeYYxseaPh0K9avc4V/8QQCtMWY42JjhLEigSWMPWhtiaRa98KyRWDe/wD3xomvDNp+mcnb+XYUYZrsHUIYFby/5hFfrf0x43b2VBo5ef0AMcF83sdH9OuE3j/1xE8BNmhvZ+Xti0okvcPDtzK1+4zBAo34eV+W58Lf6noDhrLd5cugVGizTIXEnhuFp6BBB0INyDz69cVFhgASVBOkgACq5/XEUspYBWHHviqTId+l7B2/kEdCmWznlO9yHVWkqArKoKbE7g3sN8ODvllw4LHtE6CTbzzMQHXT5WBGk7+m984ocmSqkmq4B6jje+npjGcKxpDTenFgb/X5YnbFBTNgXvnldaM03aMug3bySAi1KtoZWFXd3XI9MYf+Ksr4iO8uemUavNK0niAMKtDHIApBAI3HW9sa8Uq751VV019dh03649igjK284UgkGIRu8hFWrIAQrrzfmBGDbHwHa7L1O28jQ/xvarEEEA6/NW1ELL19QQcQP2j2fKFVp8wjKz/eJlybRyGqQPIzPpNgHkg774r8v2d4rsIcyjERmRfijLKg86gEbOou1J6bE4hyebIuztwOKo8gVhunwKpLsjkUpfUBjRIolbNbHixRrpeG4I7cDaloEeh5/wBcZTuGKi7UAu1Udl/1NC8GT2XUd7tvY38sS+DQ6b9luWtpZNW1qumt+CQx9Buax1AY037OezTHlk1KAxAYnqb3BP0ONzx0wVI83WdyK7tCKwccr7/9m6o39QCR8xjruaSxjSu82QtTt64r6FBnOu5uZDnwmNCdPBJviQG423584r/qw1M5aBXKgPE3gSixyLMe1f8AMv8A04150MGZZOAza1I2pgen1/pjcRm1YidqEWcHhT0P3U3OsA+9SD21Y4Zxpnpac8WV+Rfezp3Isdf7rGGVllCohkcoCwAMa8FiPLKyalU+gPN4znheJykgp1JWtt6/EK6HkdDidMzIp1xyMTVGOUs8LqOQysfIeoZKI98Y9nZ1aF8xCEBbSr0RYSVbW2AFsAab2rocJvOtSReIYdRUqTHrUuLuOR1TXe4IKrQ4I3xM4JI1Qqg2JRcwNLst/ArIWu96PrzviCc6NbRvLESqmmULJbMAQGW9K1RDCr42qi1hilkwz8hKh5BmY5NKrplGtLA83huX1Kh+IKUFXjCOX+/fEESI1b/iAeRjvybABFkHjfe+NsZAII/3ioy6vI9hnU7xsgA3B3U/wmsaoyYycxRq/wAj+fzx5JmcVKZn3/7evvhiUld22sWLw6FdYJ5HGFjLttiES3fTHkhw6EzMn64jIH68Y8j+df64xnO/9RX93ikSeMa36/8AbGE8Qsc78Drf9/zxlLLZI2H+mPJmDUbJsVxwf7GGImgDMukLq3A9xXqT0xPkswIrUEW/lbxNHgAEbanILCQdK08YY7P7M8RGGXKzFhGxkOqMZer1pM7jSDZoAEk0DtibMdhyZVNa5tVLKWjkjkkVJlXaSNXoVMpHwtswOxBBxNhdCsmVjkhJUxaoJPv5oGZvuX+F2jYgyFW21IQPMAcLz9mPchhWV44mNysnhlaAssoYmMAnkjisTdpuMw8TNaFojcgWPXOC5FSIjIisKKkki6BO+HM1nTk8zHLIMy+YiCFS6ZeEvGRp88kbv4qFbXrfBO2GvoltrkQz3bRcvoEQJUMzJEqPIQNJYsCf4jekKDd1ivEJC710/lthr9v1jT4ccEQNqsaJY3NapSviOd99wONsexRF3VAQoPxGvhQDzNQ9B+tYOClkwihqPSAC05FHnTGp59iWse4XFt2blRJNHFR8xF6f4dumFIXBLSldIrRGCKqNR0P6fMnG5/Zn2UXkM5PPlC+wF38sKK3MnUltidT7DygSJQBQAAH0FYssRwJSgYkx1I8pu2YsMUPbGUsHGwYUzkNjDGmcP769jn4lHmU2p9xifue6zRPG0qGOdTqU6tcUkY8r1VE2eAbI3HGNw7zdlagfrjknaET5TMCWO1pw1joQdvb88ZasN3B1ac6wbrPEzKY5D/iMqNMm/wC8gB8kgJ3OgEb9VK+mFViNEliQSaPuOnUfnh/s/Otn41ny9Lm4NwqjaRDZaMj+EktQ4FsvpjFsukq+LDSJw8ZJDQv/AAMK3U76TtdVyKxwyR6OlNcMTky7AuARpaK3s0UAcBXjYEENbUfphV8sjJ5W4VlCyuzeMBbBArXQ1AGyR16Yf0NqQo7RuAVVkIujQbWGUhg1A6T6A7HEb+KDpaZXF6tTwprQkAHQ6aQt1wQa5xCydDTsr8r2zFNtNGsciVdLTrX8SHZwOjDn1xJ2hkGSKPXFHPG2tUzSudJDNrUGPlJVbULuqJFYi7WyJmRXdAQGkQOK1I4c7OwO71v5uQRiuXNGKM+I2oXyFNsPcLyR642VPg55X3wTdtdrPJDoYKUhYaWsKy6lYBF6FbXr1GE86iDzpmY5EZVIUuTNdC1dNPlIN80KG14vMoscv3mVnOXkrSSsjeFKL+Asb0NfRhim7UgmSYJm0IcsCzudRkFj/ecMukaQBt+eLWCXngQicg3yALO3A6k+n9MZZjrQIFXuK2PBHqDXIwzkc6iee2j0SFdSAGklW1LIR96gKkMh5U7b1jDtjM2FAnjlK6lqFCsSLq1IEBAI5YlSNvXFEsR8QmzudIsmjSi+TQ26D/viKUkEagRYBFgjY8HfkH164tOyJlSnjzPhyfeLLGYjJripSNC6GR7re60lQeLwu8ySPG07SaZmfVLepwuoqhHQ6aAIAqgarFXkmrR72VlI2Ya5QVDDVGiymV1sbx/dlCd+Cw43xbZfsRItRzDEk3UKMAaBNeKynTHtVqL64x7v5uR08HKIizUQ1sA0mlSaVq2BHC8k2LwtN2NKdM0jmIgKVVlrUSPNpjuyORZP5YzeXRccLGSbtTOZmRhl44HWgCECkAK24ZY/xAg/G22LXsjst5ElyOYZBIaeJ9YI/aEGwsVRdSUYeqjFTnO+L+GkSUxjXSGUEMEskK8nJVdRFYSmjmjVJ9Wq2K6VKAAijXJph8QJ32w6ZLdozizJjjdi2mYHzxZiFZ0lANEIWUlJF38p0gjg84w7UajHGt+Ci3ESReiWpNwD5Rd+XpZxN2j2+8srTCJFeRFV9aiTU6jSZLsaWba622wtCpos7Wdr1Vx7egHth8AsnsaAA6j8vT9MOrlaqAj7xxrmZifu4huE2Fg9T6kqOmPcoxTTKy6pGNZeIbl2uhKw50g/CDyRfAxlmHEKEMS8jG5GBPmcWQgPVVJ39Ws4i7NHhAuXM0iwRii+w/yqo2vbnqTjt3dPsoRxqKAoLx7KBjRPs97sMPvJVGtiCOpAK8frjrWVh0qBjqhGkebrzvBNgwYMaHKGMXW8ZYMAFJ2rkrB2xzTvZ2ECG29cdhmhsY1rtrsrUDtgNIyOD9ldrSZDMB0JAB/TqN+mOluBmF/bskFaQjTPAwGmcV5hpH4xR261Y3xrPenu3ya9ca93a7flyE2xARtjqBIBG6nbjesY6mn2jphPpm6SpGY/HisxfjQjzRAmgr1sd7puoHQg4j8YdSCLFGttvfqN/wBMS5TOftL+JC6QZwimUkiHMKTuKPlDHqDs3XffHqoskmlE/ZpwabKuSLJ48Fztua8pPyJxxOB6MNXplX2hGEWaVdVvpLBQaIBovpHWuuKzLPHQaWUxBwdPkdiQNwaXiztxjZJVdfKdit+oauorat+h9MQvXv67E+u2EpGzjeTW5ex0YNKjNARvqZaDLYAMqcIpJ21c0axK8krIiTFJokfyBGCxgyLQNyecL60K2+uLfMLIr+JAWEoB8ooiVLBMcisCGBo84rc48DSMqM8iSf7lUKyxjcMG1hVQi/WjQxopNoycUmL5jLPUl+HHJCRrSOILpo6PE3LBvNQJ6WNhd4VMq+HoMQ2bUs7E+IWoa14oxkEeUkkc9cW0eedSWCNKA7XHKys8sciBJUZlsKWABFE+ZAcQqqtA65dpGjV1Lxy/vkPwq/hgbKQwUstg7XWKTJfgimbYwqpLwyQh5IJUaRQ6lqkjKnYORdOvNEG9qm7OhdQkTRR5lS7DwClvG0gBZY8xwkhA1AEmiNxzjA5hGVVKF5ogVDrKTGi6yR4iMtBlsilNX0GPMuUCaJTOlSiRHhRZBRGmTUtghh8QO9ix74qyHFVkQZxl5o5YfGWMgHVIFD/EQXUxmiAy7HY7NhrtzLSfdySzgxyqxDHxNmQ0ySE2drB25DA4bzMUTDwmzMBjAkaFkDyMwemMbBd4wWBamA0kkHCeWgfRoLuyg6grVQNVfuaFWfTBYq8M8x2ZlbrL5yBl8NSRIxjtyLdUOjSOKAY374TZy5s0B+FQAFUAUAAPbr1s4Z/Z6+vtjPLZVnbTGrOx6KL29T6L7mhgtFKLImUKpJ9TxhyLLKgWSZNbH93l9y0hOwZ1G4jvhRu3yxNk8sVcrGFzE4BbYjwogPxM/wCIj1+EHocZZjNLAWfxPEmN6p99r2Ih/lrO56UOZtvgp1HkynkMJZ5GvMPs7ACo1I/dqRtqrY0NuBhjuf2A2YlEzgeH+FfpyRhTsHsB83IruKjDfAfxbdfbHZe7fYAjUbUAB/L/ALY309Oss4dbWssexezQijbjFxjFFrGWNzhbsMGDBgEGDBgwAGIJ8uGGJ8GADUe2+xAwO2OX95e6xBJC+uO8zQBsa/2v2EGB2wGikfPME8kB0gFlG+ne1I6qcbj2b3oizMYjzS+Mi7LJ8MsP150+xsYe7y9zrsgevHyxoGb7JaJxsVq/Mo3+vrjKWmnwdENWuTppy8vhqyn9tg81WazCAUCAdyQD6ahvxhBRHLQy8tNwYp2CPd9H+BvStj7Y0bId43iIZgRXEiFgQed1J/TG3Rd74s1++hjmBsBgxEyr0BegWI48wPrjmlp1lnXDV/5Zlm4XiOl1eNjwHXTt6jfce4OIjZA3sfne/wA8PZZowv8Ah868Y/4My+Il9R1HtumGTkJSC37DFP8A5svLoIvi1sqD7aMRso6Fq+mvzLRN19N/54XaPqGo+YBlYggNsw1DoRsR1xdZlIx+9y+egPXyK6/+oIdsJftWTFn9pkF9GyjUPbyvucGQ3piCxKKAGw9Dj0Q9P6/3/LDni5M1WZmYj8K5Ui/q8gwzDl4yfu8lnp76sBGL4ryI1DbqcAnJFE2XW7CgE8mhv+fOG8n2fLKCY4mYLy1Ug2veRqW698XTZOZOMtk8nt8U8glevUKxc/XSMJ5+SJj/AInNz5srvoUeFEK6AtdetqF+mHlkOa6EGghDaWLTyH/c5eyCfQy1Z+Sg/PDcuXfRpnZcvETYykFa3/8AyvvR92LN7DFfmO96xgrlwkQIAKQ6izc7PIfM35nFZFl58wa3RT87PzPP54uOm2RLXS4HO0O3RXgwIFTpHH1N/FI3Mh4+L3xYd3u57SsHm8xvZa2A5/ni67sdyAv4dzyfpjp3Y/d8RgWMdEdNI4p6rYn2B3dCAWMbRHGAKGPUQDjGWNTmbsMGDBgJDBgwYADBgwYADBgwYADGLLeMsGACuzvZKuOMaj233MV72xv+MXQHnAUpHz/213BKklRv8vbGn57sJ0JtTfrv/TH1Fmux1fpjX+0e5Kv+HAVdnzwuclSwJDVcONQ+XthrL95JlryqSf4WI/8ASSQDzjqPaf2Xg8Csa3nfsulHw74lqJopyXDKLLfaBMm4adem0hOG/wD2nT/8fM+ov/8ArGEn2eZgfgvGC9xczfwMOnPTC2x6H8kyYfaXmTssuZNngVv7A2cI5nvvmHskzn11SED/AKgBiwg+zzMGgVIHpvt8sW+S+y+QnzDC2xH8kjSTnpjsNC7bV5x+t74ay/Ycsx8xc+xO36VjqfZn2ZVyMbX2d3LROQMNJEubfLOW9h9wSa8uOg9jdx1SrGNvy/Z6INhhkDFUZuQnlOzVjGww3j3BhmYYMGDAAYMGDAAYMGDAAYMGDAAYMGDAAYMGDAAYMGDAAYMGDABiRiKSMeg/LBgwmUhdol/hH5DGKwr/AAj8hgwYg0JY4l/hH5DE6IPTBgwyGSDHuDBiyAwYMGAAwYMGAAwYMGAAwYMGAAwYMGAD/9k="/>
          <p:cNvSpPr>
            <a:spLocks noChangeAspect="1" noChangeArrowheads="1"/>
          </p:cNvSpPr>
          <p:nvPr/>
        </p:nvSpPr>
        <p:spPr bwMode="auto">
          <a:xfrm>
            <a:off x="63500" y="-1041400"/>
            <a:ext cx="2124075" cy="2152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638741"/>
            <a:ext cx="3412414" cy="3458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1989665" y="695751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>
                <a:ea typeface="ＤＦ平成明朝体W7" pitchFamily="1" charset="-128"/>
              </a:rPr>
              <a:t>表</a:t>
            </a:r>
            <a:endParaRPr kumimoji="1" lang="ja-JP" altLang="en-US" sz="4800" dirty="0">
              <a:ea typeface="ＤＦ平成明朝体W7" pitchFamily="1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339466" y="685773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>
                <a:ea typeface="ＤＦ平成明朝体W7" pitchFamily="1" charset="-128"/>
              </a:rPr>
              <a:t>裏</a:t>
            </a:r>
            <a:endParaRPr kumimoji="1" lang="ja-JP" altLang="en-US" sz="4800" dirty="0">
              <a:ea typeface="ＤＦ平成明朝体W7" pitchFamily="1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253629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8884"/>
    </mc:Choice>
    <mc:Fallback>
      <p:transition spd="slow" advTm="888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kumimoji="1" lang="en-US" altLang="ja-JP" dirty="0" smtClean="0">
                <a:ea typeface="ＤＦ平成明朝体W7" pitchFamily="1" charset="-128"/>
              </a:rPr>
              <a:t>10</a:t>
            </a:r>
            <a:r>
              <a:rPr kumimoji="1" lang="ja-JP" altLang="en-US" dirty="0" smtClean="0">
                <a:ea typeface="ＤＦ平成明朝体W7" pitchFamily="1" charset="-128"/>
              </a:rPr>
              <a:t>円硬貨</a:t>
            </a:r>
            <a:r>
              <a:rPr kumimoji="1" lang="en-US" altLang="ja-JP" dirty="0" smtClean="0">
                <a:ea typeface="ＤＦ平成明朝体W7" pitchFamily="1" charset="-128"/>
              </a:rPr>
              <a:t>2</a:t>
            </a:r>
            <a:r>
              <a:rPr kumimoji="1" lang="ja-JP" altLang="en-US" dirty="0" smtClean="0">
                <a:ea typeface="ＤＦ平成明朝体W7" pitchFamily="1" charset="-128"/>
              </a:rPr>
              <a:t>枚を同時に投げたとき、</a:t>
            </a:r>
            <a:r>
              <a:rPr kumimoji="1" lang="en-US" altLang="ja-JP" dirty="0" smtClean="0">
                <a:ea typeface="ＤＦ平成明朝体W7" pitchFamily="1" charset="-128"/>
              </a:rPr>
              <a:t/>
            </a:r>
            <a:br>
              <a:rPr kumimoji="1" lang="en-US" altLang="ja-JP" dirty="0" smtClean="0">
                <a:ea typeface="ＤＦ平成明朝体W7" pitchFamily="1" charset="-128"/>
              </a:rPr>
            </a:br>
            <a:r>
              <a:rPr lang="ja-JP" altLang="en-US" dirty="0">
                <a:ea typeface="ＤＦ平成明朝体W7" pitchFamily="1" charset="-128"/>
              </a:rPr>
              <a:t>出やすいのは</a:t>
            </a:r>
            <a:r>
              <a:rPr lang="ja-JP" altLang="en-US" dirty="0" smtClean="0">
                <a:ea typeface="ＤＦ平成明朝体W7" pitchFamily="1" charset="-128"/>
              </a:rPr>
              <a:t>どっち？</a:t>
            </a:r>
            <a:endParaRPr kumimoji="1" lang="ja-JP" altLang="en-US" dirty="0">
              <a:ea typeface="ＤＦ平成明朝体W7" pitchFamily="1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7544" y="1412776"/>
            <a:ext cx="8136904" cy="5184576"/>
          </a:xfrm>
        </p:spPr>
        <p:txBody>
          <a:bodyPr>
            <a:normAutofit/>
          </a:bodyPr>
          <a:lstStyle/>
          <a:p>
            <a:endParaRPr kumimoji="1" lang="en-US" altLang="ja-JP" sz="4400" dirty="0" smtClean="0"/>
          </a:p>
          <a:p>
            <a:r>
              <a:rPr kumimoji="1" lang="en-US" altLang="ja-JP" sz="4000" dirty="0" smtClean="0">
                <a:ea typeface="ＤＦ平成明朝体W7" pitchFamily="1" charset="-128"/>
              </a:rPr>
              <a:t>2</a:t>
            </a:r>
            <a:r>
              <a:rPr kumimoji="1" lang="ja-JP" altLang="en-US" sz="4000" dirty="0" smtClean="0">
                <a:ea typeface="ＤＦ平成明朝体W7" pitchFamily="1" charset="-128"/>
              </a:rPr>
              <a:t>枚とも同じ面</a:t>
            </a:r>
            <a:endParaRPr kumimoji="1" lang="en-US" altLang="ja-JP" sz="4000" dirty="0" smtClean="0">
              <a:ea typeface="ＤＦ平成明朝体W7" pitchFamily="1" charset="-128"/>
            </a:endParaRPr>
          </a:p>
          <a:p>
            <a:endParaRPr lang="en-US" altLang="ja-JP" sz="4000" dirty="0" smtClean="0"/>
          </a:p>
          <a:p>
            <a:endParaRPr lang="en-US" altLang="ja-JP" sz="4400" dirty="0"/>
          </a:p>
          <a:p>
            <a:endParaRPr kumimoji="1" lang="en-US" altLang="ja-JP" sz="4000" dirty="0" smtClean="0">
              <a:ea typeface="ＤＦ平成明朝体W7" pitchFamily="1" charset="-128"/>
            </a:endParaRPr>
          </a:p>
          <a:p>
            <a:r>
              <a:rPr kumimoji="1" lang="en-US" altLang="ja-JP" sz="4000" dirty="0" smtClean="0">
                <a:ea typeface="ＤＦ平成明朝体W7" pitchFamily="1" charset="-128"/>
              </a:rPr>
              <a:t>2</a:t>
            </a:r>
            <a:r>
              <a:rPr kumimoji="1" lang="ja-JP" altLang="en-US" sz="4000" dirty="0" smtClean="0">
                <a:ea typeface="ＤＦ平成明朝体W7" pitchFamily="1" charset="-128"/>
              </a:rPr>
              <a:t>枚とも違う面</a:t>
            </a:r>
            <a:endParaRPr kumimoji="1" lang="ja-JP" altLang="en-US" sz="4000" dirty="0">
              <a:ea typeface="ＤＦ平成明朝体W7" pitchFamily="1" charset="-128"/>
            </a:endParaRP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1688288"/>
            <a:ext cx="1450010" cy="14695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1" y="1702746"/>
            <a:ext cx="1440159" cy="1459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 descr="http://t2.gstatic.com/images?q=tbn:ANd9GcRWn7IchAawuqkLODyHvaJHf1pSXCS0Pj1xtEgYWGkeqPJmjtx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4898" y="3356992"/>
            <a:ext cx="1440158" cy="1433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://t2.gstatic.com/images?q=tbn:ANd9GcRWn7IchAawuqkLODyHvaJHf1pSXCS0Pj1xtEgYWGkeqPJmjtx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2530" y="3366799"/>
            <a:ext cx="1430307" cy="1423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7754" y="5085184"/>
            <a:ext cx="1447302" cy="1466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2" descr="http://t2.gstatic.com/images?q=tbn:ANd9GcRWn7IchAawuqkLODyHvaJHf1pSXCS0Pj1xtEgYWGkeqPJmjtx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5085184"/>
            <a:ext cx="1464573" cy="1458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テキスト ボックス 9"/>
          <p:cNvSpPr txBox="1"/>
          <p:nvPr/>
        </p:nvSpPr>
        <p:spPr>
          <a:xfrm>
            <a:off x="4532134" y="2189188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>
                <a:ea typeface="ＤＦ平成明朝体W7" pitchFamily="1" charset="-128"/>
              </a:rPr>
              <a:t>表</a:t>
            </a:r>
            <a:endParaRPr kumimoji="1" lang="ja-JP" altLang="en-US" sz="2400" dirty="0">
              <a:ea typeface="ＤＦ平成明朝体W7" pitchFamily="1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532134" y="3843037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ea typeface="ＤＦ平成明朝体W7" pitchFamily="1" charset="-128"/>
              </a:rPr>
              <a:t>裏</a:t>
            </a:r>
            <a:endParaRPr kumimoji="1" lang="ja-JP" altLang="en-US" sz="2400" dirty="0">
              <a:ea typeface="ＤＦ平成明朝体W7" pitchFamily="1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564046" y="2189187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>
                <a:ea typeface="ＤＦ平成明朝体W7" pitchFamily="1" charset="-128"/>
              </a:rPr>
              <a:t>表</a:t>
            </a:r>
            <a:endParaRPr kumimoji="1" lang="ja-JP" altLang="en-US" sz="2400" dirty="0">
              <a:ea typeface="ＤＦ平成明朝体W7" pitchFamily="1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584395" y="3847941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ea typeface="ＤＦ平成明朝体W7" pitchFamily="1" charset="-128"/>
              </a:rPr>
              <a:t>裏</a:t>
            </a:r>
            <a:endParaRPr kumimoji="1" lang="ja-JP" altLang="en-US" sz="2400" dirty="0">
              <a:ea typeface="ＤＦ平成明朝体W7" pitchFamily="1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584396" y="5583381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ea typeface="ＤＦ平成明朝体W7" pitchFamily="1" charset="-128"/>
              </a:rPr>
              <a:t>裏</a:t>
            </a:r>
            <a:endParaRPr kumimoji="1" lang="ja-JP" altLang="en-US" sz="2400" dirty="0">
              <a:ea typeface="ＤＦ平成明朝体W7" pitchFamily="1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532134" y="5587737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>
                <a:ea typeface="ＤＦ平成明朝体W7" pitchFamily="1" charset="-128"/>
              </a:rPr>
              <a:t>表</a:t>
            </a:r>
            <a:endParaRPr kumimoji="1" lang="ja-JP" altLang="en-US" sz="2400" dirty="0">
              <a:ea typeface="ＤＦ平成明朝体W7" pitchFamily="1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557947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9738"/>
    </mc:Choice>
    <mc:Fallback>
      <p:transition spd="slow" advTm="1973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 descr="data:image/jpeg;base64,/9j/4AAQSkZJRgABAQAAAQABAAD/2wCEAAkGBhQSERUUEhIWFBUVFxoYGRUYFhYYGxgYFxgaGhgYFxgYHCYhGBkjHRgbHy8iIykpLCwsGB4xNTAqNSYrLCkBCQoKDgwOGg8PGjAkHyQpLCwsKSwsLCwpLCwpLCksLCwpLCwsLCksLCksKSwsLCksKSwsLCksKSwsKSwpLCwsLP/AABEIAOIA3wMBIgACEQEDEQH/xAAcAAACAgMBAQAAAAAAAAAAAAAABAMFAgYHAQj/xABGEAACAgAFAQYDBQYDBgMJAAABAgMRAAQSITFBBQYTIlFhMnGBByNCkaEUM1KxwfAkYtEVQ1NygvEWkqIXNERUY2Rz4fL/xAAZAQADAQEBAAAAAAAAAAAAAAAAAQIDBAX/xAAmEQACAgEFAAICAgMAAAAAAAAAAQIRIQMSMUFRE2EEMnGhIkJS/9oADAMBAAIRAxEAPwDuODBgwAGDBgwAGDBgwAGDBgwAGDHl4pe1e+WVy5AkmBZjQVAZG+qoCQPc4BpXwXePMc77T+1NqIgy6pvSvO4AI6nwk89+23P0xr3aX2l5jUSc0I1qtKRKo43IabzX8xhbkaLRkzst4Lx88zfaENtWank07i8y4YH1+6WifnitzXfKJg3llbUbNzZk6j6tsA31GFuRXw/Z9MXgvHzVH35UOHHjIdOmxmM0NvSyp59OMO5H7SNIULm80mnp46ut2ek0YJFdDeHaJ+P7PojBjkHZn2nzlSRmI5L3+8i4+Rhaq/5q5xtfZ/2kBiBLlyBXmkiYTKDX8KjUB9MFoHpSN1wYrey+8UGYUGKVTZI0k6WscgofMD9MWIOGZVR7gwYMABgwYMABgwYMABgwYMABgwYMABgwYMABgwYgzmcSJGkkYKiC2Y9AMAE+Ne7xd9YcrqQ6pJguoRKrHn4dbAUgJ6nGod6/tEaQNHl/JCy14vmEj2N/DG2hemo/ljmeb7cLHRDuSauzpv1duXP+mIc0joho9yNx7w9/5pfM8vhIBRjicou//ElO7E1XlqrxpD95D8OXSgdvKNCb8+b4nxXSNZOs+K/JAql3/IfqcSeE53J0jjSpI2/5+SPlWIv06Ixr9TDMPJ/vZtF/gXY9durHEK5eMbrGzk9WAFm/Vzf5DD8cKjhas7gX06nck36++M4nU2BR9RzvxdXtiXI0WleWLxqaJCItepZvnxpGJpZ5TRDKPSk2GwsbttieOgN645re/UdMZxZYsdKKWY9ACSeuwUEnE7jTYKDxOLQ87eH6VX4hjxXku2jjbp1F3t1vnDwHQjcbEVuCNj9QRVYzEQ69feh7XhOSH8ZVnJxbloGXndTdEf8AKQ22MsvHICDBmNZB+Bt2FenDD9MWmgdK3/U+xGI5+zg3IHWvavQ84FqIT0iSPvVIhBzMe67iTckfKUedT87+eOg91/tDkA+I5pCQaZh4ijr4bCxIP8poivfHNBDIt6WLjgBxe3FauR9bGIDBoOqPVA530mir178Ej2oi+MWpmM9K+T6X7H7ehzSloX1aTRBBUj5gj9eOcWOPnPsfvSAwXMBo320zISGvbTR21j/K364632N33AA/a2jCtp8OdNWl72IdTvGwOx6fLGqkmck9FrKNxwY8GPcWYBgwYMABgwYMABgwYMABgwYgzmbSJC8jBVUWWJAAHzOACPtPtJIInlkICopY7gXQ4F8k8AepxxvvZ3wfMuWctFHpAEBa1X1eUDZn9t6rEXfDvUc3IHcBUiJ8JLJ2v949/iNbDpWNMnzBkJZ9kvjqzGyL9fljGU7wjt0tJRy+TzPZpprLMFj6sbBf0senoBhMLeyWifkx+foPYYZVCTZJGxoWKF1+ZNbn+mPLGw679B8x1xK8Ntt8maFIwBt032ofnjxs/Z8zKDt/CPph7saGbTJLBHJLIFoBIRLouiZHBVh0oCt7PpifKdt5p0do2y6eGy+IP2bKLSNfnZPDsoCKYi622HOArdWBTJ+Fpd3EjnUFWOMLRJs+csa0bcDc4t4+1J5IlYnJzRyTGERSwoiwPs0ZDRhSFK73qINGxthbNZkK0kbj9hnBGvwlLQSNGdaOApLZd/NYZNSHVwBePXKyM5myxlLMZMw8ExUxbhS/gpcYK6rOrkluOkMd7kMQdkCdmbxMrlmDFGh8R6DrszIpDeVuQNXTGWY7IMJ8SPOQMwsaYpn10dtqAPzxSw9kqS0jMViFjWCyF6PAF1XX298TmObyOI5Fy5JAenKsSDVu19RXOIdemitF/wBpdmieVpWzuVJdUJJkIYEIqtqAj5sbn2xhF2bNEytBPlWDllDaUlBZAX0ESgVagkbb8XisWIRyeFn4pEhmsxZhQ6MtjYqbAcC7KmwR74ym7DOWl8PQJCSGQl3KyfwSIRuQSaoUd6JwqSGm3gsuzu1pdtbvmo21ibLRwrca1YkhQABWWw3PFg4jlyyijHIJI3UMrFdJ6jS6k2rgggj8seQRLIGKBIMxGXZ4ImkXxEreRVkPxLuGQMeLrEeXlcDRAojqzrnKu5PXyBgov1sn0HOEyopc/wBGEsQ6c+m/9cQzQBgfKKv5/qfri7/bJJlTw8zPpYAlNcaqj1pZfEVFJVWGxuiBiLN+Y6tBQnZxpFCQbPpI2ZG+IEVzWJtourNazOX0/EDJHxVHUoB6H8S/riXsjtqTJk1UuXcFSG8yleN+te/xLizng2sf3X/fFdNktLExi7+JOA3uOmr34PB9caxn6YT0/DqndbvaqRh0Z5su7qDrk1Plidqa/ii4pgf610FWsWN8fM/ZXar5KQSwtcRsOhFqBwVYdV5tenIx1fub3lWNVC0Mq7N5majl3YWI2PHhkjynbnHRCXRwaul2joeDHitePcanKGDBgwAGDBgwAYu9Cz0xyP7Qe9njyNAhRoUIsjfW43q/4VP8sbf9oHeQ5eDTHpMklqoPIBHmYKOa99scVzz7BA1X1426n5nGepKlSOvQ0/8AZiOdzXiE2fIp/wDMR/MDj3xCsRNNtW9D0/P++MSK2pgpFou3zPTfjY/1xnmOlCunpv6f364zWDpq8mHiUOn0w7l8mleNmFCwr8MY8hloDk3Yj5thze2MMj2aNHjz/uqOlPhMpHoBuIx1O13Qx6VbNOZJSUgQgEgUT6Rop2Brb0A3OJbNaxkZm7OizMRnyKmKRBcmXR3+FeJYSTq1L+JDZ6j0xUdsSF5fFeaCd5PvGZBqAZibDAqAG67c++HoO1pTmE/YowoQ6gqUDS9Q3Uit2PPyw33oOXl0TQkI7EiXLdEZvN4kRA+BjyOhPG+GmZULRZ+HMMDmwqtoMReOOV3YlNMUrxhtIKaQLU2b4JGJ81UMsbqyCVU8OSNFKiWN4yniqGAIDrWtGAIYXW+KorJFpZGKNYIIPVb0m+h3O49cN57taWS0Z5WiLBlSaQTsh2vRI66l3sbVYq7wUh5IstCjhVnzLrETS6YjIEAIGuTzikB3IFn2wuuekiIDylorIoAst3yDzV8fPGS5YC62Prt0xPHD0vYjevY9f76YCqbJ48+GVop5ppIGOtURVuwKBp2ABAJ98SzZqSNFhXMiaONvEiYLpKBhvd+aOTkFdgDvvd4higF8n64lMR5HIxDLS7HVyUnhtLIrqqkszNE0hLEUCyg2qUeWIu/lix8RVkRo/AaNlYMlSMC1aZUOpwUAPmB3uxRrGuQoY2LLywYMd9RVhRUkncHb8sTJIQTe1mzfyHX12xG0vkvWyqUGIGhL2oaTQoal6j+oB6Yz7M7XzDSFsuqMlEiAm3miX4mVNI1ir6gmjput67s4jOawbYw+Y5RSQ8yqfMqOT0HmIAsi664dzGfjKLcvirerLTaxFLAb80TheU2Gw2PIog4naEpp4RYz5NJoTPlQWjJpkFXGfQ9a9D8rxRTw36enTbeuRiyiz0iTtJGmjNrXi5egUzSMdpI9J0szAgkDZ+RTbGXtHKxzR/tOWvRYDx7kwyfwsNiEJ4b2o74VbQU7wzVM3lq33IvzL6gdVv8AEBwetVibu72ycpLpP3mXlpWTamU76fY2fKejbdcTP7Giel4rs1lRWmrD2PcON9j11fofnjWLM5xO7d0e2+IHkRl0g5d+DLFXBB/3ibKevtjaRjhncHttn/w5/fRN4kBI2EgG6ni0kUH647P2R2gJoUk2tlGoD8LV5lPoQdqOOqErPM1YbXaHcGDBizEMQZufSpxMTjTPtE7Y8LKuACS48Na2otsCT+uAqKtnOO9HbPj5mSU0oUmNaN+VSRZPqd8apKSSWognYe30Pth7NsAoH0rCLnW5s7L8+T645b3Oz062qkZRfdqbBsc7+nSvXf8AXFpl2jikVc3rUsyho0ADRCQ14khYFUoMGq7IO9Yp8y1mjVewJ9v61ix7QMEnh+Jmh4iQJHRhcpaK2kTSk/FRC+VWHAwUU8KjNpTl5zH2lA0sZLRhpEKnbb7t9gCtCmUkUflg7Q7KzEgi0RBIHBEWkjRS/FqYHyepLeY4rIU2+8jEimMqqu8igDgNFpNWpHTbnbGWV7SzEUTQK/3UlX5uCBtY5bk/14wVfAW1yM5nNrAng5cBmO0k5Gx9h/CnovXk4rYYhq21Cze51G/UtQxLDkxWzdbNk3dUSTXOHEy2w2Ht9cCaQ6bMZACvF0OOfr7YhVLrDMl1XGMlAA+IC2AJOwHG/HQHphXRVESKf6fLErRj2PtZHXejiTtDJLEEqdJCdWrR5kHGnS9+awd1IBU7HAgG97fL++MJsaRLBDv+l4YePn/X+mI4Rv8A02OLPJQRuPNPHC2oLpchb1DUpQiybog7CjiGy6Kl4rwxl8lub329PliVoSrEm/Ta+PbDmXTbp1/pyf74xLdlJFB2nkWQrJE2mRWFODR23F/L15xa9l5/9qLssUb5jjMZRwAuaH8cf8GYFXqWtXOzA2Z2G76AUOOp5/0xr88TK4ZG0OnBPHPBrf3HpioytUzLUh2i8UwSRtRkTLwMCuoqJ1dgS0ZlA1EDexfAHFYz7NchjMrDLwvYCL5fF1fhIJtt68o5O5oYrM12rNm3D5n8P4DRs3y1VY/U7Xi5iypMZmCBytXVB9JYLeoglY7q2FkYTwaRyiDOQLReNmNVqSSJ42Butj5kfno17HbbFa4BWiedtv0r5YsXmQhgI1jKKPhcuraiQWBO+3Hr+eKxn9PmMCJYkkzRssgPmR9/kN9W/oabb3GO19ze3AzoVRVGb1u9NxNHQND/ADDevbrjik4HVfW72ujt9KvG1/Z5n7R4DuyfeR70RJD5gAempNvpjdOsnNqRtNHeBj3C3Z+bEsSSAEB1DUeRYuj74Zx0nlvBDmXoY4/9pHaevMRxhr0anZenQA+52OOq9qS0p+WOHd5cwXzkxNHSQgrfjf8AriNR1E6dCNsp8xyL6DUb/PCyx6V1DrfUk377+5xNnhRkIBO4UbemxHtvjFvhAuvf0xzrg7+zOHsGVkWR1WKNjayTSRwhgx2I1sGo9KU364nnzrR6DHaSeGIcxsjxytESoa2DLIrpRII5GE4svZ1E6m41GiQOigkE7dADi37T7AMcIlDE02iQEJSsVJQqyMbUkFbIBvA5D2PskjmMylMxmDMUEjpHED4qIApYKrhIQqhC2lfNVjFY+VVUB8ZGJr7uz4lGwpPl08cqGNYjjkYEMpIKkFWFjejYFc2CR7g/PEsW6hOQuqgRsupgzAEmyARYJ4sjElBCelXQAF/364ZVduMRQR1hhcprNF41BNa5GIUG6AbbazQvjfA2OhZl2Pt/dWcYGbSw1RJKCSGVwxBB53UhtuhGLZO7brazExG6RgnjK3qPuSX+oUjY3xjGfsyCLd9bsBtHWlRYqwl+IebGoJvv6jBYu6IosvkjYbLNERY0x5mUXRINLJEa9dzhhcvlK2Sff/7zL+m9Wl/yxWy5dkrUjAMCyk8MrAEENVEGzf1HTGCWvGrffg8UK55364TVhSNgSPKAj7uU8/8AxmX5G34V42x5LmIACRloHbSKZmlc3qNAeSr1JzfXnFMg36nequuv9aw7krGh2FoHG9A2VdyVbj+IHfodsRRaVD2YkuV9lWjvoXSt6d6XkAm8YRGyAMNtlIJCXjdouSV8N5kBHJDRgOo606LQveser2U6ksFKx3tK5iVT0PmVyoF++J4GpxeCvzo0qfTqaPJPtimkIJ2vpVkk7fzxdZtdQI4Hqf8AT+vvilfY8171eKiNkkLJF5x4crC/uZEkCkAf8RCo1ccEkehw7HPDqMsIzETg+X70ClPxBWicGr2phuCN9sIRt67jfnjfY/TDsIv8/X1+vqMNtInbbJVkJkuSRtIA3WOSVjqvzSVv6cE7++FM5lDo1xyRzoKt4nB0ljsJEPnjO9eYbeuLhOzNUWrXT0xWMjkLyCbsOdyF6gYoM2wY6jRIFA102sccbjbCjJBKytzbWL39qH5bfTnDfd7tAwZpJFFcNvuDpG4+qscQT7+x67/6fPCsQpkYcBq+l1/I426MJH0T3OzI8N4w7N4b2L6JIA6AHqADX0xsWOffZvnSWrUKaNTRqyUJXb5CsdBx0QdxPO147ZsoO3pqU44jDTTv5QAZzt6U3+hx2LvNJ5G3rY4452SLk3N/eSWf/MQcRrPBv+OsldLZ+rMf6nGeWkVTbQiYAVoLSLYPUGMhiRzXzxnopFujdn57c/PfDWSyRkYKukE2QXZUG3+ZjQPpdXjG8HYkXeU7X8QeLEFfRt43hMrAbeR5AjMxF1qIUnTRJvGeUlaMmgnmsEiJ13u9JqMa+dlYNx+ccGWSIqLTULQ6YSrsWBGmUrMNRD1pJsVR5w0sxIcecHYU65hr0kWrkyJol9LBBBUUOcZteGkXSqiqz3bOXNoY0d1e2VE8JbqvvPDG4But1+WKZRZpTqI329B039MbjNIFoSRRBa2jfKowWxvoJlYr60WPOMVljO4hg25AysZ68/vLxLnWEi1Fs1fJncb+h3w5PliyncixyAD0rgivfF6kkRseDBfX/Bx78n/jegOMk7UjUHQkC7VX7MBdcWRNtV4TkwSKfK5s6QkiyAEVqicEFgONCMoRSd9RLURuBibJdjKyqR5VLVq8SFwrbeVzE2lWNggMRfGHcx2gpWp5HMbfAioqAlSdYHmYuw9OBhIyQ71CqV8DRgB9IIPhs4BWRTQ5Gxw02Jrw8/2CAQTFmgOD/h2Wrujqc0qX+LYDfnGGY7JC7FJ9JGzBCy0f/qJqQKPW/cgYPhSQxoWUsD8AYJtsW16m1cr5BXr0xBNmBTDwlrqqxMo23op4W23tVYrkm2hn/Y5Z9By8wZS135FY2TQaRFDMb4Unja8YL2QSFYxSgbjU40AaQBUjFQIzW4ursc84TGbZj5EVipLAeDt5N6VUiHAI24oYnTPQlpLVYXJJUkgvGGUKVVok0hT0HvvveBrsm34PN2XINIETAkcBkD6KrWoLnWg5JVTvYrCPj63AVVqz5mii84oC/DNspO+9/QYajmyTWsmXVQaPjoodw4okspI1A+o3wxH200flDpmYl4EmVrw1PADMbrUaAsVeChqT7IitAHkHgDFZncvvYHvxXG21/LGw/wC3B/8ALQX0/wALVDf0l9vrj2TtiM7mCKtvhynPU7GaxuPT1xnlGib8NR0G7K6tJ3uwCOoJHH0GNk7P7wxMPDijVSBZhkHiOh/GVcx2yjnhgfUYkbtVK3ghDWavKk1058cC/ngk7TZ4xtEqjzKSPC0FOGj0ShkJsg0GB2xXInjorj2w+oSmWO9mEmqmGkFVKvp1BQDz8OJc/wB4cudfjrE7MvnSJAsl7MrK6ICGs73Qq98WSNbkeJIu/l+7zWm6BGjUwCxkCyDJuarquKvtLs5pYG0JE0segsY1Yyyq13zISzLtZKAlSDtWLUfTKU03g1dpgeFoE2FskC/w2dzXvhQnnkUSflsOB9MO5jKPFqWRCjAAlWFEAiwd+LGFWo2b26njoRjVEM6h9nU48aAabI178UGUG/oR+uOtDHFu4EwE0Gokebp08pAF+hx2hca6XBxfk/sjUu816D12P9nHIu76/foK/wB8y/U2K/XHX+8a+U447kZPDzMnTRODvfF/ywtZf4mn47yYXQX2ZgfmB/8ArGT5ZXNSDUpNFRyR1r39MMZvL6TMhG6zH8izDb2wsV4AO++5r59eMcx30XGX7PRUpHnjjcGNvFeEsWFFQC0ZVOvFG8eZXIRAllkcMxIp0ypRzwVcKgJBJPvhXsXKMnieDEHJQMQGRADYWwGjdW2rbTvzhtMlmaI/ZZDvflkg2O16f8L5TsOowcoVOxzwzZ+8nRkCnSNGlSRup0rqMZ08bMDe+JCQzGmm1KoOnlVII4umdCCbN312qsVWZZwiEZYsDETqIQhhd2dWWJ1AqOHsVtV4yzTuAp8FtPhA6rQWNiSpfLsbvjzbeovEV9otZLGUiydcx9FO6q6ndNm1hKu7N7Ag4M9XnqeVqohD4R0kA7FfGBMdH11A0dXTCWdEixh/C8vgq3xICw03qUnL6ttx8f1xF2nK4VtvKsYsrJHdKoYEk5cm7JI810SLrCt+jqx3O5PUgPiSNqAYaiGERQ/CiOX0njc7sDhGLtSyjtp1yCM+ZJzu2xAAhKG7FUemx6Ysx2Yy2EXfQDyAWLKCTuQTZN4XfIhosuVdfKsNqyyggoQXGyEGqrC310N8UZvEfOvhCtzSvnVZdNhgGSEWhBHlII2usUuZlJKgnUAqUTvf3a1uRfz4w9mezGN1LCNyfKs+y0QGYhLAFb/TEMnZDnzq8WkIgNiewVQK3ERBFgmx6YtNPozqiryD1NGCTWo2tyD8DdEGon0K3xi6l7TUL+8QlVtAwzLbMPhbxMsRJbA7tVXVirwtF3elBSQyxlRdOozG3lYc+DdjnjocRxd0JatXgII6LmRfyYxb3fOLtGcv5GJs5GG0pIus6x5RmAyroN7SwhDRFbEbGt6vEPd6KhQZ1i1AaV0uAxB+8RGag/AO2/ucSv3Vl8UvEVdiWqMLKh8yHcGRVU7HrR6Yr17OzGXeN3ilj1qRYbSHVVJ0ahqF/MH5YVropccl9DlAthXlkCncMdUmk7g70viXe5NVt0xPHlCh0mSdywIshndV30uoAA8T1JsHSMa/lu1vFkRY45FFs1LLHTAi9H3eVUC/Qhhz5cZf7R8y/czKBqJXxEqQVen/AN1AoXe4YVYoDDr+CLl9lxFlFVfNPPTHSWeGnGmwvhubGsijZXegdjePR2YNQJkzLshKyiSAGPw2U0WTRpkNkai1Xvimh7VII8OKRAFdigeKnHoyrlVDBbJ8yuK2oDGcWcLOoTLSHyMfDBicSKovTpTLDYA8MGFbVhceBl9svZckKEaZmc6VDBv2MkFQaAYCYal9gu4xU9qxOsLt488Tqu8SxaYShYqpjWTeIFCBpA2oWTgOYat+zJdJryeDliBz5kT9jUBqNXd1jXc+4ZkZg16GABN6afihtwdx9MWiIRa5F4Fryihe3ubrkn5YCTTDnf8AI/6Yy8cEjYne/S/rjNRdECr6Dehe25Pt+uKYze/s8BOZjIq7Jonpp3+Zx2lOMce+z3Lhs0tjVpBNjhSQas/IY7EuNdPg4vyf2NZ7fjtTji/acZXOSj+MavyP86x3PtiKwccY775fw545KoBiGPseMXNXENJ0xzMrrkJ2qfLK9j8TAW2wOxuMjFZlZFW3kiaRAt6EYgtewo7774fyubYQRupYtBId+gVyCvO16gedt8Q9pZbw5SovkFW23Ui7FdCGxwnq8i0vbUDnfISSDRWhxaijasH2a7/nWIYczlASf2GcHm1DAA/L26EYcaDVYaqJOxoE+h44PviWTKKr6dTEVfkjtjY/CCRqFir2HXEtoai/SM95YdIuLPLpTSGWaZb3JsoF0fP15x6e9mWYKEizqlVq0llF0edA8g29BV8jA0SEWjOW/haPQV9NwzBifVSRivK0a3v/AEOKTj4Ts+y2fvLEUAEOfTSukmOSUAjrqirw/nQ3vEec7yQSCjlczegISEADAbG0EdAkbWD6YXjmoKSQOo9fyOGddj3PUdR6HCdeDUfshzXeKORtTZfM3S3a2CUCiwpQ6fh3F1ucYf7chr9xmdieYUI9h8Fj88MVzz6YgmHpfzwJrwHF9Mik7xwUNUWZYWeYYxseaPh0K9avc4V/8QQCtMWY42JjhLEigSWMPWhtiaRa98KyRWDe/wD3xomvDNp+mcnb+XYUYZrsHUIYFby/5hFfrf0x43b2VBo5ef0AMcF83sdH9OuE3j/1xE8BNmhvZ+Xti0okvcPDtzK1+4zBAo34eV+W58Lf6noDhrLd5cugVGizTIXEnhuFp6BBB0INyDz69cVFhgASVBOkgACq5/XEUspYBWHHviqTId+l7B2/kEdCmWznlO9yHVWkqArKoKbE7g3sN8ODvllw4LHtE6CTbzzMQHXT5WBGk7+m984ocmSqkmq4B6jje+npjGcKxpDTenFgb/X5YnbFBTNgXvnldaM03aMug3bySAi1KtoZWFXd3XI9MYf+Ksr4iO8uemUavNK0niAMKtDHIApBAI3HW9sa8Uq751VV019dh03649igjK284UgkGIRu8hFWrIAQrrzfmBGDbHwHa7L1O28jQ/xvarEEEA6/NW1ELL19QQcQP2j2fKFVp8wjKz/eJlybRyGqQPIzPpNgHkg774r8v2d4rsIcyjERmRfijLKg86gEbOou1J6bE4hyebIuztwOKo8gVhunwKpLsjkUpfUBjRIolbNbHixRrpeG4I7cDaloEeh5/wBcZTuGKi7UAu1Udl/1NC8GT2XUd7tvY38sS+DQ6b9luWtpZNW1qumt+CQx9Buax1AY037OezTHlk1KAxAYnqb3BP0ONzx0wVI83WdyK7tCKwccr7/9m6o39QCR8xjruaSxjSu82QtTt64r6FBnOu5uZDnwmNCdPBJviQG423584r/qw1M5aBXKgPE3gSixyLMe1f8AMv8A04150MGZZOAza1I2pgen1/pjcRm1YidqEWcHhT0P3U3OsA+9SD21Y4Zxpnpac8WV+Rfezp3Isdf7rGGVllCohkcoCwAMa8FiPLKyalU+gPN4znheJykgp1JWtt6/EK6HkdDidMzIp1xyMTVGOUs8LqOQysfIeoZKI98Y9nZ1aF8xCEBbSr0RYSVbW2AFsAab2rocJvOtSReIYdRUqTHrUuLuOR1TXe4IKrQ4I3xM4JI1Qqg2JRcwNLst/ArIWu96PrzviCc6NbRvLESqmmULJbMAQGW9K1RDCr42qi1hilkwz8hKh5BmY5NKrplGtLA83huX1Kh+IKUFXjCOX+/fEESI1b/iAeRjvybABFkHjfe+NsZAII/3ioy6vI9hnU7xsgA3B3U/wmsaoyYycxRq/wAj+fzx5JmcVKZn3/7evvhiUld22sWLw6FdYJ5HGFjLttiES3fTHkhw6EzMn64jIH68Y8j+df64xnO/9RX93ikSeMa36/8AbGE8Qsc78Drf9/zxlLLZI2H+mPJmDUbJsVxwf7GGImgDMukLq3A9xXqT0xPkswIrUEW/lbxNHgAEbanILCQdK08YY7P7M8RGGXKzFhGxkOqMZer1pM7jSDZoAEk0DtibMdhyZVNa5tVLKWjkjkkVJlXaSNXoVMpHwtswOxBBxNhdCsmVjkhJUxaoJPv5oGZvuX+F2jYgyFW21IQPMAcLz9mPchhWV44mNysnhlaAssoYmMAnkjisTdpuMw8TNaFojcgWPXOC5FSIjIisKKkki6BO+HM1nTk8zHLIMy+YiCFS6ZeEvGRp88kbv4qFbXrfBO2GvoltrkQz3bRcvoEQJUMzJEqPIQNJYsCf4jekKDd1ivEJC710/lthr9v1jT4ccEQNqsaJY3NapSviOd99wONsexRF3VAQoPxGvhQDzNQ9B+tYOClkwihqPSAC05FHnTGp59iWse4XFt2blRJNHFR8xF6f4dumFIXBLSldIrRGCKqNR0P6fMnG5/Zn2UXkM5PPlC+wF38sKK3MnUltidT7DygSJQBQAAH0FYssRwJSgYkx1I8pu2YsMUPbGUsHGwYUzkNjDGmcP769jn4lHmU2p9xifue6zRPG0qGOdTqU6tcUkY8r1VE2eAbI3HGNw7zdlagfrjknaET5TMCWO1pw1joQdvb88ZasN3B1ac6wbrPEzKY5D/iMqNMm/wC8gB8kgJ3OgEb9VK+mFViNEliQSaPuOnUfnh/s/Otn41ny9Lm4NwqjaRDZaMj+EktQ4FsvpjFsukq+LDSJw8ZJDQv/AAMK3U76TtdVyKxwyR6OlNcMTky7AuARpaK3s0UAcBXjYEENbUfphV8sjJ5W4VlCyuzeMBbBArXQ1AGyR16Yf0NqQo7RuAVVkIujQbWGUhg1A6T6A7HEb+KDpaZXF6tTwprQkAHQ6aQt1wQa5xCydDTsr8r2zFNtNGsciVdLTrX8SHZwOjDn1xJ2hkGSKPXFHPG2tUzSudJDNrUGPlJVbULuqJFYi7WyJmRXdAQGkQOK1I4c7OwO71v5uQRiuXNGKM+I2oXyFNsPcLyR642VPg55X3wTdtdrPJDoYKUhYaWsKy6lYBF6FbXr1GE86iDzpmY5EZVIUuTNdC1dNPlIN80KG14vMoscv3mVnOXkrSSsjeFKL+Asb0NfRhim7UgmSYJm0IcsCzudRkFj/ecMukaQBt+eLWCXngQicg3yALO3A6k+n9MZZjrQIFXuK2PBHqDXIwzkc6iee2j0SFdSAGklW1LIR96gKkMh5U7b1jDtjM2FAnjlK6lqFCsSLq1IEBAI5YlSNvXFEsR8QmzudIsmjSi+TQ26D/viKUkEagRYBFgjY8HfkH164tOyJlSnjzPhyfeLLGYjJripSNC6GR7re60lQeLwu8ySPG07SaZmfVLepwuoqhHQ6aAIAqgarFXkmrR72VlI2Ya5QVDDVGiymV1sbx/dlCd+Cw43xbZfsRItRzDEk3UKMAaBNeKynTHtVqL64x7v5uR08HKIizUQ1sA0mlSaVq2BHC8k2LwtN2NKdM0jmIgKVVlrUSPNpjuyORZP5YzeXRccLGSbtTOZmRhl44HWgCECkAK24ZY/xAg/G22LXsjst5ElyOYZBIaeJ9YI/aEGwsVRdSUYeqjFTnO+L+GkSUxjXSGUEMEskK8nJVdRFYSmjmjVJ9Wq2K6VKAAijXJph8QJ32w6ZLdozizJjjdi2mYHzxZiFZ0lANEIWUlJF38p0gjg84w7UajHGt+Ci3ESReiWpNwD5Rd+XpZxN2j2+8srTCJFeRFV9aiTU6jSZLsaWba622wtCpos7Wdr1Vx7egHth8AsnsaAA6j8vT9MOrlaqAj7xxrmZifu4huE2Fg9T6kqOmPcoxTTKy6pGNZeIbl2uhKw50g/CDyRfAxlmHEKEMS8jG5GBPmcWQgPVVJ39Ws4i7NHhAuXM0iwRii+w/yqo2vbnqTjt3dPsoRxqKAoLx7KBjRPs97sMPvJVGtiCOpAK8frjrWVh0qBjqhGkebrzvBNgwYMaHKGMXW8ZYMAFJ2rkrB2xzTvZ2ECG29cdhmhsY1rtrsrUDtgNIyOD9ldrSZDMB0JAB/TqN+mOluBmF/bskFaQjTPAwGmcV5hpH4xR261Y3xrPenu3ya9ca93a7flyE2xARtjqBIBG6nbjesY6mn2jphPpm6SpGY/HisxfjQjzRAmgr1sd7puoHQg4j8YdSCLFGttvfqN/wBMS5TOftL+JC6QZwimUkiHMKTuKPlDHqDs3XffHqoskmlE/ZpwabKuSLJ48Fztua8pPyJxxOB6MNXplX2hGEWaVdVvpLBQaIBovpHWuuKzLPHQaWUxBwdPkdiQNwaXiztxjZJVdfKdit+oauorat+h9MQvXv67E+u2EpGzjeTW5ex0YNKjNARvqZaDLYAMqcIpJ21c0axK8krIiTFJokfyBGCxgyLQNyecL60K2+uLfMLIr+JAWEoB8ooiVLBMcisCGBo84rc48DSMqM8iSf7lUKyxjcMG1hVQi/WjQxopNoycUmL5jLPUl+HHJCRrSOILpo6PE3LBvNQJ6WNhd4VMq+HoMQ2bUs7E+IWoa14oxkEeUkkc9cW0eedSWCNKA7XHKys8sciBJUZlsKWABFE+ZAcQqqtA65dpGjV1Lxy/vkPwq/hgbKQwUstg7XWKTJfgimbYwqpLwyQh5IJUaRQ6lqkjKnYORdOvNEG9qm7OhdQkTRR5lS7DwClvG0gBZY8xwkhA1AEmiNxzjA5hGVVKF5ogVDrKTGi6yR4iMtBlsilNX0GPMuUCaJTOlSiRHhRZBRGmTUtghh8QO9ix74qyHFVkQZxl5o5YfGWMgHVIFD/EQXUxmiAy7HY7NhrtzLSfdySzgxyqxDHxNmQ0ySE2drB25DA4bzMUTDwmzMBjAkaFkDyMwemMbBd4wWBamA0kkHCeWgfRoLuyg6grVQNVfuaFWfTBYq8M8x2ZlbrL5yBl8NSRIxjtyLdUOjSOKAY374TZy5s0B+FQAFUAUAAPbr1s4Z/Z6+vtjPLZVnbTGrOx6KL29T6L7mhgtFKLImUKpJ9TxhyLLKgWSZNbH93l9y0hOwZ1G4jvhRu3yxNk8sVcrGFzE4BbYjwogPxM/wCIj1+EHocZZjNLAWfxPEmN6p99r2Ih/lrO56UOZtvgp1HkynkMJZ5GvMPs7ACo1I/dqRtqrY0NuBhjuf2A2YlEzgeH+FfpyRhTsHsB83IruKjDfAfxbdfbHZe7fYAjUbUAB/L/ALY309Oss4dbWssexezQijbjFxjFFrGWNzhbsMGDBgEGDBgwAGIJ8uGGJ8GADUe2+xAwO2OX95e6xBJC+uO8zQBsa/2v2EGB2wGikfPME8kB0gFlG+ne1I6qcbj2b3oizMYjzS+Mi7LJ8MsP150+xsYe7y9zrsgevHyxoGb7JaJxsVq/Mo3+vrjKWmnwdENWuTppy8vhqyn9tg81WazCAUCAdyQD6ahvxhBRHLQy8tNwYp2CPd9H+BvStj7Y0bId43iIZgRXEiFgQed1J/TG3Rd74s1++hjmBsBgxEyr0BegWI48wPrjmlp1lnXDV/5Zlm4XiOl1eNjwHXTt6jfce4OIjZA3sfne/wA8PZZowv8Ah868Y/4My+Il9R1HtumGTkJSC37DFP8A5svLoIvi1sqD7aMRso6Fq+mvzLRN19N/54XaPqGo+YBlYggNsw1DoRsR1xdZlIx+9y+egPXyK6/+oIdsJftWTFn9pkF9GyjUPbyvucGQ3piCxKKAGw9Dj0Q9P6/3/LDni5M1WZmYj8K5Ui/q8gwzDl4yfu8lnp76sBGL4ryI1DbqcAnJFE2XW7CgE8mhv+fOG8n2fLKCY4mYLy1Ug2veRqW698XTZOZOMtk8nt8U8glevUKxc/XSMJ5+SJj/AInNz5srvoUeFEK6AtdetqF+mHlkOa6EGghDaWLTyH/c5eyCfQy1Z+Sg/PDcuXfRpnZcvETYykFa3/8AyvvR92LN7DFfmO96xgrlwkQIAKQ6izc7PIfM35nFZFl58wa3RT87PzPP54uOm2RLXS4HO0O3RXgwIFTpHH1N/FI3Mh4+L3xYd3u57SsHm8xvZa2A5/ni67sdyAv4dzyfpjp3Y/d8RgWMdEdNI4p6rYn2B3dCAWMbRHGAKGPUQDjGWNTmbsMGDBgJDBgwYADBgwYADBgwYADGLLeMsGACuzvZKuOMaj233MV72xv+MXQHnAUpHz/213BKklRv8vbGn57sJ0JtTfrv/TH1Fmux1fpjX+0e5Kv+HAVdnzwuclSwJDVcONQ+XthrL95JlryqSf4WI/8ASSQDzjqPaf2Xg8Csa3nfsulHw74lqJopyXDKLLfaBMm4adem0hOG/wD2nT/8fM+ov/8ArGEn2eZgfgvGC9xczfwMOnPTC2x6H8kyYfaXmTssuZNngVv7A2cI5nvvmHskzn11SED/AKgBiwg+zzMGgVIHpvt8sW+S+y+QnzDC2xH8kjSTnpjsNC7bV5x+t74ay/Ycsx8xc+xO36VjqfZn2ZVyMbX2d3LROQMNJEubfLOW9h9wSa8uOg9jdx1SrGNvy/Z6INhhkDFUZuQnlOzVjGww3j3BhmYYMGDAAYMGDAAYMGDAAYMGDAAYMGDAAYMGDAAYMGDAAYMGDABiRiKSMeg/LBgwmUhdol/hH5DGKwr/AAj8hgwYg0JY4l/hH5DE6IPTBgwyGSDHuDBiyAwYMGAAwYMGAAwYMGAAwYMGAAwYMGAD/9k="/>
          <p:cNvSpPr>
            <a:spLocks noChangeAspect="1" noChangeArrowheads="1"/>
          </p:cNvSpPr>
          <p:nvPr/>
        </p:nvSpPr>
        <p:spPr bwMode="auto">
          <a:xfrm>
            <a:off x="63500" y="-1041400"/>
            <a:ext cx="2124075" cy="2152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9" name="タイトル 1"/>
          <p:cNvSpPr>
            <a:spLocks noGrp="1"/>
          </p:cNvSpPr>
          <p:nvPr>
            <p:ph type="title"/>
          </p:nvPr>
        </p:nvSpPr>
        <p:spPr>
          <a:xfrm>
            <a:off x="467544" y="2132856"/>
            <a:ext cx="8229600" cy="18002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kumimoji="1" lang="ja-JP" altLang="en-US" sz="6000" dirty="0" smtClean="0">
                <a:ea typeface="ＤＦ平成明朝体W7" pitchFamily="1" charset="-128"/>
              </a:rPr>
              <a:t>実際に、どちらが出やすいか実験してみよう。</a:t>
            </a:r>
            <a:endParaRPr kumimoji="1" lang="ja-JP" altLang="en-US" sz="6000" dirty="0">
              <a:ea typeface="ＤＦ平成明朝体W7" pitchFamily="1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469638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7574"/>
    </mc:Choice>
    <mc:Fallback>
      <p:transition spd="slow" advTm="757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 descr="data:image/jpeg;base64,/9j/4AAQSkZJRgABAQAAAQABAAD/2wCEAAkGBhQSERUUEhIWFBUVFxoYGRUYFhYYGxgYFxgaGhgYFxgYHCYhGBkjHRgbHy8iIykpLCwsGB4xNTAqNSYrLCkBCQoKDgwOGg8PGjAkHyQpLCwsKSwsLCwpLCwpLCksLCwpLCwsLCksLCksKSwsLCksKSwsLCksKSwsKSwpLCwsLP/AABEIAOIA3wMBIgACEQEDEQH/xAAcAAACAgMBAQAAAAAAAAAAAAAABAMFAgYHAQj/xABGEAACAgAFAQYDBQYDBgMJAAABAgMRAAQSITFBBQYTIlFhMnGBByNCkaEUM1KxwfAkYtEVQ1NygvEWkqIXNERUY2Rz4fL/xAAZAQADAQEBAAAAAAAAAAAAAAAAAQIDBAX/xAAmEQACAgEFAAICAgMAAAAAAAAAAQIRIQMSMUFRE2EEMnGhIkJS/9oADAMBAAIRAxEAPwDuODBgwAGDBgwAGDBgwAGDBgwAGDHl4pe1e+WVy5AkmBZjQVAZG+qoCQPc4BpXwXePMc77T+1NqIgy6pvSvO4AI6nwk89+23P0xr3aX2l5jUSc0I1qtKRKo43IabzX8xhbkaLRkzst4Lx88zfaENtWank07i8y4YH1+6WifnitzXfKJg3llbUbNzZk6j6tsA31GFuRXw/Z9MXgvHzVH35UOHHjIdOmxmM0NvSyp59OMO5H7SNIULm80mnp46ut2ek0YJFdDeHaJ+P7PojBjkHZn2nzlSRmI5L3+8i4+Rhaq/5q5xtfZ/2kBiBLlyBXmkiYTKDX8KjUB9MFoHpSN1wYrey+8UGYUGKVTZI0k6WscgofMD9MWIOGZVR7gwYMABgwYMABgwYMABgwYMABgwYMABgwYMABgwYgzmcSJGkkYKiC2Y9AMAE+Ne7xd9YcrqQ6pJguoRKrHn4dbAUgJ6nGod6/tEaQNHl/JCy14vmEj2N/DG2hemo/ljmeb7cLHRDuSauzpv1duXP+mIc0joho9yNx7w9/5pfM8vhIBRjicou//ElO7E1XlqrxpD95D8OXSgdvKNCb8+b4nxXSNZOs+K/JAql3/IfqcSeE53J0jjSpI2/5+SPlWIv06Ixr9TDMPJ/vZtF/gXY9durHEK5eMbrGzk9WAFm/Vzf5DD8cKjhas7gX06nck36++M4nU2BR9RzvxdXtiXI0WleWLxqaJCItepZvnxpGJpZ5TRDKPSk2GwsbttieOgN645re/UdMZxZYsdKKWY9ACSeuwUEnE7jTYKDxOLQ87eH6VX4hjxXku2jjbp1F3t1vnDwHQjcbEVuCNj9QRVYzEQ69feh7XhOSH8ZVnJxbloGXndTdEf8AKQ22MsvHICDBmNZB+Bt2FenDD9MWmgdK3/U+xGI5+zg3IHWvavQ84FqIT0iSPvVIhBzMe67iTckfKUedT87+eOg91/tDkA+I5pCQaZh4ijr4bCxIP8poivfHNBDIt6WLjgBxe3FauR9bGIDBoOqPVA530mir178Ej2oi+MWpmM9K+T6X7H7ehzSloX1aTRBBUj5gj9eOcWOPnPsfvSAwXMBo320zISGvbTR21j/K364632N33AA/a2jCtp8OdNWl72IdTvGwOx6fLGqkmck9FrKNxwY8GPcWYBgwYMABgwYMABgwYMABgwYgzmbSJC8jBVUWWJAAHzOACPtPtJIInlkICopY7gXQ4F8k8AepxxvvZ3wfMuWctFHpAEBa1X1eUDZn9t6rEXfDvUc3IHcBUiJ8JLJ2v949/iNbDpWNMnzBkJZ9kvjqzGyL9fljGU7wjt0tJRy+TzPZpprLMFj6sbBf0senoBhMLeyWifkx+foPYYZVCTZJGxoWKF1+ZNbn+mPLGw679B8x1xK8Ntt8maFIwBt032ofnjxs/Z8zKDt/CPph7saGbTJLBHJLIFoBIRLouiZHBVh0oCt7PpifKdt5p0do2y6eGy+IP2bKLSNfnZPDsoCKYi622HOArdWBTJ+Fpd3EjnUFWOMLRJs+csa0bcDc4t4+1J5IlYnJzRyTGERSwoiwPs0ZDRhSFK73qINGxthbNZkK0kbj9hnBGvwlLQSNGdaOApLZd/NYZNSHVwBePXKyM5myxlLMZMw8ExUxbhS/gpcYK6rOrkluOkMd7kMQdkCdmbxMrlmDFGh8R6DrszIpDeVuQNXTGWY7IMJ8SPOQMwsaYpn10dtqAPzxSw9kqS0jMViFjWCyF6PAF1XX298TmObyOI5Fy5JAenKsSDVu19RXOIdemitF/wBpdmieVpWzuVJdUJJkIYEIqtqAj5sbn2xhF2bNEytBPlWDllDaUlBZAX0ESgVagkbb8XisWIRyeFn4pEhmsxZhQ6MtjYqbAcC7KmwR74ym7DOWl8PQJCSGQl3KyfwSIRuQSaoUd6JwqSGm3gsuzu1pdtbvmo21ibLRwrca1YkhQABWWw3PFg4jlyyijHIJI3UMrFdJ6jS6k2rgggj8seQRLIGKBIMxGXZ4ImkXxEreRVkPxLuGQMeLrEeXlcDRAojqzrnKu5PXyBgov1sn0HOEyopc/wBGEsQ6c+m/9cQzQBgfKKv5/qfri7/bJJlTw8zPpYAlNcaqj1pZfEVFJVWGxuiBiLN+Y6tBQnZxpFCQbPpI2ZG+IEVzWJtourNazOX0/EDJHxVHUoB6H8S/riXsjtqTJk1UuXcFSG8yleN+te/xLizng2sf3X/fFdNktLExi7+JOA3uOmr34PB9caxn6YT0/DqndbvaqRh0Z5su7qDrk1Plidqa/ii4pgf610FWsWN8fM/ZXar5KQSwtcRsOhFqBwVYdV5tenIx1fub3lWNVC0Mq7N5majl3YWI2PHhkjynbnHRCXRwaul2joeDHitePcanKGDBgwAGDBgwAYu9Cz0xyP7Qe9njyNAhRoUIsjfW43q/4VP8sbf9oHeQ5eDTHpMklqoPIBHmYKOa99scVzz7BA1X1426n5nGepKlSOvQ0/8AZiOdzXiE2fIp/wDMR/MDj3xCsRNNtW9D0/P++MSK2pgpFou3zPTfjY/1xnmOlCunpv6f364zWDpq8mHiUOn0w7l8mleNmFCwr8MY8hloDk3Yj5thze2MMj2aNHjz/uqOlPhMpHoBuIx1O13Qx6VbNOZJSUgQgEgUT6Rop2Brb0A3OJbNaxkZm7OizMRnyKmKRBcmXR3+FeJYSTq1L+JDZ6j0xUdsSF5fFeaCd5PvGZBqAZibDAqAG67c++HoO1pTmE/YowoQ6gqUDS9Q3Uit2PPyw33oOXl0TQkI7EiXLdEZvN4kRA+BjyOhPG+GmZULRZ+HMMDmwqtoMReOOV3YlNMUrxhtIKaQLU2b4JGJ81UMsbqyCVU8OSNFKiWN4yniqGAIDrWtGAIYXW+KorJFpZGKNYIIPVb0m+h3O49cN57taWS0Z5WiLBlSaQTsh2vRI66l3sbVYq7wUh5IstCjhVnzLrETS6YjIEAIGuTzikB3IFn2wuuekiIDylorIoAst3yDzV8fPGS5YC62Prt0xPHD0vYjevY9f76YCqbJ48+GVop5ppIGOtURVuwKBp2ABAJ98SzZqSNFhXMiaONvEiYLpKBhvd+aOTkFdgDvvd4higF8n64lMR5HIxDLS7HVyUnhtLIrqqkszNE0hLEUCyg2qUeWIu/lix8RVkRo/AaNlYMlSMC1aZUOpwUAPmB3uxRrGuQoY2LLywYMd9RVhRUkncHb8sTJIQTe1mzfyHX12xG0vkvWyqUGIGhL2oaTQoal6j+oB6Yz7M7XzDSFsuqMlEiAm3miX4mVNI1ir6gmjput67s4jOawbYw+Y5RSQ8yqfMqOT0HmIAsi664dzGfjKLcvirerLTaxFLAb80TheU2Gw2PIog4naEpp4RYz5NJoTPlQWjJpkFXGfQ9a9D8rxRTw36enTbeuRiyiz0iTtJGmjNrXi5egUzSMdpI9J0szAgkDZ+RTbGXtHKxzR/tOWvRYDx7kwyfwsNiEJ4b2o74VbQU7wzVM3lq33IvzL6gdVv8AEBwetVibu72ycpLpP3mXlpWTamU76fY2fKejbdcTP7Giel4rs1lRWmrD2PcON9j11fofnjWLM5xO7d0e2+IHkRl0g5d+DLFXBB/3ibKevtjaRjhncHttn/w5/fRN4kBI2EgG6ni0kUH647P2R2gJoUk2tlGoD8LV5lPoQdqOOqErPM1YbXaHcGDBizEMQZufSpxMTjTPtE7Y8LKuACS48Na2otsCT+uAqKtnOO9HbPj5mSU0oUmNaN+VSRZPqd8apKSSWognYe30Pth7NsAoH0rCLnW5s7L8+T645b3Oz062qkZRfdqbBsc7+nSvXf8AXFpl2jikVc3rUsyho0ADRCQ14khYFUoMGq7IO9Yp8y1mjVewJ9v61ix7QMEnh+Jmh4iQJHRhcpaK2kTSk/FRC+VWHAwUU8KjNpTl5zH2lA0sZLRhpEKnbb7t9gCtCmUkUflg7Q7KzEgi0RBIHBEWkjRS/FqYHyepLeY4rIU2+8jEimMqqu8igDgNFpNWpHTbnbGWV7SzEUTQK/3UlX5uCBtY5bk/14wVfAW1yM5nNrAng5cBmO0k5Gx9h/CnovXk4rYYhq21Cze51G/UtQxLDkxWzdbNk3dUSTXOHEy2w2Ht9cCaQ6bMZACvF0OOfr7YhVLrDMl1XGMlAA+IC2AJOwHG/HQHphXRVESKf6fLErRj2PtZHXejiTtDJLEEqdJCdWrR5kHGnS9+awd1IBU7HAgG97fL++MJsaRLBDv+l4YePn/X+mI4Rv8A02OLPJQRuPNPHC2oLpchb1DUpQiybog7CjiGy6Kl4rwxl8lub329PliVoSrEm/Ta+PbDmXTbp1/pyf74xLdlJFB2nkWQrJE2mRWFODR23F/L15xa9l5/9qLssUb5jjMZRwAuaH8cf8GYFXqWtXOzA2Z2G76AUOOp5/0xr88TK4ZG0OnBPHPBrf3HpioytUzLUh2i8UwSRtRkTLwMCuoqJ1dgS0ZlA1EDexfAHFYz7NchjMrDLwvYCL5fF1fhIJtt68o5O5oYrM12rNm3D5n8P4DRs3y1VY/U7Xi5iypMZmCBytXVB9JYLeoglY7q2FkYTwaRyiDOQLReNmNVqSSJ42Butj5kfno17HbbFa4BWiedtv0r5YsXmQhgI1jKKPhcuraiQWBO+3Hr+eKxn9PmMCJYkkzRssgPmR9/kN9W/oabb3GO19ze3AzoVRVGb1u9NxNHQND/ADDevbrjik4HVfW72ujt9KvG1/Z5n7R4DuyfeR70RJD5gAempNvpjdOsnNqRtNHeBj3C3Z+bEsSSAEB1DUeRYuj74Zx0nlvBDmXoY4/9pHaevMRxhr0anZenQA+52OOq9qS0p+WOHd5cwXzkxNHSQgrfjf8AriNR1E6dCNsp8xyL6DUb/PCyx6V1DrfUk377+5xNnhRkIBO4UbemxHtvjFvhAuvf0xzrg7+zOHsGVkWR1WKNjayTSRwhgx2I1sGo9KU364nnzrR6DHaSeGIcxsjxytESoa2DLIrpRII5GE4svZ1E6m41GiQOigkE7dADi37T7AMcIlDE02iQEJSsVJQqyMbUkFbIBvA5D2PskjmMylMxmDMUEjpHED4qIApYKrhIQqhC2lfNVjFY+VVUB8ZGJr7uz4lGwpPl08cqGNYjjkYEMpIKkFWFjejYFc2CR7g/PEsW6hOQuqgRsupgzAEmyARYJ4sjElBCelXQAF/364ZVduMRQR1hhcprNF41BNa5GIUG6AbbazQvjfA2OhZl2Pt/dWcYGbSw1RJKCSGVwxBB53UhtuhGLZO7brazExG6RgnjK3qPuSX+oUjY3xjGfsyCLd9bsBtHWlRYqwl+IebGoJvv6jBYu6IosvkjYbLNERY0x5mUXRINLJEa9dzhhcvlK2Sff/7zL+m9Wl/yxWy5dkrUjAMCyk8MrAEENVEGzf1HTGCWvGrffg8UK55364TVhSNgSPKAj7uU8/8AxmX5G34V42x5LmIACRloHbSKZmlc3qNAeSr1JzfXnFMg36nequuv9aw7krGh2FoHG9A2VdyVbj+IHfodsRRaVD2YkuV9lWjvoXSt6d6XkAm8YRGyAMNtlIJCXjdouSV8N5kBHJDRgOo606LQveser2U6ksFKx3tK5iVT0PmVyoF++J4GpxeCvzo0qfTqaPJPtimkIJ2vpVkk7fzxdZtdQI4Hqf8AT+vvilfY8171eKiNkkLJF5x4crC/uZEkCkAf8RCo1ccEkehw7HPDqMsIzETg+X70ClPxBWicGr2phuCN9sIRt67jfnjfY/TDsIv8/X1+vqMNtInbbJVkJkuSRtIA3WOSVjqvzSVv6cE7++FM5lDo1xyRzoKt4nB0ljsJEPnjO9eYbeuLhOzNUWrXT0xWMjkLyCbsOdyF6gYoM2wY6jRIFA102sccbjbCjJBKytzbWL39qH5bfTnDfd7tAwZpJFFcNvuDpG4+qscQT7+x67/6fPCsQpkYcBq+l1/I426MJH0T3OzI8N4w7N4b2L6JIA6AHqADX0xsWOffZvnSWrUKaNTRqyUJXb5CsdBx0QdxPO147ZsoO3pqU44jDTTv5QAZzt6U3+hx2LvNJ5G3rY4452SLk3N/eSWf/MQcRrPBv+OsldLZ+rMf6nGeWkVTbQiYAVoLSLYPUGMhiRzXzxnopFujdn57c/PfDWSyRkYKukE2QXZUG3+ZjQPpdXjG8HYkXeU7X8QeLEFfRt43hMrAbeR5AjMxF1qIUnTRJvGeUlaMmgnmsEiJ13u9JqMa+dlYNx+ccGWSIqLTULQ6YSrsWBGmUrMNRD1pJsVR5w0sxIcecHYU65hr0kWrkyJol9LBBBUUOcZteGkXSqiqz3bOXNoY0d1e2VE8JbqvvPDG4But1+WKZRZpTqI329B039MbjNIFoSRRBa2jfKowWxvoJlYr60WPOMVljO4hg25AysZ68/vLxLnWEi1Fs1fJncb+h3w5PliyncixyAD0rgivfF6kkRseDBfX/Bx78n/jegOMk7UjUHQkC7VX7MBdcWRNtV4TkwSKfK5s6QkiyAEVqicEFgONCMoRSd9RLURuBibJdjKyqR5VLVq8SFwrbeVzE2lWNggMRfGHcx2gpWp5HMbfAioqAlSdYHmYuw9OBhIyQ71CqV8DRgB9IIPhs4BWRTQ5Gxw02Jrw8/2CAQTFmgOD/h2Wrujqc0qX+LYDfnGGY7JC7FJ9JGzBCy0f/qJqQKPW/cgYPhSQxoWUsD8AYJtsW16m1cr5BXr0xBNmBTDwlrqqxMo23op4W23tVYrkm2hn/Y5Z9By8wZS135FY2TQaRFDMb4Unja8YL2QSFYxSgbjU40AaQBUjFQIzW4ursc84TGbZj5EVipLAeDt5N6VUiHAI24oYnTPQlpLVYXJJUkgvGGUKVVok0hT0HvvveBrsm34PN2XINIETAkcBkD6KrWoLnWg5JVTvYrCPj63AVVqz5mii84oC/DNspO+9/QYajmyTWsmXVQaPjoodw4okspI1A+o3wxH200flDpmYl4EmVrw1PADMbrUaAsVeChqT7IitAHkHgDFZncvvYHvxXG21/LGw/wC3B/8ALQX0/wALVDf0l9vrj2TtiM7mCKtvhynPU7GaxuPT1xnlGib8NR0G7K6tJ3uwCOoJHH0GNk7P7wxMPDijVSBZhkHiOh/GVcx2yjnhgfUYkbtVK3ghDWavKk1058cC/ngk7TZ4xtEqjzKSPC0FOGj0ShkJsg0GB2xXInjorj2w+oSmWO9mEmqmGkFVKvp1BQDz8OJc/wB4cudfjrE7MvnSJAsl7MrK6ICGs73Qq98WSNbkeJIu/l+7zWm6BGjUwCxkCyDJuarquKvtLs5pYG0JE0segsY1Yyyq13zISzLtZKAlSDtWLUfTKU03g1dpgeFoE2FskC/w2dzXvhQnnkUSflsOB9MO5jKPFqWRCjAAlWFEAiwd+LGFWo2b26njoRjVEM6h9nU48aAabI178UGUG/oR+uOtDHFu4EwE0Gokebp08pAF+hx2hca6XBxfk/sjUu816D12P9nHIu76/foK/wB8y/U2K/XHX+8a+U447kZPDzMnTRODvfF/ywtZf4mn47yYXQX2ZgfmB/8ArGT5ZXNSDUpNFRyR1r39MMZvL6TMhG6zH8izDb2wsV4AO++5r59eMcx30XGX7PRUpHnjjcGNvFeEsWFFQC0ZVOvFG8eZXIRAllkcMxIp0ypRzwVcKgJBJPvhXsXKMnieDEHJQMQGRADYWwGjdW2rbTvzhtMlmaI/ZZDvflkg2O16f8L5TsOowcoVOxzwzZ+8nRkCnSNGlSRup0rqMZ08bMDe+JCQzGmm1KoOnlVII4umdCCbN312qsVWZZwiEZYsDETqIQhhd2dWWJ1AqOHsVtV4yzTuAp8FtPhA6rQWNiSpfLsbvjzbeovEV9otZLGUiydcx9FO6q6ndNm1hKu7N7Ag4M9XnqeVqohD4R0kA7FfGBMdH11A0dXTCWdEixh/C8vgq3xICw03qUnL6ttx8f1xF2nK4VtvKsYsrJHdKoYEk5cm7JI810SLrCt+jqx3O5PUgPiSNqAYaiGERQ/CiOX0njc7sDhGLtSyjtp1yCM+ZJzu2xAAhKG7FUemx6Ysx2Yy2EXfQDyAWLKCTuQTZN4XfIhosuVdfKsNqyyggoQXGyEGqrC310N8UZvEfOvhCtzSvnVZdNhgGSEWhBHlII2usUuZlJKgnUAqUTvf3a1uRfz4w9mezGN1LCNyfKs+y0QGYhLAFb/TEMnZDnzq8WkIgNiewVQK3ERBFgmx6YtNPozqiryD1NGCTWo2tyD8DdEGon0K3xi6l7TUL+8QlVtAwzLbMPhbxMsRJbA7tVXVirwtF3elBSQyxlRdOozG3lYc+DdjnjocRxd0JatXgII6LmRfyYxb3fOLtGcv5GJs5GG0pIus6x5RmAyroN7SwhDRFbEbGt6vEPd6KhQZ1i1AaV0uAxB+8RGag/AO2/ucSv3Vl8UvEVdiWqMLKh8yHcGRVU7HrR6Yr17OzGXeN3ilj1qRYbSHVVJ0ahqF/MH5YVropccl9DlAthXlkCncMdUmk7g70viXe5NVt0xPHlCh0mSdywIshndV30uoAA8T1JsHSMa/lu1vFkRY45FFs1LLHTAi9H3eVUC/Qhhz5cZf7R8y/czKBqJXxEqQVen/AN1AoXe4YVYoDDr+CLl9lxFlFVfNPPTHSWeGnGmwvhubGsijZXegdjePR2YNQJkzLshKyiSAGPw2U0WTRpkNkai1Xvimh7VII8OKRAFdigeKnHoyrlVDBbJ8yuK2oDGcWcLOoTLSHyMfDBicSKovTpTLDYA8MGFbVhceBl9svZckKEaZmc6VDBv2MkFQaAYCYal9gu4xU9qxOsLt488Tqu8SxaYShYqpjWTeIFCBpA2oWTgOYat+zJdJryeDliBz5kT9jUBqNXd1jXc+4ZkZg16GABN6afihtwdx9MWiIRa5F4Fryihe3ubrkn5YCTTDnf8AI/6Yy8cEjYne/S/rjNRdECr6Dehe25Pt+uKYze/s8BOZjIq7Jonpp3+Zx2lOMce+z3Lhs0tjVpBNjhSQas/IY7EuNdPg4vyf2NZ7fjtTji/acZXOSj+MavyP86x3PtiKwccY775fw545KoBiGPseMXNXENJ0xzMrrkJ2qfLK9j8TAW2wOxuMjFZlZFW3kiaRAt6EYgtewo7774fyubYQRupYtBId+gVyCvO16gedt8Q9pZbw5SovkFW23Ui7FdCGxwnq8i0vbUDnfISSDRWhxaijasH2a7/nWIYczlASf2GcHm1DAA/L26EYcaDVYaqJOxoE+h44PviWTKKr6dTEVfkjtjY/CCRqFir2HXEtoai/SM95YdIuLPLpTSGWaZb3JsoF0fP15x6e9mWYKEizqlVq0llF0edA8g29BV8jA0SEWjOW/haPQV9NwzBifVSRivK0a3v/AEOKTj4Ts+y2fvLEUAEOfTSukmOSUAjrqirw/nQ3vEec7yQSCjlczegISEADAbG0EdAkbWD6YXjmoKSQOo9fyOGddj3PUdR6HCdeDUfshzXeKORtTZfM3S3a2CUCiwpQ6fh3F1ucYf7chr9xmdieYUI9h8Fj88MVzz6YgmHpfzwJrwHF9Mik7xwUNUWZYWeYYxseaPh0K9avc4V/8QQCtMWY42JjhLEigSWMPWhtiaRa98KyRWDe/wD3xomvDNp+mcnb+XYUYZrsHUIYFby/5hFfrf0x43b2VBo5ef0AMcF83sdH9OuE3j/1xE8BNmhvZ+Xti0okvcPDtzK1+4zBAo34eV+W58Lf6noDhrLd5cugVGizTIXEnhuFp6BBB0INyDz69cVFhgASVBOkgACq5/XEUspYBWHHviqTId+l7B2/kEdCmWznlO9yHVWkqArKoKbE7g3sN8ODvllw4LHtE6CTbzzMQHXT5WBGk7+m984ocmSqkmq4B6jje+npjGcKxpDTenFgb/X5YnbFBTNgXvnldaM03aMug3bySAi1KtoZWFXd3XI9MYf+Ksr4iO8uemUavNK0niAMKtDHIApBAI3HW9sa8Uq751VV019dh03649igjK284UgkGIRu8hFWrIAQrrzfmBGDbHwHa7L1O28jQ/xvarEEEA6/NW1ELL19QQcQP2j2fKFVp8wjKz/eJlybRyGqQPIzPpNgHkg774r8v2d4rsIcyjERmRfijLKg86gEbOou1J6bE4hyebIuztwOKo8gVhunwKpLsjkUpfUBjRIolbNbHixRrpeG4I7cDaloEeh5/wBcZTuGKi7UAu1Udl/1NC8GT2XUd7tvY38sS+DQ6b9luWtpZNW1qumt+CQx9Buax1AY037OezTHlk1KAxAYnqb3BP0ONzx0wVI83WdyK7tCKwccr7/9m6o39QCR8xjruaSxjSu82QtTt64r6FBnOu5uZDnwmNCdPBJviQG423584r/qw1M5aBXKgPE3gSixyLMe1f8AMv8A04150MGZZOAza1I2pgen1/pjcRm1YidqEWcHhT0P3U3OsA+9SD21Y4Zxpnpac8WV+Rfezp3Isdf7rGGVllCohkcoCwAMa8FiPLKyalU+gPN4znheJykgp1JWtt6/EK6HkdDidMzIp1xyMTVGOUs8LqOQysfIeoZKI98Y9nZ1aF8xCEBbSr0RYSVbW2AFsAab2rocJvOtSReIYdRUqTHrUuLuOR1TXe4IKrQ4I3xM4JI1Qqg2JRcwNLst/ArIWu96PrzviCc6NbRvLESqmmULJbMAQGW9K1RDCr42qi1hilkwz8hKh5BmY5NKrplGtLA83huX1Kh+IKUFXjCOX+/fEESI1b/iAeRjvybABFkHjfe+NsZAII/3ioy6vI9hnU7xsgA3B3U/wmsaoyYycxRq/wAj+fzx5JmcVKZn3/7evvhiUld22sWLw6FdYJ5HGFjLttiES3fTHkhw6EzMn64jIH68Y8j+df64xnO/9RX93ikSeMa36/8AbGE8Qsc78Drf9/zxlLLZI2H+mPJmDUbJsVxwf7GGImgDMukLq3A9xXqT0xPkswIrUEW/lbxNHgAEbanILCQdK08YY7P7M8RGGXKzFhGxkOqMZer1pM7jSDZoAEk0DtibMdhyZVNa5tVLKWjkjkkVJlXaSNXoVMpHwtswOxBBxNhdCsmVjkhJUxaoJPv5oGZvuX+F2jYgyFW21IQPMAcLz9mPchhWV44mNysnhlaAssoYmMAnkjisTdpuMw8TNaFojcgWPXOC5FSIjIisKKkki6BO+HM1nTk8zHLIMy+YiCFS6ZeEvGRp88kbv4qFbXrfBO2GvoltrkQz3bRcvoEQJUMzJEqPIQNJYsCf4jekKDd1ivEJC710/lthr9v1jT4ccEQNqsaJY3NapSviOd99wONsexRF3VAQoPxGvhQDzNQ9B+tYOClkwihqPSAC05FHnTGp59iWse4XFt2blRJNHFR8xF6f4dumFIXBLSldIrRGCKqNR0P6fMnG5/Zn2UXkM5PPlC+wF38sKK3MnUltidT7DygSJQBQAAH0FYssRwJSgYkx1I8pu2YsMUPbGUsHGwYUzkNjDGmcP769jn4lHmU2p9xifue6zRPG0qGOdTqU6tcUkY8r1VE2eAbI3HGNw7zdlagfrjknaET5TMCWO1pw1joQdvb88ZasN3B1ac6wbrPEzKY5D/iMqNMm/wC8gB8kgJ3OgEb9VK+mFViNEliQSaPuOnUfnh/s/Otn41ny9Lm4NwqjaRDZaMj+EktQ4FsvpjFsukq+LDSJw8ZJDQv/AAMK3U76TtdVyKxwyR6OlNcMTky7AuARpaK3s0UAcBXjYEENbUfphV8sjJ5W4VlCyuzeMBbBArXQ1AGyR16Yf0NqQo7RuAVVkIujQbWGUhg1A6T6A7HEb+KDpaZXF6tTwprQkAHQ6aQt1wQa5xCydDTsr8r2zFNtNGsciVdLTrX8SHZwOjDn1xJ2hkGSKPXFHPG2tUzSudJDNrUGPlJVbULuqJFYi7WyJmRXdAQGkQOK1I4c7OwO71v5uQRiuXNGKM+I2oXyFNsPcLyR642VPg55X3wTdtdrPJDoYKUhYaWsKy6lYBF6FbXr1GE86iDzpmY5EZVIUuTNdC1dNPlIN80KG14vMoscv3mVnOXkrSSsjeFKL+Asb0NfRhim7UgmSYJm0IcsCzudRkFj/ecMukaQBt+eLWCXngQicg3yALO3A6k+n9MZZjrQIFXuK2PBHqDXIwzkc6iee2j0SFdSAGklW1LIR96gKkMh5U7b1jDtjM2FAnjlK6lqFCsSLq1IEBAI5YlSNvXFEsR8QmzudIsmjSi+TQ26D/viKUkEagRYBFgjY8HfkH164tOyJlSnjzPhyfeLLGYjJripSNC6GR7re60lQeLwu8ySPG07SaZmfVLepwuoqhHQ6aAIAqgarFXkmrR72VlI2Ya5QVDDVGiymV1sbx/dlCd+Cw43xbZfsRItRzDEk3UKMAaBNeKynTHtVqL64x7v5uR08HKIizUQ1sA0mlSaVq2BHC8k2LwtN2NKdM0jmIgKVVlrUSPNpjuyORZP5YzeXRccLGSbtTOZmRhl44HWgCECkAK24ZY/xAg/G22LXsjst5ElyOYZBIaeJ9YI/aEGwsVRdSUYeqjFTnO+L+GkSUxjXSGUEMEskK8nJVdRFYSmjmjVJ9Wq2K6VKAAijXJph8QJ32w6ZLdozizJjjdi2mYHzxZiFZ0lANEIWUlJF38p0gjg84w7UajHGt+Ci3ESReiWpNwD5Rd+XpZxN2j2+8srTCJFeRFV9aiTU6jSZLsaWba622wtCpos7Wdr1Vx7egHth8AsnsaAA6j8vT9MOrlaqAj7xxrmZifu4huE2Fg9T6kqOmPcoxTTKy6pGNZeIbl2uhKw50g/CDyRfAxlmHEKEMS8jG5GBPmcWQgPVVJ39Ws4i7NHhAuXM0iwRii+w/yqo2vbnqTjt3dPsoRxqKAoLx7KBjRPs97sMPvJVGtiCOpAK8frjrWVh0qBjqhGkebrzvBNgwYMaHKGMXW8ZYMAFJ2rkrB2xzTvZ2ECG29cdhmhsY1rtrsrUDtgNIyOD9ldrSZDMB0JAB/TqN+mOluBmF/bskFaQjTPAwGmcV5hpH4xR261Y3xrPenu3ya9ca93a7flyE2xARtjqBIBG6nbjesY6mn2jphPpm6SpGY/HisxfjQjzRAmgr1sd7puoHQg4j8YdSCLFGttvfqN/wBMS5TOftL+JC6QZwimUkiHMKTuKPlDHqDs3XffHqoskmlE/ZpwabKuSLJ48Fztua8pPyJxxOB6MNXplX2hGEWaVdVvpLBQaIBovpHWuuKzLPHQaWUxBwdPkdiQNwaXiztxjZJVdfKdit+oauorat+h9MQvXv67E+u2EpGzjeTW5ex0YNKjNARvqZaDLYAMqcIpJ21c0axK8krIiTFJokfyBGCxgyLQNyecL60K2+uLfMLIr+JAWEoB8ooiVLBMcisCGBo84rc48DSMqM8iSf7lUKyxjcMG1hVQi/WjQxopNoycUmL5jLPUl+HHJCRrSOILpo6PE3LBvNQJ6WNhd4VMq+HoMQ2bUs7E+IWoa14oxkEeUkkc9cW0eedSWCNKA7XHKys8sciBJUZlsKWABFE+ZAcQqqtA65dpGjV1Lxy/vkPwq/hgbKQwUstg7XWKTJfgimbYwqpLwyQh5IJUaRQ6lqkjKnYORdOvNEG9qm7OhdQkTRR5lS7DwClvG0gBZY8xwkhA1AEmiNxzjA5hGVVKF5ogVDrKTGi6yR4iMtBlsilNX0GPMuUCaJTOlSiRHhRZBRGmTUtghh8QO9ix74qyHFVkQZxl5o5YfGWMgHVIFD/EQXUxmiAy7HY7NhrtzLSfdySzgxyqxDHxNmQ0ySE2drB25DA4bzMUTDwmzMBjAkaFkDyMwemMbBd4wWBamA0kkHCeWgfRoLuyg6grVQNVfuaFWfTBYq8M8x2ZlbrL5yBl8NSRIxjtyLdUOjSOKAY374TZy5s0B+FQAFUAUAAPbr1s4Z/Z6+vtjPLZVnbTGrOx6KL29T6L7mhgtFKLImUKpJ9TxhyLLKgWSZNbH93l9y0hOwZ1G4jvhRu3yxNk8sVcrGFzE4BbYjwogPxM/wCIj1+EHocZZjNLAWfxPEmN6p99r2Ih/lrO56UOZtvgp1HkynkMJZ5GvMPs7ACo1I/dqRtqrY0NuBhjuf2A2YlEzgeH+FfpyRhTsHsB83IruKjDfAfxbdfbHZe7fYAjUbUAB/L/ALY309Oss4dbWssexezQijbjFxjFFrGWNzhbsMGDBgEGDBgwAGIJ8uGGJ8GADUe2+xAwO2OX95e6xBJC+uO8zQBsa/2v2EGB2wGikfPME8kB0gFlG+ne1I6qcbj2b3oizMYjzS+Mi7LJ8MsP150+xsYe7y9zrsgevHyxoGb7JaJxsVq/Mo3+vrjKWmnwdENWuTppy8vhqyn9tg81WazCAUCAdyQD6ahvxhBRHLQy8tNwYp2CPd9H+BvStj7Y0bId43iIZgRXEiFgQed1J/TG3Rd74s1++hjmBsBgxEyr0BegWI48wPrjmlp1lnXDV/5Zlm4XiOl1eNjwHXTt6jfce4OIjZA3sfne/wA8PZZowv8Ah868Y/4My+Il9R1HtumGTkJSC37DFP8A5svLoIvi1sqD7aMRso6Fq+mvzLRN19N/54XaPqGo+YBlYggNsw1DoRsR1xdZlIx+9y+egPXyK6/+oIdsJftWTFn9pkF9GyjUPbyvucGQ3piCxKKAGw9Dj0Q9P6/3/LDni5M1WZmYj8K5Ui/q8gwzDl4yfu8lnp76sBGL4ryI1DbqcAnJFE2XW7CgE8mhv+fOG8n2fLKCY4mYLy1Ug2veRqW698XTZOZOMtk8nt8U8glevUKxc/XSMJ5+SJj/AInNz5srvoUeFEK6AtdetqF+mHlkOa6EGghDaWLTyH/c5eyCfQy1Z+Sg/PDcuXfRpnZcvETYykFa3/8AyvvR92LN7DFfmO96xgrlwkQIAKQ6izc7PIfM35nFZFl58wa3RT87PzPP54uOm2RLXS4HO0O3RXgwIFTpHH1N/FI3Mh4+L3xYd3u57SsHm8xvZa2A5/ni67sdyAv4dzyfpjp3Y/d8RgWMdEdNI4p6rYn2B3dCAWMbRHGAKGPUQDjGWNTmbsMGDBgJDBgwYADBgwYADBgwYADGLLeMsGACuzvZKuOMaj233MV72xv+MXQHnAUpHz/213BKklRv8vbGn57sJ0JtTfrv/TH1Fmux1fpjX+0e5Kv+HAVdnzwuclSwJDVcONQ+XthrL95JlryqSf4WI/8ASSQDzjqPaf2Xg8Csa3nfsulHw74lqJopyXDKLLfaBMm4adem0hOG/wD2nT/8fM+ov/8ArGEn2eZgfgvGC9xczfwMOnPTC2x6H8kyYfaXmTssuZNngVv7A2cI5nvvmHskzn11SED/AKgBiwg+zzMGgVIHpvt8sW+S+y+QnzDC2xH8kjSTnpjsNC7bV5x+t74ay/Ycsx8xc+xO36VjqfZn2ZVyMbX2d3LROQMNJEubfLOW9h9wSa8uOg9jdx1SrGNvy/Z6INhhkDFUZuQnlOzVjGww3j3BhmYYMGDAAYMGDAAYMGDAAYMGDAAYMGDAAYMGDAAYMGDAAYMGDABiRiKSMeg/LBgwmUhdol/hH5DGKwr/AAj8hgwYg0JY4l/hH5DE6IPTBgwyGSDHuDBiyAwYMGAAwYMGAAwYMGAAwYMGAAwYMGAD/9k="/>
          <p:cNvSpPr>
            <a:spLocks noChangeAspect="1" noChangeArrowheads="1"/>
          </p:cNvSpPr>
          <p:nvPr/>
        </p:nvSpPr>
        <p:spPr bwMode="auto">
          <a:xfrm>
            <a:off x="63500" y="-1041400"/>
            <a:ext cx="2124075" cy="2152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0696535"/>
              </p:ext>
            </p:extLst>
          </p:nvPr>
        </p:nvGraphicFramePr>
        <p:xfrm>
          <a:off x="63500" y="620688"/>
          <a:ext cx="9080506" cy="3365753"/>
        </p:xfrm>
        <a:graphic>
          <a:graphicData uri="http://schemas.openxmlformats.org/drawingml/2006/table">
            <a:tbl>
              <a:tblPr/>
              <a:tblGrid>
                <a:gridCol w="620301"/>
                <a:gridCol w="387687"/>
                <a:gridCol w="387687"/>
                <a:gridCol w="396303"/>
                <a:gridCol w="396303"/>
                <a:gridCol w="396303"/>
                <a:gridCol w="396303"/>
                <a:gridCol w="396303"/>
                <a:gridCol w="396303"/>
                <a:gridCol w="396303"/>
                <a:gridCol w="396303"/>
                <a:gridCol w="396303"/>
                <a:gridCol w="396303"/>
                <a:gridCol w="396303"/>
                <a:gridCol w="396303"/>
                <a:gridCol w="396303"/>
                <a:gridCol w="396303"/>
                <a:gridCol w="396303"/>
                <a:gridCol w="396303"/>
                <a:gridCol w="396303"/>
                <a:gridCol w="396303"/>
                <a:gridCol w="551377"/>
              </a:tblGrid>
              <a:tr h="32537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ワークシート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216145"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216145">
                <a:tc gridSpan="16"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・　</a:t>
                      </a: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円玉</a:t>
                      </a: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枚を同時に投げて、下の表のあてはまる場合に○をつけましょう。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216145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・　試行回数　</a:t>
                      </a:r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20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回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216145">
                <a:tc gridSpan="9"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・　最後にそれぞれの合計を書きましょう。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216145">
                <a:tc gridSpan="12"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・　できたら合計を前のエクセルシートに入力しましょう。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216145"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14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回数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合計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14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表表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14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表裏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14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裏裏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145"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</a:tr>
              <a:tr h="216145"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円/楕円 4"/>
          <p:cNvSpPr/>
          <p:nvPr/>
        </p:nvSpPr>
        <p:spPr>
          <a:xfrm>
            <a:off x="1125537" y="2708920"/>
            <a:ext cx="206103" cy="2160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7" name="円/楕円 6"/>
          <p:cNvSpPr/>
          <p:nvPr/>
        </p:nvSpPr>
        <p:spPr>
          <a:xfrm>
            <a:off x="755576" y="2979919"/>
            <a:ext cx="206103" cy="2160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8" name="円/楕円 7"/>
          <p:cNvSpPr/>
          <p:nvPr/>
        </p:nvSpPr>
        <p:spPr>
          <a:xfrm>
            <a:off x="1500462" y="2990506"/>
            <a:ext cx="206103" cy="2160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0" name="円/楕円 9"/>
          <p:cNvSpPr/>
          <p:nvPr/>
        </p:nvSpPr>
        <p:spPr>
          <a:xfrm>
            <a:off x="1981472" y="3250918"/>
            <a:ext cx="206103" cy="2160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6" name="下矢印 5"/>
          <p:cNvSpPr/>
          <p:nvPr/>
        </p:nvSpPr>
        <p:spPr>
          <a:xfrm>
            <a:off x="4253208" y="4077072"/>
            <a:ext cx="484632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987824" y="5226844"/>
            <a:ext cx="34163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>
                <a:ea typeface="ＤＦ平成明朝体W7" pitchFamily="1" charset="-128"/>
              </a:rPr>
              <a:t>エクセルのシートへ</a:t>
            </a:r>
            <a:endParaRPr kumimoji="1" lang="ja-JP" altLang="en-US" sz="2800" dirty="0">
              <a:ea typeface="ＤＦ平成明朝体W7" pitchFamily="1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393482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1459"/>
    </mc:Choice>
    <mc:Fallback>
      <p:transition spd="slow" advTm="2145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 descr="data:image/jpeg;base64,/9j/4AAQSkZJRgABAQAAAQABAAD/2wCEAAkGBhQSERUUEhIWFBUVFxoYGRUYFhYYGxgYFxgaGhgYFxgYHCYhGBkjHRgbHy8iIykpLCwsGB4xNTAqNSYrLCkBCQoKDgwOGg8PGjAkHyQpLCwsKSwsLCwpLCwpLCksLCwpLCwsLCksLCksKSwsLCksKSwsLCksKSwsKSwpLCwsLP/AABEIAOIA3wMBIgACEQEDEQH/xAAcAAACAgMBAQAAAAAAAAAAAAAABAMFAgYHAQj/xABGEAACAgAFAQYDBQYDBgMJAAABAgMRAAQSITFBBQYTIlFhMnGBByNCkaEUM1KxwfAkYtEVQ1NygvEWkqIXNERUY2Rz4fL/xAAZAQADAQEBAAAAAAAAAAAAAAAAAQIDBAX/xAAmEQACAgEFAAICAgMAAAAAAAAAAQIRIQMSMUFRE2EEMnGhIkJS/9oADAMBAAIRAxEAPwDuODBgwAGDBgwAGDBgwAGDBgwAGDHl4pe1e+WVy5AkmBZjQVAZG+qoCQPc4BpXwXePMc77T+1NqIgy6pvSvO4AI6nwk89+23P0xr3aX2l5jUSc0I1qtKRKo43IabzX8xhbkaLRkzst4Lx88zfaENtWank07i8y4YH1+6WifnitzXfKJg3llbUbNzZk6j6tsA31GFuRXw/Z9MXgvHzVH35UOHHjIdOmxmM0NvSyp59OMO5H7SNIULm80mnp46ut2ek0YJFdDeHaJ+P7PojBjkHZn2nzlSRmI5L3+8i4+Rhaq/5q5xtfZ/2kBiBLlyBXmkiYTKDX8KjUB9MFoHpSN1wYrey+8UGYUGKVTZI0k6WscgofMD9MWIOGZVR7gwYMABgwYMABgwYMABgwYMABgwYMABgwYMABgwYgzmcSJGkkYKiC2Y9AMAE+Ne7xd9YcrqQ6pJguoRKrHn4dbAUgJ6nGod6/tEaQNHl/JCy14vmEj2N/DG2hemo/ljmeb7cLHRDuSauzpv1duXP+mIc0joho9yNx7w9/5pfM8vhIBRjicou//ElO7E1XlqrxpD95D8OXSgdvKNCb8+b4nxXSNZOs+K/JAql3/IfqcSeE53J0jjSpI2/5+SPlWIv06Ixr9TDMPJ/vZtF/gXY9durHEK5eMbrGzk9WAFm/Vzf5DD8cKjhas7gX06nck36++M4nU2BR9RzvxdXtiXI0WleWLxqaJCItepZvnxpGJpZ5TRDKPSk2GwsbttieOgN645re/UdMZxZYsdKKWY9ACSeuwUEnE7jTYKDxOLQ87eH6VX4hjxXku2jjbp1F3t1vnDwHQjcbEVuCNj9QRVYzEQ69feh7XhOSH8ZVnJxbloGXndTdEf8AKQ22MsvHICDBmNZB+Bt2FenDD9MWmgdK3/U+xGI5+zg3IHWvavQ84FqIT0iSPvVIhBzMe67iTckfKUedT87+eOg91/tDkA+I5pCQaZh4ijr4bCxIP8poivfHNBDIt6WLjgBxe3FauR9bGIDBoOqPVA530mir178Ej2oi+MWpmM9K+T6X7H7ehzSloX1aTRBBUj5gj9eOcWOPnPsfvSAwXMBo320zISGvbTR21j/K364632N33AA/a2jCtp8OdNWl72IdTvGwOx6fLGqkmck9FrKNxwY8GPcWYBgwYMABgwYMABgwYMABgwYgzmbSJC8jBVUWWJAAHzOACPtPtJIInlkICopY7gXQ4F8k8AepxxvvZ3wfMuWctFHpAEBa1X1eUDZn9t6rEXfDvUc3IHcBUiJ8JLJ2v949/iNbDpWNMnzBkJZ9kvjqzGyL9fljGU7wjt0tJRy+TzPZpprLMFj6sbBf0senoBhMLeyWifkx+foPYYZVCTZJGxoWKF1+ZNbn+mPLGw679B8x1xK8Ntt8maFIwBt032ofnjxs/Z8zKDt/CPph7saGbTJLBHJLIFoBIRLouiZHBVh0oCt7PpifKdt5p0do2y6eGy+IP2bKLSNfnZPDsoCKYi622HOArdWBTJ+Fpd3EjnUFWOMLRJs+csa0bcDc4t4+1J5IlYnJzRyTGERSwoiwPs0ZDRhSFK73qINGxthbNZkK0kbj9hnBGvwlLQSNGdaOApLZd/NYZNSHVwBePXKyM5myxlLMZMw8ExUxbhS/gpcYK6rOrkluOkMd7kMQdkCdmbxMrlmDFGh8R6DrszIpDeVuQNXTGWY7IMJ8SPOQMwsaYpn10dtqAPzxSw9kqS0jMViFjWCyF6PAF1XX298TmObyOI5Fy5JAenKsSDVu19RXOIdemitF/wBpdmieVpWzuVJdUJJkIYEIqtqAj5sbn2xhF2bNEytBPlWDllDaUlBZAX0ESgVagkbb8XisWIRyeFn4pEhmsxZhQ6MtjYqbAcC7KmwR74ym7DOWl8PQJCSGQl3KyfwSIRuQSaoUd6JwqSGm3gsuzu1pdtbvmo21ibLRwrca1YkhQABWWw3PFg4jlyyijHIJI3UMrFdJ6jS6k2rgggj8seQRLIGKBIMxGXZ4ImkXxEreRVkPxLuGQMeLrEeXlcDRAojqzrnKu5PXyBgov1sn0HOEyopc/wBGEsQ6c+m/9cQzQBgfKKv5/qfri7/bJJlTw8zPpYAlNcaqj1pZfEVFJVWGxuiBiLN+Y6tBQnZxpFCQbPpI2ZG+IEVzWJtourNazOX0/EDJHxVHUoB6H8S/riXsjtqTJk1UuXcFSG8yleN+te/xLizng2sf3X/fFdNktLExi7+JOA3uOmr34PB9caxn6YT0/DqndbvaqRh0Z5su7qDrk1Plidqa/ii4pgf610FWsWN8fM/ZXar5KQSwtcRsOhFqBwVYdV5tenIx1fub3lWNVC0Mq7N5majl3YWI2PHhkjynbnHRCXRwaul2joeDHitePcanKGDBgwAGDBgwAYu9Cz0xyP7Qe9njyNAhRoUIsjfW43q/4VP8sbf9oHeQ5eDTHpMklqoPIBHmYKOa99scVzz7BA1X1426n5nGepKlSOvQ0/8AZiOdzXiE2fIp/wDMR/MDj3xCsRNNtW9D0/P++MSK2pgpFou3zPTfjY/1xnmOlCunpv6f364zWDpq8mHiUOn0w7l8mleNmFCwr8MY8hloDk3Yj5thze2MMj2aNHjz/uqOlPhMpHoBuIx1O13Qx6VbNOZJSUgQgEgUT6Rop2Brb0A3OJbNaxkZm7OizMRnyKmKRBcmXR3+FeJYSTq1L+JDZ6j0xUdsSF5fFeaCd5PvGZBqAZibDAqAG67c++HoO1pTmE/YowoQ6gqUDS9Q3Uit2PPyw33oOXl0TQkI7EiXLdEZvN4kRA+BjyOhPG+GmZULRZ+HMMDmwqtoMReOOV3YlNMUrxhtIKaQLU2b4JGJ81UMsbqyCVU8OSNFKiWN4yniqGAIDrWtGAIYXW+KorJFpZGKNYIIPVb0m+h3O49cN57taWS0Z5WiLBlSaQTsh2vRI66l3sbVYq7wUh5IstCjhVnzLrETS6YjIEAIGuTzikB3IFn2wuuekiIDylorIoAst3yDzV8fPGS5YC62Prt0xPHD0vYjevY9f76YCqbJ48+GVop5ppIGOtURVuwKBp2ABAJ98SzZqSNFhXMiaONvEiYLpKBhvd+aOTkFdgDvvd4higF8n64lMR5HIxDLS7HVyUnhtLIrqqkszNE0hLEUCyg2qUeWIu/lix8RVkRo/AaNlYMlSMC1aZUOpwUAPmB3uxRrGuQoY2LLywYMd9RVhRUkncHb8sTJIQTe1mzfyHX12xG0vkvWyqUGIGhL2oaTQoal6j+oB6Yz7M7XzDSFsuqMlEiAm3miX4mVNI1ir6gmjput67s4jOawbYw+Y5RSQ8yqfMqOT0HmIAsi664dzGfjKLcvirerLTaxFLAb80TheU2Gw2PIog4naEpp4RYz5NJoTPlQWjJpkFXGfQ9a9D8rxRTw36enTbeuRiyiz0iTtJGmjNrXi5egUzSMdpI9J0szAgkDZ+RTbGXtHKxzR/tOWvRYDx7kwyfwsNiEJ4b2o74VbQU7wzVM3lq33IvzL6gdVv8AEBwetVibu72ycpLpP3mXlpWTamU76fY2fKejbdcTP7Giel4rs1lRWmrD2PcON9j11fofnjWLM5xO7d0e2+IHkRl0g5d+DLFXBB/3ibKevtjaRjhncHttn/w5/fRN4kBI2EgG6ni0kUH647P2R2gJoUk2tlGoD8LV5lPoQdqOOqErPM1YbXaHcGDBizEMQZufSpxMTjTPtE7Y8LKuACS48Na2otsCT+uAqKtnOO9HbPj5mSU0oUmNaN+VSRZPqd8apKSSWognYe30Pth7NsAoH0rCLnW5s7L8+T645b3Oz062qkZRfdqbBsc7+nSvXf8AXFpl2jikVc3rUsyho0ADRCQ14khYFUoMGq7IO9Yp8y1mjVewJ9v61ix7QMEnh+Jmh4iQJHRhcpaK2kTSk/FRC+VWHAwUU8KjNpTl5zH2lA0sZLRhpEKnbb7t9gCtCmUkUflg7Q7KzEgi0RBIHBEWkjRS/FqYHyepLeY4rIU2+8jEimMqqu8igDgNFpNWpHTbnbGWV7SzEUTQK/3UlX5uCBtY5bk/14wVfAW1yM5nNrAng5cBmO0k5Gx9h/CnovXk4rYYhq21Cze51G/UtQxLDkxWzdbNk3dUSTXOHEy2w2Ht9cCaQ6bMZACvF0OOfr7YhVLrDMl1XGMlAA+IC2AJOwHG/HQHphXRVESKf6fLErRj2PtZHXejiTtDJLEEqdJCdWrR5kHGnS9+awd1IBU7HAgG97fL++MJsaRLBDv+l4YePn/X+mI4Rv8A02OLPJQRuPNPHC2oLpchb1DUpQiybog7CjiGy6Kl4rwxl8lub329PliVoSrEm/Ta+PbDmXTbp1/pyf74xLdlJFB2nkWQrJE2mRWFODR23F/L15xa9l5/9qLssUb5jjMZRwAuaH8cf8GYFXqWtXOzA2Z2G76AUOOp5/0xr88TK4ZG0OnBPHPBrf3HpioytUzLUh2i8UwSRtRkTLwMCuoqJ1dgS0ZlA1EDexfAHFYz7NchjMrDLwvYCL5fF1fhIJtt68o5O5oYrM12rNm3D5n8P4DRs3y1VY/U7Xi5iypMZmCBytXVB9JYLeoglY7q2FkYTwaRyiDOQLReNmNVqSSJ42Butj5kfno17HbbFa4BWiedtv0r5YsXmQhgI1jKKPhcuraiQWBO+3Hr+eKxn9PmMCJYkkzRssgPmR9/kN9W/oabb3GO19ze3AzoVRVGb1u9NxNHQND/ADDevbrjik4HVfW72ujt9KvG1/Z5n7R4DuyfeR70RJD5gAempNvpjdOsnNqRtNHeBj3C3Z+bEsSSAEB1DUeRYuj74Zx0nlvBDmXoY4/9pHaevMRxhr0anZenQA+52OOq9qS0p+WOHd5cwXzkxNHSQgrfjf8AriNR1E6dCNsp8xyL6DUb/PCyx6V1DrfUk377+5xNnhRkIBO4UbemxHtvjFvhAuvf0xzrg7+zOHsGVkWR1WKNjayTSRwhgx2I1sGo9KU364nnzrR6DHaSeGIcxsjxytESoa2DLIrpRII5GE4svZ1E6m41GiQOigkE7dADi37T7AMcIlDE02iQEJSsVJQqyMbUkFbIBvA5D2PskjmMylMxmDMUEjpHED4qIApYKrhIQqhC2lfNVjFY+VVUB8ZGJr7uz4lGwpPl08cqGNYjjkYEMpIKkFWFjejYFc2CR7g/PEsW6hOQuqgRsupgzAEmyARYJ4sjElBCelXQAF/364ZVduMRQR1hhcprNF41BNa5GIUG6AbbazQvjfA2OhZl2Pt/dWcYGbSw1RJKCSGVwxBB53UhtuhGLZO7brazExG6RgnjK3qPuSX+oUjY3xjGfsyCLd9bsBtHWlRYqwl+IebGoJvv6jBYu6IosvkjYbLNERY0x5mUXRINLJEa9dzhhcvlK2Sff/7zL+m9Wl/yxWy5dkrUjAMCyk8MrAEENVEGzf1HTGCWvGrffg8UK55364TVhSNgSPKAj7uU8/8AxmX5G34V42x5LmIACRloHbSKZmlc3qNAeSr1JzfXnFMg36nequuv9aw7krGh2FoHG9A2VdyVbj+IHfodsRRaVD2YkuV9lWjvoXSt6d6XkAm8YRGyAMNtlIJCXjdouSV8N5kBHJDRgOo606LQveser2U6ksFKx3tK5iVT0PmVyoF++J4GpxeCvzo0qfTqaPJPtimkIJ2vpVkk7fzxdZtdQI4Hqf8AT+vvilfY8171eKiNkkLJF5x4crC/uZEkCkAf8RCo1ccEkehw7HPDqMsIzETg+X70ClPxBWicGr2phuCN9sIRt67jfnjfY/TDsIv8/X1+vqMNtInbbJVkJkuSRtIA3WOSVjqvzSVv6cE7++FM5lDo1xyRzoKt4nB0ljsJEPnjO9eYbeuLhOzNUWrXT0xWMjkLyCbsOdyF6gYoM2wY6jRIFA102sccbjbCjJBKytzbWL39qH5bfTnDfd7tAwZpJFFcNvuDpG4+qscQT7+x67/6fPCsQpkYcBq+l1/I426MJH0T3OzI8N4w7N4b2L6JIA6AHqADX0xsWOffZvnSWrUKaNTRqyUJXb5CsdBx0QdxPO147ZsoO3pqU44jDTTv5QAZzt6U3+hx2LvNJ5G3rY4452SLk3N/eSWf/MQcRrPBv+OsldLZ+rMf6nGeWkVTbQiYAVoLSLYPUGMhiRzXzxnopFujdn57c/PfDWSyRkYKukE2QXZUG3+ZjQPpdXjG8HYkXeU7X8QeLEFfRt43hMrAbeR5AjMxF1qIUnTRJvGeUlaMmgnmsEiJ13u9JqMa+dlYNx+ccGWSIqLTULQ6YSrsWBGmUrMNRD1pJsVR5w0sxIcecHYU65hr0kWrkyJol9LBBBUUOcZteGkXSqiqz3bOXNoY0d1e2VE8JbqvvPDG4But1+WKZRZpTqI329B039MbjNIFoSRRBa2jfKowWxvoJlYr60WPOMVljO4hg25AysZ68/vLxLnWEi1Fs1fJncb+h3w5PliyncixyAD0rgivfF6kkRseDBfX/Bx78n/jegOMk7UjUHQkC7VX7MBdcWRNtV4TkwSKfK5s6QkiyAEVqicEFgONCMoRSd9RLURuBibJdjKyqR5VLVq8SFwrbeVzE2lWNggMRfGHcx2gpWp5HMbfAioqAlSdYHmYuw9OBhIyQ71CqV8DRgB9IIPhs4BWRTQ5Gxw02Jrw8/2CAQTFmgOD/h2Wrujqc0qX+LYDfnGGY7JC7FJ9JGzBCy0f/qJqQKPW/cgYPhSQxoWUsD8AYJtsW16m1cr5BXr0xBNmBTDwlrqqxMo23op4W23tVYrkm2hn/Y5Z9By8wZS135FY2TQaRFDMb4Unja8YL2QSFYxSgbjU40AaQBUjFQIzW4ursc84TGbZj5EVipLAeDt5N6VUiHAI24oYnTPQlpLVYXJJUkgvGGUKVVok0hT0HvvveBrsm34PN2XINIETAkcBkD6KrWoLnWg5JVTvYrCPj63AVVqz5mii84oC/DNspO+9/QYajmyTWsmXVQaPjoodw4okspI1A+o3wxH200flDpmYl4EmVrw1PADMbrUaAsVeChqT7IitAHkHgDFZncvvYHvxXG21/LGw/wC3B/8ALQX0/wALVDf0l9vrj2TtiM7mCKtvhynPU7GaxuPT1xnlGib8NR0G7K6tJ3uwCOoJHH0GNk7P7wxMPDijVSBZhkHiOh/GVcx2yjnhgfUYkbtVK3ghDWavKk1058cC/ngk7TZ4xtEqjzKSPC0FOGj0ShkJsg0GB2xXInjorj2w+oSmWO9mEmqmGkFVKvp1BQDz8OJc/wB4cudfjrE7MvnSJAsl7MrK6ICGs73Qq98WSNbkeJIu/l+7zWm6BGjUwCxkCyDJuarquKvtLs5pYG0JE0segsY1Yyyq13zISzLtZKAlSDtWLUfTKU03g1dpgeFoE2FskC/w2dzXvhQnnkUSflsOB9MO5jKPFqWRCjAAlWFEAiwd+LGFWo2b26njoRjVEM6h9nU48aAabI178UGUG/oR+uOtDHFu4EwE0Gokebp08pAF+hx2hca6XBxfk/sjUu816D12P9nHIu76/foK/wB8y/U2K/XHX+8a+U447kZPDzMnTRODvfF/ywtZf4mn47yYXQX2ZgfmB/8ArGT5ZXNSDUpNFRyR1r39MMZvL6TMhG6zH8izDb2wsV4AO++5r59eMcx30XGX7PRUpHnjjcGNvFeEsWFFQC0ZVOvFG8eZXIRAllkcMxIp0ypRzwVcKgJBJPvhXsXKMnieDEHJQMQGRADYWwGjdW2rbTvzhtMlmaI/ZZDvflkg2O16f8L5TsOowcoVOxzwzZ+8nRkCnSNGlSRup0rqMZ08bMDe+JCQzGmm1KoOnlVII4umdCCbN312qsVWZZwiEZYsDETqIQhhd2dWWJ1AqOHsVtV4yzTuAp8FtPhA6rQWNiSpfLsbvjzbeovEV9otZLGUiydcx9FO6q6ndNm1hKu7N7Ag4M9XnqeVqohD4R0kA7FfGBMdH11A0dXTCWdEixh/C8vgq3xICw03qUnL6ttx8f1xF2nK4VtvKsYsrJHdKoYEk5cm7JI810SLrCt+jqx3O5PUgPiSNqAYaiGERQ/CiOX0njc7sDhGLtSyjtp1yCM+ZJzu2xAAhKG7FUemx6Ysx2Yy2EXfQDyAWLKCTuQTZN4XfIhosuVdfKsNqyyggoQXGyEGqrC310N8UZvEfOvhCtzSvnVZdNhgGSEWhBHlII2usUuZlJKgnUAqUTvf3a1uRfz4w9mezGN1LCNyfKs+y0QGYhLAFb/TEMnZDnzq8WkIgNiewVQK3ERBFgmx6YtNPozqiryD1NGCTWo2tyD8DdEGon0K3xi6l7TUL+8QlVtAwzLbMPhbxMsRJbA7tVXVirwtF3elBSQyxlRdOozG3lYc+DdjnjocRxd0JatXgII6LmRfyYxb3fOLtGcv5GJs5GG0pIus6x5RmAyroN7SwhDRFbEbGt6vEPd6KhQZ1i1AaV0uAxB+8RGag/AO2/ucSv3Vl8UvEVdiWqMLKh8yHcGRVU7HrR6Yr17OzGXeN3ilj1qRYbSHVVJ0ahqF/MH5YVropccl9DlAthXlkCncMdUmk7g70viXe5NVt0xPHlCh0mSdywIshndV30uoAA8T1JsHSMa/lu1vFkRY45FFs1LLHTAi9H3eVUC/Qhhz5cZf7R8y/czKBqJXxEqQVen/AN1AoXe4YVYoDDr+CLl9lxFlFVfNPPTHSWeGnGmwvhubGsijZXegdjePR2YNQJkzLshKyiSAGPw2U0WTRpkNkai1Xvimh7VII8OKRAFdigeKnHoyrlVDBbJ8yuK2oDGcWcLOoTLSHyMfDBicSKovTpTLDYA8MGFbVhceBl9svZckKEaZmc6VDBv2MkFQaAYCYal9gu4xU9qxOsLt488Tqu8SxaYShYqpjWTeIFCBpA2oWTgOYat+zJdJryeDliBz5kT9jUBqNXd1jXc+4ZkZg16GABN6afihtwdx9MWiIRa5F4Fryihe3ubrkn5YCTTDnf8AI/6Yy8cEjYne/S/rjNRdECr6Dehe25Pt+uKYze/s8BOZjIq7Jonpp3+Zx2lOMce+z3Lhs0tjVpBNjhSQas/IY7EuNdPg4vyf2NZ7fjtTji/acZXOSj+MavyP86x3PtiKwccY775fw545KoBiGPseMXNXENJ0xzMrrkJ2qfLK9j8TAW2wOxuMjFZlZFW3kiaRAt6EYgtewo7774fyubYQRupYtBId+gVyCvO16gedt8Q9pZbw5SovkFW23Ui7FdCGxwnq8i0vbUDnfISSDRWhxaijasH2a7/nWIYczlASf2GcHm1DAA/L26EYcaDVYaqJOxoE+h44PviWTKKr6dTEVfkjtjY/CCRqFir2HXEtoai/SM95YdIuLPLpTSGWaZb3JsoF0fP15x6e9mWYKEizqlVq0llF0edA8g29BV8jA0SEWjOW/haPQV9NwzBifVSRivK0a3v/AEOKTj4Ts+y2fvLEUAEOfTSukmOSUAjrqirw/nQ3vEec7yQSCjlczegISEADAbG0EdAkbWD6YXjmoKSQOo9fyOGddj3PUdR6HCdeDUfshzXeKORtTZfM3S3a2CUCiwpQ6fh3F1ucYf7chr9xmdieYUI9h8Fj88MVzz6YgmHpfzwJrwHF9Mik7xwUNUWZYWeYYxseaPh0K9avc4V/8QQCtMWY42JjhLEigSWMPWhtiaRa98KyRWDe/wD3xomvDNp+mcnb+XYUYZrsHUIYFby/5hFfrf0x43b2VBo5ef0AMcF83sdH9OuE3j/1xE8BNmhvZ+Xti0okvcPDtzK1+4zBAo34eV+W58Lf6noDhrLd5cugVGizTIXEnhuFp6BBB0INyDz69cVFhgASVBOkgACq5/XEUspYBWHHviqTId+l7B2/kEdCmWznlO9yHVWkqArKoKbE7g3sN8ODvllw4LHtE6CTbzzMQHXT5WBGk7+m984ocmSqkmq4B6jje+npjGcKxpDTenFgb/X5YnbFBTNgXvnldaM03aMug3bySAi1KtoZWFXd3XI9MYf+Ksr4iO8uemUavNK0niAMKtDHIApBAI3HW9sa8Uq751VV019dh03649igjK284UgkGIRu8hFWrIAQrrzfmBGDbHwHa7L1O28jQ/xvarEEEA6/NW1ELL19QQcQP2j2fKFVp8wjKz/eJlybRyGqQPIzPpNgHkg774r8v2d4rsIcyjERmRfijLKg86gEbOou1J6bE4hyebIuztwOKo8gVhunwKpLsjkUpfUBjRIolbNbHixRrpeG4I7cDaloEeh5/wBcZTuGKi7UAu1Udl/1NC8GT2XUd7tvY38sS+DQ6b9luWtpZNW1qumt+CQx9Buax1AY037OezTHlk1KAxAYnqb3BP0ONzx0wVI83WdyK7tCKwccr7/9m6o39QCR8xjruaSxjSu82QtTt64r6FBnOu5uZDnwmNCdPBJviQG423584r/qw1M5aBXKgPE3gSixyLMe1f8AMv8A04150MGZZOAza1I2pgen1/pjcRm1YidqEWcHhT0P3U3OsA+9SD21Y4Zxpnpac8WV+Rfezp3Isdf7rGGVllCohkcoCwAMa8FiPLKyalU+gPN4znheJykgp1JWtt6/EK6HkdDidMzIp1xyMTVGOUs8LqOQysfIeoZKI98Y9nZ1aF8xCEBbSr0RYSVbW2AFsAab2rocJvOtSReIYdRUqTHrUuLuOR1TXe4IKrQ4I3xM4JI1Qqg2JRcwNLst/ArIWu96PrzviCc6NbRvLESqmmULJbMAQGW9K1RDCr42qi1hilkwz8hKh5BmY5NKrplGtLA83huX1Kh+IKUFXjCOX+/fEESI1b/iAeRjvybABFkHjfe+NsZAII/3ioy6vI9hnU7xsgA3B3U/wmsaoyYycxRq/wAj+fzx5JmcVKZn3/7evvhiUld22sWLw6FdYJ5HGFjLttiES3fTHkhw6EzMn64jIH68Y8j+df64xnO/9RX93ikSeMa36/8AbGE8Qsc78Drf9/zxlLLZI2H+mPJmDUbJsVxwf7GGImgDMukLq3A9xXqT0xPkswIrUEW/lbxNHgAEbanILCQdK08YY7P7M8RGGXKzFhGxkOqMZer1pM7jSDZoAEk0DtibMdhyZVNa5tVLKWjkjkkVJlXaSNXoVMpHwtswOxBBxNhdCsmVjkhJUxaoJPv5oGZvuX+F2jYgyFW21IQPMAcLz9mPchhWV44mNysnhlaAssoYmMAnkjisTdpuMw8TNaFojcgWPXOC5FSIjIisKKkki6BO+HM1nTk8zHLIMy+YiCFS6ZeEvGRp88kbv4qFbXrfBO2GvoltrkQz3bRcvoEQJUMzJEqPIQNJYsCf4jekKDd1ivEJC710/lthr9v1jT4ccEQNqsaJY3NapSviOd99wONsexRF3VAQoPxGvhQDzNQ9B+tYOClkwihqPSAC05FHnTGp59iWse4XFt2blRJNHFR8xF6f4dumFIXBLSldIrRGCKqNR0P6fMnG5/Zn2UXkM5PPlC+wF38sKK3MnUltidT7DygSJQBQAAH0FYssRwJSgYkx1I8pu2YsMUPbGUsHGwYUzkNjDGmcP769jn4lHmU2p9xifue6zRPG0qGOdTqU6tcUkY8r1VE2eAbI3HGNw7zdlagfrjknaET5TMCWO1pw1joQdvb88ZasN3B1ac6wbrPEzKY5D/iMqNMm/wC8gB8kgJ3OgEb9VK+mFViNEliQSaPuOnUfnh/s/Otn41ny9Lm4NwqjaRDZaMj+EktQ4FsvpjFsukq+LDSJw8ZJDQv/AAMK3U76TtdVyKxwyR6OlNcMTky7AuARpaK3s0UAcBXjYEENbUfphV8sjJ5W4VlCyuzeMBbBArXQ1AGyR16Yf0NqQo7RuAVVkIujQbWGUhg1A6T6A7HEb+KDpaZXF6tTwprQkAHQ6aQt1wQa5xCydDTsr8r2zFNtNGsciVdLTrX8SHZwOjDn1xJ2hkGSKPXFHPG2tUzSudJDNrUGPlJVbULuqJFYi7WyJmRXdAQGkQOK1I4c7OwO71v5uQRiuXNGKM+I2oXyFNsPcLyR642VPg55X3wTdtdrPJDoYKUhYaWsKy6lYBF6FbXr1GE86iDzpmY5EZVIUuTNdC1dNPlIN80KG14vMoscv3mVnOXkrSSsjeFKL+Asb0NfRhim7UgmSYJm0IcsCzudRkFj/ecMukaQBt+eLWCXngQicg3yALO3A6k+n9MZZjrQIFXuK2PBHqDXIwzkc6iee2j0SFdSAGklW1LIR96gKkMh5U7b1jDtjM2FAnjlK6lqFCsSLq1IEBAI5YlSNvXFEsR8QmzudIsmjSi+TQ26D/viKUkEagRYBFgjY8HfkH164tOyJlSnjzPhyfeLLGYjJripSNC6GR7re60lQeLwu8ySPG07SaZmfVLepwuoqhHQ6aAIAqgarFXkmrR72VlI2Ya5QVDDVGiymV1sbx/dlCd+Cw43xbZfsRItRzDEk3UKMAaBNeKynTHtVqL64x7v5uR08HKIizUQ1sA0mlSaVq2BHC8k2LwtN2NKdM0jmIgKVVlrUSPNpjuyORZP5YzeXRccLGSbtTOZmRhl44HWgCECkAK24ZY/xAg/G22LXsjst5ElyOYZBIaeJ9YI/aEGwsVRdSUYeqjFTnO+L+GkSUxjXSGUEMEskK8nJVdRFYSmjmjVJ9Wq2K6VKAAijXJph8QJ32w6ZLdozizJjjdi2mYHzxZiFZ0lANEIWUlJF38p0gjg84w7UajHGt+Ci3ESReiWpNwD5Rd+XpZxN2j2+8srTCJFeRFV9aiTU6jSZLsaWba622wtCpos7Wdr1Vx7egHth8AsnsaAA6j8vT9MOrlaqAj7xxrmZifu4huE2Fg9T6kqOmPcoxTTKy6pGNZeIbl2uhKw50g/CDyRfAxlmHEKEMS8jG5GBPmcWQgPVVJ39Ws4i7NHhAuXM0iwRii+w/yqo2vbnqTjt3dPsoRxqKAoLx7KBjRPs97sMPvJVGtiCOpAK8frjrWVh0qBjqhGkebrzvBNgwYMaHKGMXW8ZYMAFJ2rkrB2xzTvZ2ECG29cdhmhsY1rtrsrUDtgNIyOD9ldrSZDMB0JAB/TqN+mOluBmF/bskFaQjTPAwGmcV5hpH4xR261Y3xrPenu3ya9ca93a7flyE2xARtjqBIBG6nbjesY6mn2jphPpm6SpGY/HisxfjQjzRAmgr1sd7puoHQg4j8YdSCLFGttvfqN/wBMS5TOftL+JC6QZwimUkiHMKTuKPlDHqDs3XffHqoskmlE/ZpwabKuSLJ48Fztua8pPyJxxOB6MNXplX2hGEWaVdVvpLBQaIBovpHWuuKzLPHQaWUxBwdPkdiQNwaXiztxjZJVdfKdit+oauorat+h9MQvXv67E+u2EpGzjeTW5ex0YNKjNARvqZaDLYAMqcIpJ21c0axK8krIiTFJokfyBGCxgyLQNyecL60K2+uLfMLIr+JAWEoB8ooiVLBMcisCGBo84rc48DSMqM8iSf7lUKyxjcMG1hVQi/WjQxopNoycUmL5jLPUl+HHJCRrSOILpo6PE3LBvNQJ6WNhd4VMq+HoMQ2bUs7E+IWoa14oxkEeUkkc9cW0eedSWCNKA7XHKys8sciBJUZlsKWABFE+ZAcQqqtA65dpGjV1Lxy/vkPwq/hgbKQwUstg7XWKTJfgimbYwqpLwyQh5IJUaRQ6lqkjKnYORdOvNEG9qm7OhdQkTRR5lS7DwClvG0gBZY8xwkhA1AEmiNxzjA5hGVVKF5ogVDrKTGi6yR4iMtBlsilNX0GPMuUCaJTOlSiRHhRZBRGmTUtghh8QO9ix74qyHFVkQZxl5o5YfGWMgHVIFD/EQXUxmiAy7HY7NhrtzLSfdySzgxyqxDHxNmQ0ySE2drB25DA4bzMUTDwmzMBjAkaFkDyMwemMbBd4wWBamA0kkHCeWgfRoLuyg6grVQNVfuaFWfTBYq8M8x2ZlbrL5yBl8NSRIxjtyLdUOjSOKAY374TZy5s0B+FQAFUAUAAPbr1s4Z/Z6+vtjPLZVnbTGrOx6KL29T6L7mhgtFKLImUKpJ9TxhyLLKgWSZNbH93l9y0hOwZ1G4jvhRu3yxNk8sVcrGFzE4BbYjwogPxM/wCIj1+EHocZZjNLAWfxPEmN6p99r2Ih/lrO56UOZtvgp1HkynkMJZ5GvMPs7ACo1I/dqRtqrY0NuBhjuf2A2YlEzgeH+FfpyRhTsHsB83IruKjDfAfxbdfbHZe7fYAjUbUAB/L/ALY309Oss4dbWssexezQijbjFxjFFrGWNzhbsMGDBgEGDBgwAGIJ8uGGJ8GADUe2+xAwO2OX95e6xBJC+uO8zQBsa/2v2EGB2wGikfPME8kB0gFlG+ne1I6qcbj2b3oizMYjzS+Mi7LJ8MsP150+xsYe7y9zrsgevHyxoGb7JaJxsVq/Mo3+vrjKWmnwdENWuTppy8vhqyn9tg81WazCAUCAdyQD6ahvxhBRHLQy8tNwYp2CPd9H+BvStj7Y0bId43iIZgRXEiFgQed1J/TG3Rd74s1++hjmBsBgxEyr0BegWI48wPrjmlp1lnXDV/5Zlm4XiOl1eNjwHXTt6jfce4OIjZA3sfne/wA8PZZowv8Ah868Y/4My+Il9R1HtumGTkJSC37DFP8A5svLoIvi1sqD7aMRso6Fq+mvzLRN19N/54XaPqGo+YBlYggNsw1DoRsR1xdZlIx+9y+egPXyK6/+oIdsJftWTFn9pkF9GyjUPbyvucGQ3piCxKKAGw9Dj0Q9P6/3/LDni5M1WZmYj8K5Ui/q8gwzDl4yfu8lnp76sBGL4ryI1DbqcAnJFE2XW7CgE8mhv+fOG8n2fLKCY4mYLy1Ug2veRqW698XTZOZOMtk8nt8U8glevUKxc/XSMJ5+SJj/AInNz5srvoUeFEK6AtdetqF+mHlkOa6EGghDaWLTyH/c5eyCfQy1Z+Sg/PDcuXfRpnZcvETYykFa3/8AyvvR92LN7DFfmO96xgrlwkQIAKQ6izc7PIfM35nFZFl58wa3RT87PzPP54uOm2RLXS4HO0O3RXgwIFTpHH1N/FI3Mh4+L3xYd3u57SsHm8xvZa2A5/ni67sdyAv4dzyfpjp3Y/d8RgWMdEdNI4p6rYn2B3dCAWMbRHGAKGPUQDjGWNTmbsMGDBgJDBgwYADBgwYADBgwYADGLLeMsGACuzvZKuOMaj233MV72xv+MXQHnAUpHz/213BKklRv8vbGn57sJ0JtTfrv/TH1Fmux1fpjX+0e5Kv+HAVdnzwuclSwJDVcONQ+XthrL95JlryqSf4WI/8ASSQDzjqPaf2Xg8Csa3nfsulHw74lqJopyXDKLLfaBMm4adem0hOG/wD2nT/8fM+ov/8ArGEn2eZgfgvGC9xczfwMOnPTC2x6H8kyYfaXmTssuZNngVv7A2cI5nvvmHskzn11SED/AKgBiwg+zzMGgVIHpvt8sW+S+y+QnzDC2xH8kjSTnpjsNC7bV5x+t74ay/Ycsx8xc+xO36VjqfZn2ZVyMbX2d3LROQMNJEubfLOW9h9wSa8uOg9jdx1SrGNvy/Z6INhhkDFUZuQnlOzVjGww3j3BhmYYMGDAAYMGDAAYMGDAAYMGDAAYMGDAAYMGDAAYMGDAAYMGDABiRiKSMeg/LBgwmUhdol/hH5DGKwr/AAj8hgwYg0JY4l/hH5DE6IPTBgwyGSDHuDBiyAwYMGAAwYMGAAwYMGAAwYMGAAwYMGAD/9k="/>
          <p:cNvSpPr>
            <a:spLocks noChangeAspect="1" noChangeArrowheads="1"/>
          </p:cNvSpPr>
          <p:nvPr/>
        </p:nvSpPr>
        <p:spPr bwMode="auto">
          <a:xfrm>
            <a:off x="63500" y="-1041400"/>
            <a:ext cx="2124075" cy="2152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84765" y="77283"/>
            <a:ext cx="8653331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>
                <a:ea typeface="ＤＦ平成明朝体W7" pitchFamily="1" charset="-128"/>
              </a:rPr>
              <a:t>投げた回数が多くなるにつれて、</a:t>
            </a:r>
            <a:endParaRPr kumimoji="1" lang="en-US" altLang="ja-JP" sz="4400" dirty="0" smtClean="0">
              <a:ea typeface="ＤＦ平成明朝体W7" pitchFamily="1" charset="-128"/>
            </a:endParaRPr>
          </a:p>
          <a:p>
            <a:r>
              <a:rPr kumimoji="1" lang="ja-JP" altLang="en-US" sz="4400" dirty="0" smtClean="0">
                <a:ea typeface="ＤＦ平成明朝体W7" pitchFamily="1" charset="-128"/>
              </a:rPr>
              <a:t>表裏が出た回数は</a:t>
            </a:r>
            <a:r>
              <a:rPr kumimoji="1" lang="en-US" altLang="ja-JP" sz="5400" dirty="0" smtClean="0">
                <a:solidFill>
                  <a:srgbClr val="FF0000"/>
                </a:solidFill>
                <a:ea typeface="ＤＦ平成明朝体W7" pitchFamily="1" charset="-128"/>
              </a:rPr>
              <a:t>0.5</a:t>
            </a:r>
            <a:r>
              <a:rPr kumimoji="1" lang="ja-JP" altLang="en-US" sz="4400" dirty="0" smtClean="0">
                <a:ea typeface="ＤＦ平成明朝体W7" pitchFamily="1" charset="-128"/>
              </a:rPr>
              <a:t>に近づく。</a:t>
            </a:r>
            <a:endParaRPr kumimoji="1" lang="ja-JP" altLang="en-US" sz="4400" dirty="0">
              <a:ea typeface="ＤＦ平成明朝体W7" pitchFamily="1" charset="-128"/>
            </a:endParaRPr>
          </a:p>
        </p:txBody>
      </p:sp>
      <p:sp>
        <p:nvSpPr>
          <p:cNvPr id="2" name="下矢印 1"/>
          <p:cNvSpPr/>
          <p:nvPr/>
        </p:nvSpPr>
        <p:spPr>
          <a:xfrm rot="10800000">
            <a:off x="5220072" y="1646732"/>
            <a:ext cx="484632" cy="690915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01768" y="2337647"/>
            <a:ext cx="8956298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ea typeface="ＤＦ平成明朝体W7" pitchFamily="1" charset="-128"/>
              </a:rPr>
              <a:t>表裏が出ることが期待される程度を表す。</a:t>
            </a:r>
            <a:endParaRPr kumimoji="1" lang="ja-JP" altLang="en-US" sz="3600" dirty="0">
              <a:ea typeface="ＤＦ平成明朝体W7" pitchFamily="1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40377" y="3356992"/>
            <a:ext cx="7879080" cy="206210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4000" dirty="0" smtClean="0">
                <a:ea typeface="ＤＦ平成明朝体W7" pitchFamily="1" charset="-128"/>
              </a:rPr>
              <a:t>あることがらの起こることが期待</a:t>
            </a:r>
            <a:endParaRPr kumimoji="1" lang="en-US" altLang="ja-JP" sz="4000" dirty="0" smtClean="0">
              <a:ea typeface="ＤＦ平成明朝体W7" pitchFamily="1" charset="-128"/>
            </a:endParaRPr>
          </a:p>
          <a:p>
            <a:r>
              <a:rPr kumimoji="1" lang="ja-JP" altLang="en-US" sz="4000" dirty="0" smtClean="0">
                <a:ea typeface="ＤＦ平成明朝体W7" pitchFamily="1" charset="-128"/>
              </a:rPr>
              <a:t>される程度を表す数を、そのこと</a:t>
            </a:r>
            <a:endParaRPr kumimoji="1" lang="en-US" altLang="ja-JP" sz="4000" dirty="0" smtClean="0">
              <a:ea typeface="ＤＦ平成明朝体W7" pitchFamily="1" charset="-128"/>
            </a:endParaRPr>
          </a:p>
          <a:p>
            <a:r>
              <a:rPr kumimoji="1" lang="ja-JP" altLang="en-US" sz="4000" dirty="0" err="1" smtClean="0">
                <a:ea typeface="ＤＦ平成明朝体W7" pitchFamily="1" charset="-128"/>
              </a:rPr>
              <a:t>がらの</a:t>
            </a:r>
            <a:r>
              <a:rPr kumimoji="1" lang="ja-JP" altLang="en-US" sz="4000" dirty="0" smtClean="0">
                <a:ea typeface="ＤＦ平成明朝体W7" pitchFamily="1" charset="-128"/>
              </a:rPr>
              <a:t>起こる</a:t>
            </a:r>
            <a:r>
              <a:rPr kumimoji="1" lang="ja-JP" altLang="en-US" sz="4800" dirty="0" smtClean="0">
                <a:ea typeface="ＤＦ平成明朝体W7" pitchFamily="1" charset="-128"/>
              </a:rPr>
              <a:t>確率</a:t>
            </a:r>
            <a:r>
              <a:rPr kumimoji="1" lang="ja-JP" altLang="en-US" sz="4000" dirty="0" smtClean="0">
                <a:ea typeface="ＤＦ平成明朝体W7" pitchFamily="1" charset="-128"/>
              </a:rPr>
              <a:t>といいます。</a:t>
            </a:r>
            <a:endParaRPr kumimoji="1" lang="ja-JP" altLang="en-US" sz="4000" dirty="0">
              <a:ea typeface="ＤＦ平成明朝体W7" pitchFamily="1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69315" y="5590665"/>
            <a:ext cx="839685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>
                <a:ea typeface="ＤＦ平成明朝体W7" pitchFamily="1" charset="-128"/>
              </a:rPr>
              <a:t>この場合、表裏が出る確率は</a:t>
            </a:r>
            <a:r>
              <a:rPr kumimoji="1" lang="en-US" altLang="ja-JP" sz="5400" dirty="0" smtClean="0">
                <a:solidFill>
                  <a:srgbClr val="FF0000"/>
                </a:solidFill>
                <a:ea typeface="ＤＦ平成明朝体W7" pitchFamily="1" charset="-128"/>
              </a:rPr>
              <a:t>0.5</a:t>
            </a:r>
            <a:endParaRPr kumimoji="1" lang="ja-JP" altLang="en-US" sz="4400" dirty="0">
              <a:ea typeface="ＤＦ平成明朝体W7" pitchFamily="1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469638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93"/>
    </mc:Choice>
    <mc:Fallback>
      <p:transition spd="slow" advTm="3009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 animBg="1"/>
      <p:bldP spid="9" grpId="0" animBg="1"/>
      <p:bldP spid="10" grpId="0" animBg="1"/>
      <p:bldP spid="11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2.1|1.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4|1.8|2.3|2.3|2.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6|1.4|1.6|1.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7|7.4|4.3|10.7"/>
</p:tagLst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616</TotalTime>
  <Words>178</Words>
  <Application>Microsoft Office PowerPoint</Application>
  <PresentationFormat>画面に合わせる (4:3)</PresentationFormat>
  <Paragraphs>127</Paragraphs>
  <Slides>7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8" baseType="lpstr">
      <vt:lpstr>Office ​​テーマ</vt:lpstr>
      <vt:lpstr>2年　確率の導入　指導手順</vt:lpstr>
      <vt:lpstr>確　率</vt:lpstr>
      <vt:lpstr>PowerPoint プレゼンテーション</vt:lpstr>
      <vt:lpstr>10円硬貨2枚を同時に投げたとき、 出やすいのはどっち？</vt:lpstr>
      <vt:lpstr>実際に、どちらが出やすいか実験してみよう。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確　率</dc:title>
  <dc:creator>teacher</dc:creator>
  <cp:lastModifiedBy>kajukun</cp:lastModifiedBy>
  <cp:revision>17</cp:revision>
  <dcterms:created xsi:type="dcterms:W3CDTF">2012-12-27T06:14:54Z</dcterms:created>
  <dcterms:modified xsi:type="dcterms:W3CDTF">2013-11-27T11:22:39Z</dcterms:modified>
</cp:coreProperties>
</file>