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9" r:id="rId5"/>
    <p:sldId id="265" r:id="rId6"/>
    <p:sldId id="260" r:id="rId7"/>
    <p:sldId id="258" r:id="rId8"/>
    <p:sldId id="262" r:id="rId9"/>
    <p:sldId id="264" r:id="rId10"/>
    <p:sldId id="263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F5D63-11C7-445D-8799-B766A4231EE8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846D-0696-4B1D-9EB5-3D0EA982F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25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F5D63-11C7-445D-8799-B766A4231EE8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846D-0696-4B1D-9EB5-3D0EA982F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243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F5D63-11C7-445D-8799-B766A4231EE8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846D-0696-4B1D-9EB5-3D0EA982F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80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F5D63-11C7-445D-8799-B766A4231EE8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846D-0696-4B1D-9EB5-3D0EA982F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19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F5D63-11C7-445D-8799-B766A4231EE8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846D-0696-4B1D-9EB5-3D0EA982F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109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F5D63-11C7-445D-8799-B766A4231EE8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846D-0696-4B1D-9EB5-3D0EA982F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F5D63-11C7-445D-8799-B766A4231EE8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846D-0696-4B1D-9EB5-3D0EA982F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795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F5D63-11C7-445D-8799-B766A4231EE8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846D-0696-4B1D-9EB5-3D0EA982F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25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F5D63-11C7-445D-8799-B766A4231EE8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846D-0696-4B1D-9EB5-3D0EA982F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984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F5D63-11C7-445D-8799-B766A4231EE8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846D-0696-4B1D-9EB5-3D0EA982F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90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F5D63-11C7-445D-8799-B766A4231EE8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A846D-0696-4B1D-9EB5-3D0EA982F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14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F5D63-11C7-445D-8799-B766A4231EE8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A846D-0696-4B1D-9EB5-3D0EA982F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指導手順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課題の提示「一つのサイコロを・・・」</a:t>
            </a:r>
            <a:endParaRPr kumimoji="1" lang="en-US" altLang="ja-JP" dirty="0" smtClean="0"/>
          </a:p>
          <a:p>
            <a:r>
              <a:rPr lang="ja-JP" altLang="en-US" dirty="0"/>
              <a:t>スゴロクゲームを</a:t>
            </a:r>
            <a:r>
              <a:rPr lang="ja-JP" altLang="en-US" dirty="0" smtClean="0"/>
              <a:t>通して出た目の数を集計する。</a:t>
            </a:r>
            <a:endParaRPr lang="en-US" altLang="ja-JP" dirty="0" smtClean="0"/>
          </a:p>
          <a:p>
            <a:r>
              <a:rPr kumimoji="1" lang="ja-JP" altLang="en-US" dirty="0"/>
              <a:t>実験値を求める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r>
              <a:rPr lang="ja-JP" altLang="en-US" dirty="0"/>
              <a:t>理論値を求める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kumimoji="1" lang="ja-JP" altLang="en-US" dirty="0"/>
              <a:t>確率の求め方について</a:t>
            </a:r>
            <a:r>
              <a:rPr kumimoji="1" lang="ja-JP" altLang="en-US" dirty="0" smtClean="0"/>
              <a:t>まとめる。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4411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59"/>
    </mc:Choice>
    <mc:Fallback>
      <p:transition spd="slow" advTm="595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ea typeface="ＤＦ平成明朝体W7" pitchFamily="1" charset="-128"/>
              </a:rPr>
              <a:t>確率の求め方</a:t>
            </a:r>
            <a:endParaRPr kumimoji="1" lang="ja-JP" altLang="en-US" dirty="0">
              <a:ea typeface="ＤＦ平成明朝体W7" pitchFamily="1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412776"/>
                <a:ext cx="8424936" cy="4525963"/>
              </a:xfr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marL="0" indent="0">
                  <a:buNone/>
                </a:pPr>
                <a:r>
                  <a:rPr kumimoji="1" lang="ja-JP" altLang="en-US" dirty="0" smtClean="0">
                    <a:ea typeface="ＤＦ平成明朝体W7" pitchFamily="1" charset="-128"/>
                  </a:rPr>
                  <a:t>起こる場合が全部で</a:t>
                </a:r>
                <a14:m>
                  <m:oMath xmlns:m="http://schemas.openxmlformats.org/officeDocument/2006/math">
                    <m:r>
                      <a:rPr lang="ja-JP" altLang="en-US" sz="4800" i="1">
                        <a:solidFill>
                          <a:srgbClr val="FF000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kumimoji="1" lang="ja-JP" altLang="en-US" dirty="0" smtClean="0">
                    <a:ea typeface="ＤＦ平成明朝体W7" pitchFamily="1" charset="-128"/>
                  </a:rPr>
                  <a:t>通りあり、</a:t>
                </a:r>
                <a:endParaRPr kumimoji="1" lang="en-US" altLang="ja-JP" dirty="0" smtClean="0">
                  <a:ea typeface="ＤＦ平成明朝体W7" pitchFamily="1" charset="-128"/>
                </a:endParaRPr>
              </a:p>
              <a:p>
                <a:pPr marL="0" indent="0">
                  <a:buNone/>
                </a:pPr>
                <a:r>
                  <a:rPr kumimoji="1" lang="ja-JP" altLang="en-US" dirty="0" smtClean="0">
                    <a:ea typeface="ＤＦ平成明朝体W7" pitchFamily="1" charset="-128"/>
                  </a:rPr>
                  <a:t>そのどれが起こることも</a:t>
                </a:r>
                <a:r>
                  <a:rPr kumimoji="1" lang="ja-JP" altLang="en-US" dirty="0" smtClean="0">
                    <a:solidFill>
                      <a:srgbClr val="FF0000"/>
                    </a:solidFill>
                    <a:ea typeface="ＤＦ平成明朝体W7" pitchFamily="1" charset="-128"/>
                  </a:rPr>
                  <a:t>同様に確からしい</a:t>
                </a:r>
                <a:r>
                  <a:rPr kumimoji="1" lang="ja-JP" altLang="en-US" dirty="0" smtClean="0">
                    <a:ea typeface="ＤＦ平成明朝体W7" pitchFamily="1" charset="-128"/>
                  </a:rPr>
                  <a:t>。</a:t>
                </a:r>
                <a:endParaRPr kumimoji="1" lang="en-US" altLang="ja-JP" dirty="0" smtClean="0">
                  <a:ea typeface="ＤＦ平成明朝体W7" pitchFamily="1" charset="-128"/>
                </a:endParaRPr>
              </a:p>
              <a:p>
                <a:pPr marL="0" indent="0">
                  <a:buNone/>
                </a:pPr>
                <a:r>
                  <a:rPr kumimoji="1" lang="ja-JP" altLang="en-US" dirty="0" smtClean="0">
                    <a:ea typeface="ＤＦ平成明朝体W7" pitchFamily="1" charset="-128"/>
                  </a:rPr>
                  <a:t>そのうち、ことがら</a:t>
                </a:r>
                <a:r>
                  <a:rPr lang="ja-JP" altLang="en-US" sz="4400" dirty="0" smtClean="0">
                    <a:ea typeface="ＤＦ平成明朝体W7" pitchFamily="1" charset="-128"/>
                  </a:rPr>
                  <a:t>Ａ</a:t>
                </a:r>
                <a:r>
                  <a:rPr kumimoji="1" lang="ja-JP" altLang="en-US" dirty="0" smtClean="0">
                    <a:ea typeface="ＤＦ平成明朝体W7" pitchFamily="1" charset="-128"/>
                  </a:rPr>
                  <a:t>の起こる場合が</a:t>
                </a:r>
                <a14:m>
                  <m:oMath xmlns:m="http://schemas.openxmlformats.org/officeDocument/2006/math">
                    <m:r>
                      <a:rPr lang="ja-JP" altLang="en-US" sz="4800" i="1">
                        <a:solidFill>
                          <a:srgbClr val="FF0000"/>
                        </a:solidFill>
                        <a:latin typeface="Cambria Math"/>
                      </a:rPr>
                      <m:t>𝑎</m:t>
                    </m:r>
                  </m:oMath>
                </a14:m>
                <a:r>
                  <a:rPr kumimoji="1" lang="ja-JP" altLang="en-US" dirty="0" smtClean="0">
                    <a:ea typeface="ＤＦ平成明朝体W7" pitchFamily="1" charset="-128"/>
                  </a:rPr>
                  <a:t>通りあるとき、</a:t>
                </a:r>
                <a:endParaRPr lang="en-US" altLang="ja-JP" dirty="0">
                  <a:ea typeface="ＤＦ平成明朝体W7" pitchFamily="1" charset="-128"/>
                </a:endParaRPr>
              </a:p>
              <a:p>
                <a:pPr marL="0" indent="0">
                  <a:buNone/>
                </a:pPr>
                <a:r>
                  <a:rPr kumimoji="1" lang="ja-JP" altLang="en-US" dirty="0" smtClean="0">
                    <a:ea typeface="ＤＦ平成明朝体W7" pitchFamily="1" charset="-128"/>
                  </a:rPr>
                  <a:t>ことがら</a:t>
                </a:r>
                <a:r>
                  <a:rPr kumimoji="1" lang="ja-JP" altLang="en-US" sz="4800" dirty="0" smtClean="0">
                    <a:ea typeface="ＤＦ平成明朝体W7" pitchFamily="1" charset="-128"/>
                  </a:rPr>
                  <a:t>Ａ</a:t>
                </a:r>
                <a:r>
                  <a:rPr kumimoji="1" lang="ja-JP" altLang="en-US" dirty="0" smtClean="0">
                    <a:ea typeface="ＤＦ平成明朝体W7" pitchFamily="1" charset="-128"/>
                  </a:rPr>
                  <a:t>の起こる確率</a:t>
                </a:r>
                <a:r>
                  <a:rPr kumimoji="1" lang="ja-JP" altLang="en-US" dirty="0" smtClean="0"/>
                  <a:t>　　</a:t>
                </a:r>
                <a14:m>
                  <m:oMath xmlns:m="http://schemas.openxmlformats.org/officeDocument/2006/math">
                    <m:r>
                      <a:rPr lang="ja-JP" altLang="en-US" sz="6000" i="1" smtClean="0">
                        <a:solidFill>
                          <a:srgbClr val="FF0000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kumimoji="1" lang="ja-JP" altLang="en-US" sz="6000" dirty="0" smtClean="0">
                    <a:solidFill>
                      <a:srgbClr val="FF0000"/>
                    </a:solidFill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7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sz="7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kumimoji="1" lang="ja-JP" altLang="en-US" sz="7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412776"/>
                <a:ext cx="8424936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7237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184"/>
    </mc:Choice>
    <mc:Fallback>
      <p:transition spd="slow" advTm="1818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97354" y="692696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6000" dirty="0" smtClean="0">
                <a:ea typeface="ＤＦ平成明朝体W7" pitchFamily="1" charset="-128"/>
              </a:rPr>
              <a:t>確率の求め方</a:t>
            </a:r>
            <a:endParaRPr kumimoji="1" lang="ja-JP" altLang="en-US" sz="6000" dirty="0">
              <a:ea typeface="ＤＦ平成明朝体W7" pitchFamily="1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16832"/>
            <a:ext cx="439248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667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598"/>
    </mc:Choice>
    <mc:Fallback>
      <p:transition spd="slow" advTm="559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786210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>
                <a:ea typeface="ＤＦ平成明朝体W7" pitchFamily="1" charset="-128"/>
              </a:rPr>
              <a:t>一つのサイコロを投げるとき、</a:t>
            </a:r>
            <a:r>
              <a:rPr kumimoji="1" lang="en-US" altLang="ja-JP" dirty="0" smtClean="0">
                <a:ea typeface="ＤＦ平成明朝体W7" pitchFamily="1" charset="-128"/>
              </a:rPr>
              <a:t/>
            </a:r>
            <a:br>
              <a:rPr kumimoji="1" lang="en-US" altLang="ja-JP" dirty="0" smtClean="0">
                <a:ea typeface="ＤＦ平成明朝体W7" pitchFamily="1" charset="-128"/>
              </a:rPr>
            </a:br>
            <a:r>
              <a:rPr lang="ja-JP" altLang="en-US" dirty="0">
                <a:ea typeface="ＤＦ平成明朝体W7" pitchFamily="1" charset="-128"/>
              </a:rPr>
              <a:t>１の目が出る確率はどうなるでしょうか。</a:t>
            </a:r>
            <a:endParaRPr kumimoji="1" lang="ja-JP" altLang="en-US" dirty="0">
              <a:ea typeface="ＤＦ平成明朝体W7" pitchFamily="1" charset="-128"/>
            </a:endParaRPr>
          </a:p>
        </p:txBody>
      </p:sp>
      <p:sp>
        <p:nvSpPr>
          <p:cNvPr id="4" name="AutoShape 8" descr="data:image/jpeg;base64,/9j/4AAQSkZJRgABAQAAAQABAAD/2wCEAAkGBhQSEBQUExQVFBQVFBQUEBgVFRUUFRUUFhcVFxQUFBUYHCceGBkjHBQUHy8gJCcpLC0sFR4xNTAqNSgrLCkBCQoKDgwOFQ8PFDMcFh0tLCsqLS01NTU1LCk1KTU1NTU1KSkpLCw1KjUsNSkvLCk1MSk1KTUtNTIsNSwpNSk1Kf/AABEIAMgA/AMBIgACEQEDEQH/xAAbAAABBQEBAAAAAAAAAAAAAAAAAgMEBQYBB//EADkQAAICAQMBBgQDCAICAwEAAAECAAMRBBIhMQUGE0FRYSIycYGRsfAHFCNCUqHB0WLhgvEzcsIV/8QAGQEBAAMBAQAAAAAAAAAAAAAAAAECAwUE/8QAJBEBAAICAQMDBQAAAAAAAAAAAAECAxEEEiFBMYHBBRNCYXH/2gAMAwEAAhEDEQA/APcYQhAIQhA5OwnIHYQhAIQhAIQhAIQhAIQhAIQhAIQhAIQhAIQhAIQhAJyE7AIQhAIQhAIQkfU6wLx1P5fWBIiHuA6mV76pj54+nESsCY2r9B+MbLk9TM93h7yHTlURN7sN3xEhQM48uScjpxKvQd97jaiPSrB2Vf4e4MMnGQCSDjrjjpMbZqVnpmXQx/TuRkx/crXt/Ybqu0j3j6tmRgItZs55+ESGioBCES7gDJ6CAqcJxILa8npx9eTMevebXtei/uP8NrArbnYOibsF2YjZwMnHn0BPWBuG1Q8uY215PtGBFiAtWMkJbmMCU3b3fLTaN1S5m3upZVStrDtBxubAwBkEDPXB9IGkhK7sPtyrVUi2ltyEkcgqwZThlZWGQRLHMAhCEAhGLdTg4HJjD3E+cCU9wHnGG1R8uPrGcSt7f7bXS1B2R3LMERU82IJ5Y8KMA8n6DMCqs7w683gDRZrNuw7nIcV7sG0tjYBj4sc+mczWVakjg8j+8oO7neQavxP4NlRrKg7sMpLZ4Vx1IxyMcZHrLrECwVgek7K9HI6SXVqAfY/rpAdhCEAlNrzi0++Py/6lzKntdfjB9R+R/wC4DaNHVkRGxJKNAL9IlgAdVbByMjOD7HyitN2dWrblRQ39WOfpnrH6as8+Ue8QD3kaj10v12iOnfZ1a53iMtqIjxpKiTvjlbZEhbpJ0x4+8B6Re0R/DP2P9xJUb1C5Rh7GBS1PJCzJd0tVfv1VF+8mi7+DY+T4lNuWrwx+bGCPbIHlNRW8CSItY2hklUA6mAKsY1fY1NrBrakdlGFLKCwHoD1x7R83+nEbN8BzTUJWoStVRR0CgKB58AR0Wcyh7x956tFT4txYgnaioMu7EE7VBIHQE5JAGJI7u9tJq6ar0DKr5wHADKVZlYEAkdVPQwLuEIZgVlxw7fWKUzO98X1FWs0d1Qd6jYKNVWoLDZcQFtKj+kjr5ceRMvUbEB/Eptd3y0VLmu3VUowOHUtnafRyMhfviXKmUt/cDSWs7PXnxHZ7BuIBZjlunIBJJ6+cC6QZAxgjqMdMHzEcFM6gVFCqAAAAoAwAAMAAegEbsv8A/UDrAD3jLtEs58pmOze/+k1GufR1Mz2IrEsFHhEp86q+ckj1xjg4JgbfTPlQY7GdH8g+/wCZj0Alf2wvwqfcj8R/1LCQu2OKXIGSo3ADqSPIfXpAqQZF7I7brvNwrJ3UWGq1WGGBBIBxnlTtOD7GZvU9vWW16LW6YWNSbAmrqAJYJYVRiyDq1bA8+4PTM0Wm7sLVrr9UjEePUEtrwNpdSD4oOeuFxjHUk55gWy3SN2j2zVQm++1KVzgF2CAn0GTyfaPV9R+vOZjvZ3KbWX72YbBWqJ6pyS52+p659hnpA1ddgIBBBBAIIOQQeQQR1EcBkXSada60rQYVFVEHoqgKo/ACPgwHMybph8P3Mr90sNL8sB2dhOQM+wwSPQkRSDM7r6/4jjpnzHUZHUe/Mou4Wov8CyrUhvF09ppLtk+Km1WrsDH5shuv084GhDkcRfixFo5+3+5C7c7PfUaK+mt/Deyp0R+fhLDHOOQDyMjnmAns3vLptRZZXTfXbZV/8io2SvOM56EZ4yMjMzPbut19uu8PTO1SVui4AXDA7WaywkHKYzj2HqYruD+zhOzWewvvtetaz6KoIZgDxuJYLzgcKPebUGBXdvd269W1RsLAVMzKBjDbgAQ2R/xHSWvZulWsIiAKijCgeQ5/X3icx7Sn4h+vWBPzCE7Ah65eQfrIwWHefXmjS23Cs2mpS+xTtLAdQDg44yftMvq+0rf3vQ6ijfbpNSopuUZITfl6bio+XlsFv+OD1EC47A7wVatGekn4LGqsVhtZXU45HPB6g+/rkC1Fsquze7a0anU3o2F1ARnrxwLAWLODnz3HjHUn7WiDmBG1vadde0W211722173VN7f0ruI3H2EdInmnen9lV+v7TsvvuC6cGkUY+IilQC6KM/A24N1GCXz7T04wG2WZTuj3I0fZ7lair6jYQWYoLvCJBGUB6cKN2BnE1pHp9vSZDun3JOnuOouIbUMHDsDu3M5G9i3vjp7+0DfaYfAP15x2N0fKI5AIl0yCD0PWKhAzWm7GTSMwrBCvY9vXjc+N2PTp0kwWAjrLW6kMCD0/XIlHqNOUbB+x9RAUDwv685LkLPwj6mSlbiA0es6piGbkx+jRs3sPU/4EDFd3KNdbrG1OoeyuoeKgoJZUAyQgCHgkcHf5468z0bSrhBmJp0ar7n1P+I/AIQhAgdo6Pd8Q+Yf3H+5Cot4wfKXhlR232WXrs2EozI65XqpZSA648wTn7QEP8w+h/zFac8TO9ztVc1CrqM+NU7U2Mf5ymMPnzyGHI6kE+cv9OeSIC7hKrtnvLp9IFOotWvcfgB3EnHUhVBOB5nGBMt2D+01td2iaKaD+7AWEWsGDEIDiz+kKW2qFxn4+vlLfXdx01Ot8exjYNtarXt4UJk43Z+UkkkY/mPMB7vdfqfDrr0u4NaxV7VGTWgGcgj5S2eG8sHHJEuu62isrpqSyxrXRf4jucsxOSMnzxnGTz8Msaez/Nj9h/kyYiAcDiAqEIQE2Vggg9DKvs/sxNMi1Vjai7tgyTgMxY4J5xljx5dJbRFleR+UCMekQB0lBrU1FXadTBmbTXV+C6cla7V8R1tA8sjgnz6Hos0PpAx3fR9bZb4Okd6QFU5TAZ3bP8xHCrx0985HE1VSEKoY7mCgMcYywAyceWTk495S98O9FumATT1Cy0rvO/dsVMkA4UgsxIOACOn0BuNBa7VVtYuyxkRrFByEcqCy59iSPtAW/Q4GTjgdM+2fKZPupoNY1zajU22DepHgEsK1YkYCVnhdoBGepz1PM2aacn2/XpJFdAH+4HalwoHtFwhAIQhAI1qNOHXB+3sfWOwgZ++oplSPPg+R+ke0+mdwPIep/XMuoQI1GgVfc+p/wJJhCAThbE7EWeX1EDviD3/Aw8Qe/wCBiC3J5PXAwB6AwyffqPL/AKgL8QfoH8oeIP0DEef/AJf/AJnVXI+5x+MCv1uj53pyM/EPT3A/xIdTHd8IJPoAT+PpLv8AsR+BEAPIf+RgVXZnYNVS7VRa1yTsrXaAScngDjnPSWte0DAGPsf9RXh+nEBnPXPEDviD3/Aw8QfoExKAkDk9Pb/U50DY8v8AQgL8Qe/4Gc8Qe/4Gd2n1P9v9RDdGGc8f7gOwhCAiyvMjlcSXCBCOiDMGKjcOFYjkDrxJSVARcIBCEIBCEIBCEIBCcJnC8BU5uiMzI9qd0tZba7r2hbWGfdWEyBWnkgQHa2PVuvnA2WYRAigYHYizy+oi5wiAgLkn6/4E74fufxigMTsBsrgj6/4M4renXJ/OOMPWNM6+x+0BQ9B9zOZ+x/sRG/G9OJV9v9m231bKrjQ24FmUZYpzlA3VM8HI54x5wLpLQYef2/3M/wB2ewrdMLBbqbNQGYFA5LCsAHOGYljnIzzjgYHXN6PfmA5V8o+giSM7vr/gRYnCg9IHMn0H4/8AUQxzu/8AqP8AMc8MeggUEBUIRLWAdYCoSv7S7XWmp7WztRdzYBZvTAUdTkj/ADiUHYHfpNXe1AqurcIbPjClNoKjlkY7T8QwD155gaw2j1igZi7u6Gpa82f/ANC9R4u8BScCvdkVBN2zGPhyQfXE1ymA/CJV4qAQhCARp7OcR2RNRw0Cv7wdl3Xqq1XtSASbNuQXGOBvHxLg88dftE92OxrdNUy3ah9QWcspcltikAbFZssw4zyfPjEtEeOQOzsxXeL9pQ01z1JprLTVgWsWWpckBhtyCWGD1wB6Zmp7G7R/eNPVcEasWIrhXGHXcM4YCBLdsAkAnAJwMZPsMzD9ld9NfZeivoNlbuFYbn8SpSeWcsoU7ep6ex6TdQ3QO5nY01n3iqmyPvAXG7rNqkxyM6tcof15wIptJ6n/AFMnV3Q1Xj12tr7TtsD24LjxADnw/DzsVCOMYIAJ6mX+i1yWKGrYOhJAKnIypII+oIIx7SapkBwTHdvV9rm9zpmpSoECkYqbcPWw2DcDnqBgY6Z6y/7wduLpNO1zqzgFVVUGSzMcKMnhRnzPA/AGn7pd/P3y9qW01lLLWbA24WJgFRhiFG1vi445wYGq027Yu/bv2rv2527sDdtzzjOcZmf7294NVp3rTTabxdwJextxRccBMJzu88nAx6840ypFZEkVfdrtO6+gPfQdPZuZSpJIIHRxkAgH0I8j1GDLcGNM84tvIgPwhCBDu1JyQPLiZfvl3b1GsVFo1lmlUB/EFeQbGIHhkupDAAg5Hnn1Ev8AUjFjfXP4xSPArO6XYluk0q1XamzVOCSbLM55x8C5JbaMeZJ5PQYAuUUDoAPpxOCed96P20V6PV2af91ts8Jgtr71r+I4OK1KnfwfUZ8uOYHpBYAZJAHmTwPxjep1BWp3rXxWCMyKpA3sASEDHgZOBn3lL2z3dr7SooL+JWPhuVWGD8aD4baz/MAfscyR3X7o1aBbBWzHxGDNnAUFQQNqjgdeT1PHoIFN3e70doW3ol+iCVuTuZfEU1AAnLbxhugGODzx6TbhogtEm2A/CJrPEVAJG1Q6STGdUOPvAjAx5HlDqO8iV6xNK6kF0DI+RtLMWATHUE7Tz68S62ysWid68NL4r44rNo11RuP3B5qlPLKCfLIB/OLLyMrmBlmZ1rYjdmJnYGF7G79ajVdpCqqlRo82KWIbxSEVsW7s7VBYKNuDw3XPT0Kjp95X6XQV1bvDRU3Es20AZYnJJx7ywp6QHIh1yD9DFTsDEd3OwX0tur+IGm64XULzurLKfGU+WMhcY8hNDW8bu+EtngDOfoInQ6hLUWytg6MAyMpyGB8wZAmggjnoev09xHawq/KAPoAPykNuDFjJECQ18QbY0DAuBySAPfgSQ5mLq6iNAx2j5h+vWBLE7CcgV3aC/H9RGFMl9pL8p+olcuqTxPD3Lv2h9uRu2btu7HXGQRmBOreOitDyQCR04GRjpgzJdy+8NmpS9NQoTUaa41XBQQpBLbGAJJHysOv8oPnNKjHpAltd9o2bpje9P7Qk0Vwq8Gy4jabihAFatyOvztjnbx1HPM1ogdtvCqWY8KCzewAyT+AmL7kd79XrdVYXqSvS+HurwDvU7lCBnzhiw3kjAxt499oRnrz5H6ehjel0qVqErRUUdFVQoH2ECyp+URcRT8oi4BG71ypjkIGJ759hG1VurBNlQ/lGWK5yCMeann7mafTuWrUsMMUUsOmCQCRj6x2+rHI/9RAslIpEWm0eXovyLXxUx2/HevdxfKOMI15CPS7zmp2cMIHZJp6SMqk9JLrXAxAVCEIFVrVw598GUnc7u++jrtqLh6je9ml67kqcL/DfPGQwbp168ZxNXqNOHHv5GVVuoFSsbCFVAWcngKqjLMT6YBMgO2dfsYuk8RmrUK+1kIZWUFSDkEEZBBHUEEcxyg8QO2cfSeY9uNZq2LvkqM+GuMqqnpgevTJ9ftPT7ekg6bsyus5Vcc56kgH2BOBMcuOcmo32dHgcyvFta813bx8kd39G1OlprcksqANnnBOTt+2cfaWumPxD9eRjGZK0tBzk8ek2iNREPDkvOS9rz6zO0uEISVFV3lqtbS2ighbtjeCSAQHwduQeOuOsx+g0dmtbQa9CKbqiU1SHdhq9zJfWPMFWDlc/1ckYBnohErtRp9hyOn5QGF0NavZYqKLLAotYDBcICF3euMmOJ1E4buIA/LAhW926Dc1xTc5ZXO45XcoADAfYcdOJF72dsvptMXqANjMtde4ZVWbPxMPPAB48ziX0YgUfci7Vtpc6w5sNj7DtVGNWF27lUADnfjjpiXVWvrZ2rWxGsTBsQOpdM9N6g5XPvO252ttIDYO0nkBsHaSPMA4mf7m9yBpS1hO+5122OCSOWDMckAklgCc+kDaU/KIucVcACdgEIQgBkS6nHTp+UlzhECB5feUve6jUW1LVQXQPnxXQ4YAY2oGByoYk5I/px5zQPpj5dIpNN6wKju72bZTpqqnc2Oi4ZiSx6kgFjycAhcnrtlwmn9Y6qxUDgE7CEAhCEAkXtDQLajKwBDKykHoVYEMp9iCZKhAx/dXsRtHT4DNuVLH8HrkVE5VW98lunHMuaW5Mn6rS7uRwR+uZFTs9s84H94Db2ZjtWkY+w9+v4SXTpVXp19THoDVWnC9OvrHYQgEIQgE4y54nYQKvVabafbyjRPA+8t3QEYMr7NA2eMEfhAyvfWrV3FKtM1lSld7vWWQs2cBDYPlAHJ5Gcj0l/wBlaN1qrRmNrqiLZYf52CgM59yQTLKnQAfNz+UlBcQI9WiA68/lJAE7CAQhCAQhCAQhCATkMTsAhCEAhCEAhCEAhCEAhCEAhCEAhCEAhCEAhCEAhCEDk7CcEDsIQgEIQgEIQgEIQgEIQgEIQgEIQgEIQgEIQgEIQgEIQgEIQgEIQgEzFCaxhk+Jjc3zeErZ2alQUGOFyaMbhnIJxjOSEBNtGuCOQWNrKgBD1+Grr42SiH+UsK+DztYZyQQV9pX6lrj4S2qMIvArHxBdUQd7ArtyaCcE9cdcidhAvdtmU+JMY/ifCSSf+J3DH3BlR2hprGe4ipyCqIuHXa+SmbMGwHcvOF+H5Tz8QwQgN6zsewrayhw22pE+Mb3ANTWu/wAQUsdu3aSAdjcgPmNVdm6hTkhnxSodS/zt4SL4SubOV3KzFmVTknk5MIQJnZvZ9i3VHFmFo2WF2TlvhxgKzEkcjkkAYwSck3kIQP/Z"/>
          <p:cNvSpPr>
            <a:spLocks noChangeAspect="1" noChangeArrowheads="1"/>
          </p:cNvSpPr>
          <p:nvPr/>
        </p:nvSpPr>
        <p:spPr bwMode="auto">
          <a:xfrm>
            <a:off x="63500" y="-927100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807463"/>
            <a:ext cx="2457274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7363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679"/>
    </mc:Choice>
    <mc:Fallback>
      <p:transition spd="slow" advTm="567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>
                <a:ea typeface="ＤＦ平成明朝体W7" pitchFamily="1" charset="-128"/>
              </a:rPr>
              <a:t>サイコロを使ってスゴロクゲームをしよう。</a:t>
            </a:r>
            <a:endParaRPr kumimoji="1" lang="ja-JP" altLang="en-US" dirty="0">
              <a:ea typeface="ＤＦ平成明朝体W7" pitchFamily="1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kumimoji="1" lang="ja-JP" altLang="en-US" dirty="0" smtClean="0"/>
              <a:t>誰か一人がゴールしたら終了。その人が優勝</a:t>
            </a:r>
            <a:endParaRPr kumimoji="1" lang="en-US" altLang="ja-JP" dirty="0" smtClean="0"/>
          </a:p>
          <a:p>
            <a:r>
              <a:rPr kumimoji="1" lang="ja-JP" altLang="en-US" dirty="0" smtClean="0"/>
              <a:t>約束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 smtClean="0"/>
              <a:t>自分が何の目を出したかすべて覚えておくこと。　２－３－４－１というような感じでメモしよう。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5153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449"/>
    </mc:Choice>
    <mc:Fallback>
      <p:transition spd="slow" advTm="1044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56" t="22313" r="20618" b="8157"/>
          <a:stretch/>
        </p:blipFill>
        <p:spPr bwMode="auto">
          <a:xfrm>
            <a:off x="11289" y="260648"/>
            <a:ext cx="9132711" cy="610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3620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121"/>
    </mc:Choice>
    <mc:Fallback>
      <p:transition spd="slow" advTm="1412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ea typeface="ＤＦ平成明朝体W7" pitchFamily="1" charset="-128"/>
              </a:rPr>
              <a:t>出た目の集計結果</a:t>
            </a:r>
            <a:endParaRPr kumimoji="1" lang="ja-JP" altLang="en-US" dirty="0">
              <a:ea typeface="ＤＦ平成明朝体W7" pitchFamily="1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656" y="1601677"/>
            <a:ext cx="5688632" cy="3849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2267744" y="150950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　回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154156" y="150950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　回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68144" y="1509506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　回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26604" y="5266335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　回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54156" y="528602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　回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16866" y="5289371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　回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52038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665"/>
    </mc:Choice>
    <mc:Fallback>
      <p:transition spd="slow" advTm="666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4148" y="548680"/>
            <a:ext cx="9036496" cy="1872208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>
                <a:ea typeface="ＤＦ平成明朝体W7" pitchFamily="1" charset="-128"/>
              </a:rPr>
              <a:t>全部で目の出方は６通り</a:t>
            </a:r>
            <a:r>
              <a:rPr kumimoji="1" lang="en-US" altLang="ja-JP" sz="3600" dirty="0" smtClean="0">
                <a:ea typeface="ＤＦ平成明朝体W7" pitchFamily="1" charset="-128"/>
              </a:rPr>
              <a:t/>
            </a:r>
            <a:br>
              <a:rPr kumimoji="1" lang="en-US" altLang="ja-JP" sz="3600" dirty="0" smtClean="0">
                <a:ea typeface="ＤＦ平成明朝体W7" pitchFamily="1" charset="-128"/>
              </a:rPr>
            </a:br>
            <a:r>
              <a:rPr kumimoji="1" lang="en-US" altLang="ja-JP" sz="3600" dirty="0" smtClean="0">
                <a:ea typeface="ＤＦ平成明朝体W7" pitchFamily="1" charset="-128"/>
              </a:rPr>
              <a:t/>
            </a:r>
            <a:br>
              <a:rPr kumimoji="1" lang="en-US" altLang="ja-JP" sz="3600" dirty="0" smtClean="0">
                <a:ea typeface="ＤＦ平成明朝体W7" pitchFamily="1" charset="-128"/>
              </a:rPr>
            </a:br>
            <a:r>
              <a:rPr lang="ja-JP" altLang="en-US" sz="3600" dirty="0" smtClean="0">
                <a:ea typeface="ＤＦ平成明朝体W7" pitchFamily="1" charset="-128"/>
              </a:rPr>
              <a:t>どの</a:t>
            </a:r>
            <a:r>
              <a:rPr lang="ja-JP" altLang="en-US" sz="3600" dirty="0">
                <a:ea typeface="ＤＦ平成明朝体W7" pitchFamily="1" charset="-128"/>
              </a:rPr>
              <a:t>目が出ることも同じ程度に期待される</a:t>
            </a:r>
            <a:r>
              <a:rPr lang="ja-JP" altLang="en-US" sz="3600" dirty="0" smtClean="0">
                <a:ea typeface="ＤＦ平成明朝体W7" pitchFamily="1" charset="-128"/>
              </a:rPr>
              <a:t>。</a:t>
            </a:r>
            <a:r>
              <a:rPr lang="en-US" altLang="ja-JP" sz="3600" dirty="0" smtClean="0">
                <a:ea typeface="ＤＦ平成明朝体W7" pitchFamily="1" charset="-128"/>
              </a:rPr>
              <a:t/>
            </a:r>
            <a:br>
              <a:rPr lang="en-US" altLang="ja-JP" sz="3600" dirty="0" smtClean="0">
                <a:ea typeface="ＤＦ平成明朝体W7" pitchFamily="1" charset="-128"/>
              </a:rPr>
            </a:br>
            <a:r>
              <a:rPr lang="en-US" altLang="ja-JP" sz="3600" dirty="0" smtClean="0">
                <a:ea typeface="ＤＦ平成明朝体W7" pitchFamily="1" charset="-128"/>
              </a:rPr>
              <a:t/>
            </a:r>
            <a:br>
              <a:rPr lang="en-US" altLang="ja-JP" sz="3600" dirty="0" smtClean="0">
                <a:ea typeface="ＤＦ平成明朝体W7" pitchFamily="1" charset="-128"/>
              </a:rPr>
            </a:br>
            <a:r>
              <a:rPr lang="ja-JP" altLang="en-US" sz="3600" dirty="0" smtClean="0">
                <a:ea typeface="ＤＦ平成明朝体W7" pitchFamily="1" charset="-128"/>
              </a:rPr>
              <a:t>１</a:t>
            </a:r>
            <a:r>
              <a:rPr lang="ja-JP" altLang="en-US" sz="3600" dirty="0">
                <a:ea typeface="ＤＦ平成明朝体W7" pitchFamily="1" charset="-128"/>
              </a:rPr>
              <a:t>の目が出る場合</a:t>
            </a:r>
            <a:r>
              <a:rPr lang="ja-JP" altLang="en-US" sz="3600" dirty="0" smtClean="0">
                <a:ea typeface="ＤＦ平成明朝体W7" pitchFamily="1" charset="-128"/>
              </a:rPr>
              <a:t>は１通り</a:t>
            </a:r>
            <a:endParaRPr kumimoji="1" lang="ja-JP" altLang="en-US" sz="3600" dirty="0">
              <a:ea typeface="ＤＦ平成明朝体W7" pitchFamily="1" charset="-128"/>
            </a:endParaRP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31"/>
          <a:stretch/>
        </p:blipFill>
        <p:spPr bwMode="auto">
          <a:xfrm>
            <a:off x="1760028" y="2924944"/>
            <a:ext cx="5393261" cy="3650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1907704" y="3155214"/>
            <a:ext cx="1728192" cy="159508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283968" y="1196752"/>
            <a:ext cx="4752528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ea typeface="ＤＦ平成明朝体W7" pitchFamily="1" charset="-128"/>
              </a:rPr>
              <a:t>　同様に確からしい。</a:t>
            </a:r>
            <a:endParaRPr kumimoji="1" lang="ja-JP" altLang="en-US" sz="3600" dirty="0">
              <a:ea typeface="ＤＦ平成明朝体W7" pitchFamily="1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3585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762"/>
    </mc:Choice>
    <mc:Fallback>
      <p:transition spd="slow" advTm="137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1680" y="326537"/>
            <a:ext cx="8229600" cy="2174466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dirty="0" smtClean="0">
                <a:ea typeface="ＤＦ平成明朝体W7" pitchFamily="1" charset="-128"/>
              </a:rPr>
              <a:t>このようなサイコロの場合は、どの目が出ることも同じ程度に期待されない。</a:t>
            </a:r>
            <a:r>
              <a:rPr lang="en-US" altLang="ja-JP" dirty="0" smtClean="0">
                <a:ea typeface="ＤＦ平成明朝体W7" pitchFamily="1" charset="-128"/>
              </a:rPr>
              <a:t/>
            </a:r>
            <a:br>
              <a:rPr lang="en-US" altLang="ja-JP" dirty="0" smtClean="0">
                <a:ea typeface="ＤＦ平成明朝体W7" pitchFamily="1" charset="-128"/>
              </a:rPr>
            </a:br>
            <a:endParaRPr kumimoji="1" lang="ja-JP" altLang="en-US" dirty="0"/>
          </a:p>
        </p:txBody>
      </p:sp>
      <p:grpSp>
        <p:nvGrpSpPr>
          <p:cNvPr id="29" name="グループ化 28"/>
          <p:cNvGrpSpPr/>
          <p:nvPr/>
        </p:nvGrpSpPr>
        <p:grpSpPr>
          <a:xfrm>
            <a:off x="2928391" y="2204866"/>
            <a:ext cx="3024336" cy="2952328"/>
            <a:chOff x="2928391" y="2204866"/>
            <a:chExt cx="3024336" cy="2952328"/>
          </a:xfrm>
        </p:grpSpPr>
        <p:sp>
          <p:nvSpPr>
            <p:cNvPr id="4" name="額縁 3"/>
            <p:cNvSpPr/>
            <p:nvPr/>
          </p:nvSpPr>
          <p:spPr>
            <a:xfrm rot="788406">
              <a:off x="2928391" y="2204866"/>
              <a:ext cx="3024336" cy="2952328"/>
            </a:xfrm>
            <a:prstGeom prst="bevel">
              <a:avLst>
                <a:gd name="adj" fmla="val 29744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8" name="グループ化 27"/>
            <p:cNvGrpSpPr/>
            <p:nvPr/>
          </p:nvGrpSpPr>
          <p:grpSpPr>
            <a:xfrm>
              <a:off x="2973260" y="2216380"/>
              <a:ext cx="2740576" cy="2770583"/>
              <a:chOff x="2973260" y="2216380"/>
              <a:chExt cx="2740576" cy="2770583"/>
            </a:xfrm>
          </p:grpSpPr>
          <p:sp>
            <p:nvSpPr>
              <p:cNvPr id="5" name="フローチャート : 結合子 4"/>
              <p:cNvSpPr/>
              <p:nvPr/>
            </p:nvSpPr>
            <p:spPr>
              <a:xfrm>
                <a:off x="4211960" y="3452428"/>
                <a:ext cx="457200" cy="457200"/>
              </a:xfrm>
              <a:prstGeom prst="flowChartConnector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フローチャート : 結合子 5"/>
              <p:cNvSpPr/>
              <p:nvPr/>
            </p:nvSpPr>
            <p:spPr>
              <a:xfrm>
                <a:off x="5292080" y="3284985"/>
                <a:ext cx="360040" cy="396044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フローチャート : 結合子 8"/>
              <p:cNvSpPr/>
              <p:nvPr/>
            </p:nvSpPr>
            <p:spPr>
              <a:xfrm>
                <a:off x="4592760" y="4552493"/>
                <a:ext cx="360040" cy="396044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フローチャート : 結合子 9"/>
              <p:cNvSpPr/>
              <p:nvPr/>
            </p:nvSpPr>
            <p:spPr>
              <a:xfrm>
                <a:off x="3466168" y="4686673"/>
                <a:ext cx="241736" cy="300290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フローチャート : 結合子 10"/>
              <p:cNvSpPr/>
              <p:nvPr/>
            </p:nvSpPr>
            <p:spPr>
              <a:xfrm>
                <a:off x="3466168" y="2828160"/>
                <a:ext cx="298289" cy="396044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フローチャート : 結合子 11"/>
              <p:cNvSpPr/>
              <p:nvPr/>
            </p:nvSpPr>
            <p:spPr>
              <a:xfrm>
                <a:off x="3167631" y="2732485"/>
                <a:ext cx="194371" cy="335247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フローチャート : 結合子 12"/>
              <p:cNvSpPr/>
              <p:nvPr/>
            </p:nvSpPr>
            <p:spPr>
              <a:xfrm>
                <a:off x="3347864" y="3681029"/>
                <a:ext cx="236610" cy="396043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フローチャート : 結合子 14"/>
              <p:cNvSpPr/>
              <p:nvPr/>
            </p:nvSpPr>
            <p:spPr>
              <a:xfrm rot="542046">
                <a:off x="4840259" y="2854754"/>
                <a:ext cx="360040" cy="269970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フローチャート : 結合子 16"/>
              <p:cNvSpPr/>
              <p:nvPr/>
            </p:nvSpPr>
            <p:spPr>
              <a:xfrm>
                <a:off x="2973260" y="3574381"/>
                <a:ext cx="194371" cy="335247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フローチャート : 結合子 19"/>
              <p:cNvSpPr/>
              <p:nvPr/>
            </p:nvSpPr>
            <p:spPr>
              <a:xfrm>
                <a:off x="4004116" y="4648247"/>
                <a:ext cx="241736" cy="300290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フローチャート : 結合子 21"/>
              <p:cNvSpPr/>
              <p:nvPr/>
            </p:nvSpPr>
            <p:spPr>
              <a:xfrm rot="978100">
                <a:off x="5005072" y="2404214"/>
                <a:ext cx="327774" cy="243515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フローチャート : 結合子 23"/>
              <p:cNvSpPr/>
              <p:nvPr/>
            </p:nvSpPr>
            <p:spPr>
              <a:xfrm>
                <a:off x="5472100" y="4450225"/>
                <a:ext cx="241736" cy="300290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フローチャート : 結合子 24"/>
              <p:cNvSpPr/>
              <p:nvPr/>
            </p:nvSpPr>
            <p:spPr>
              <a:xfrm rot="978100">
                <a:off x="4564068" y="2490619"/>
                <a:ext cx="327774" cy="243515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フローチャート : 結合子 25"/>
              <p:cNvSpPr/>
              <p:nvPr/>
            </p:nvSpPr>
            <p:spPr>
              <a:xfrm rot="978100">
                <a:off x="4180475" y="2216380"/>
                <a:ext cx="327774" cy="243515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フローチャート : 結合子 26"/>
              <p:cNvSpPr/>
              <p:nvPr/>
            </p:nvSpPr>
            <p:spPr>
              <a:xfrm rot="542046">
                <a:off x="4074253" y="2657404"/>
                <a:ext cx="360040" cy="269970"/>
              </a:xfrm>
              <a:prstGeom prst="flowChartConnector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529200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547"/>
    </mc:Choice>
    <mc:Fallback>
      <p:transition spd="slow" advTm="145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6122" y="260648"/>
            <a:ext cx="8229600" cy="1143000"/>
          </a:xfrm>
        </p:spPr>
        <p:txBody>
          <a:bodyPr/>
          <a:lstStyle/>
          <a:p>
            <a:r>
              <a:rPr kumimoji="1" lang="ja-JP" altLang="en-US" dirty="0" smtClean="0">
                <a:ea typeface="ＤＦ平成明朝体W7" pitchFamily="1" charset="-128"/>
              </a:rPr>
              <a:t>このとき、</a:t>
            </a:r>
            <a:r>
              <a:rPr kumimoji="1" lang="en-US" altLang="ja-JP" dirty="0" smtClean="0">
                <a:ea typeface="ＤＦ平成明朝体W7" pitchFamily="1" charset="-128"/>
              </a:rPr>
              <a:t>1</a:t>
            </a:r>
            <a:r>
              <a:rPr kumimoji="1" lang="ja-JP" altLang="en-US" dirty="0" smtClean="0">
                <a:ea typeface="ＤＦ平成明朝体W7" pitchFamily="1" charset="-128"/>
              </a:rPr>
              <a:t>の目が出る確率は</a:t>
            </a:r>
            <a:endParaRPr kumimoji="1" lang="ja-JP" altLang="en-US" dirty="0">
              <a:ea typeface="ＤＦ平成明朝体W7" pitchFamily="1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539552" y="3364856"/>
            <a:ext cx="532859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396122" y="3573016"/>
            <a:ext cx="5724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ea typeface="ＤＦ平成明朝体W7" pitchFamily="1" charset="-128"/>
              </a:rPr>
              <a:t>すべての目の出る場合の数</a:t>
            </a:r>
            <a:endParaRPr kumimoji="1" lang="ja-JP" altLang="en-US" sz="3600" dirty="0">
              <a:ea typeface="ＤＦ平成明朝体W7" pitchFamily="1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1600" y="2529769"/>
            <a:ext cx="45736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ea typeface="ＤＦ平成明朝体W7" pitchFamily="1" charset="-128"/>
              </a:rPr>
              <a:t>1</a:t>
            </a:r>
            <a:r>
              <a:rPr kumimoji="1" lang="ja-JP" altLang="en-US" sz="3600" dirty="0" smtClean="0">
                <a:ea typeface="ＤＦ平成明朝体W7" pitchFamily="1" charset="-128"/>
              </a:rPr>
              <a:t>の目が出る場合の数</a:t>
            </a:r>
            <a:endParaRPr kumimoji="1" lang="ja-JP" altLang="en-US" sz="3600" dirty="0">
              <a:ea typeface="ＤＦ平成明朝体W7" pitchFamily="1" charset="-128"/>
            </a:endParaRPr>
          </a:p>
        </p:txBody>
      </p:sp>
      <p:sp>
        <p:nvSpPr>
          <p:cNvPr id="12" name="等号 11"/>
          <p:cNvSpPr/>
          <p:nvPr/>
        </p:nvSpPr>
        <p:spPr>
          <a:xfrm>
            <a:off x="6093759" y="3168634"/>
            <a:ext cx="914400" cy="404382"/>
          </a:xfrm>
          <a:prstGeom prst="mathEqual">
            <a:avLst>
              <a:gd name="adj1" fmla="val 13622"/>
              <a:gd name="adj2" fmla="val 39004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7308304" y="3370825"/>
            <a:ext cx="1215752" cy="884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7400654" y="3501008"/>
            <a:ext cx="1031051" cy="110799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6600" dirty="0" smtClean="0">
                <a:solidFill>
                  <a:srgbClr val="FF0000"/>
                </a:solidFill>
                <a:ea typeface="ＤＦ平成明朝体W7" pitchFamily="1" charset="-128"/>
              </a:rPr>
              <a:t>６</a:t>
            </a:r>
            <a:endParaRPr kumimoji="1" lang="ja-JP" altLang="en-US" sz="66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400653" y="2132856"/>
            <a:ext cx="1031051" cy="110799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6600" dirty="0" smtClean="0">
                <a:solidFill>
                  <a:srgbClr val="FF0000"/>
                </a:solidFill>
                <a:ea typeface="ＤＦ平成明朝体W7" pitchFamily="1" charset="-128"/>
              </a:rPr>
              <a:t>１</a:t>
            </a:r>
            <a:endParaRPr kumimoji="1" lang="ja-JP" altLang="en-US" sz="66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64467" y="5301208"/>
            <a:ext cx="8496944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ea typeface="ＤＦ平成明朝体W7" pitchFamily="1" charset="-128"/>
              </a:rPr>
              <a:t>どの目が出ることも</a:t>
            </a:r>
            <a:r>
              <a:rPr kumimoji="1" lang="ja-JP" altLang="en-US" sz="3600" dirty="0" smtClean="0">
                <a:solidFill>
                  <a:srgbClr val="FF0000"/>
                </a:solidFill>
                <a:ea typeface="ＤＦ平成明朝体W7" pitchFamily="1" charset="-128"/>
              </a:rPr>
              <a:t>同様に確からしい</a:t>
            </a:r>
            <a:r>
              <a:rPr kumimoji="1" lang="ja-JP" altLang="en-US" sz="3600" dirty="0" smtClean="0">
                <a:ea typeface="ＤＦ平成明朝体W7" pitchFamily="1" charset="-128"/>
              </a:rPr>
              <a:t>ときには、確率を求めることができる。</a:t>
            </a:r>
            <a:endParaRPr kumimoji="1" lang="ja-JP" altLang="en-US" sz="3600" dirty="0">
              <a:ea typeface="ＤＦ平成明朝体W7" pitchFamily="1" charset="-128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6" t="4196" r="3246" b="49615"/>
          <a:stretch/>
        </p:blipFill>
        <p:spPr bwMode="auto">
          <a:xfrm>
            <a:off x="971600" y="4213145"/>
            <a:ext cx="2239794" cy="753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3" t="51871" r="2618" b="3233"/>
          <a:stretch/>
        </p:blipFill>
        <p:spPr bwMode="auto">
          <a:xfrm>
            <a:off x="3194425" y="4235255"/>
            <a:ext cx="2298579" cy="74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6" t="4196" r="64484" b="49615"/>
          <a:stretch/>
        </p:blipFill>
        <p:spPr bwMode="auto">
          <a:xfrm>
            <a:off x="1005640" y="1861322"/>
            <a:ext cx="764285" cy="753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77063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759"/>
    </mc:Choice>
    <mc:Fallback>
      <p:transition spd="slow" advTm="257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 animBg="1"/>
      <p:bldP spid="17" grpId="0"/>
      <p:bldP spid="18" grpId="0"/>
      <p:bldP spid="1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4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3|1.8|1.5|1.1|2|2.1|4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194</Words>
  <Application>Microsoft Office PowerPoint</Application>
  <PresentationFormat>画面に合わせる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​​テーマ</vt:lpstr>
      <vt:lpstr>指導手順</vt:lpstr>
      <vt:lpstr>確率の求め方</vt:lpstr>
      <vt:lpstr>一つのサイコロを投げるとき、 １の目が出る確率はどうなるでしょうか。</vt:lpstr>
      <vt:lpstr>サイコロを使ってスゴロクゲームをしよう。</vt:lpstr>
      <vt:lpstr>PowerPoint プレゼンテーション</vt:lpstr>
      <vt:lpstr>出た目の集計結果</vt:lpstr>
      <vt:lpstr>全部で目の出方は６通り  どの目が出ることも同じ程度に期待される。  １の目が出る場合は１通り</vt:lpstr>
      <vt:lpstr>このようなサイコロの場合は、どの目が出ることも同じ程度に期待されない。 </vt:lpstr>
      <vt:lpstr>このとき、1の目が出る確率は</vt:lpstr>
      <vt:lpstr>確率の求め方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確率の求め方</dc:title>
  <dc:creator>teacher</dc:creator>
  <cp:lastModifiedBy>kajukun</cp:lastModifiedBy>
  <cp:revision>18</cp:revision>
  <dcterms:created xsi:type="dcterms:W3CDTF">2013-01-11T05:05:37Z</dcterms:created>
  <dcterms:modified xsi:type="dcterms:W3CDTF">2013-11-27T11:22:34Z</dcterms:modified>
</cp:coreProperties>
</file>