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6" r:id="rId10"/>
    <p:sldId id="264" r:id="rId11"/>
    <p:sldId id="261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4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84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94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98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65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92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52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38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51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40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11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D647E-D474-4191-8246-90A87D0E239A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6A1F-A881-45DB-A790-F89DC5DF2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23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指導手順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A,B</a:t>
            </a:r>
            <a:r>
              <a:rPr kumimoji="1" lang="ja-JP" altLang="en-US" dirty="0" smtClean="0"/>
              <a:t>が順番にくじを引く場合と、同時に引く場合とでは、確率は結局同じになるが、起こり得る場合の数に違いがあることを確認する。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がひいてまた箱にもどし、次に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が引く場合について考える。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121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183"/>
    </mc:Choice>
    <mc:Fallback>
      <p:transition spd="slow" advTm="918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12961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(2)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A,B</a:t>
            </a:r>
            <a:r>
              <a:rPr kumimoji="1" lang="ja-JP" altLang="en-US" sz="3600" dirty="0" smtClean="0"/>
              <a:t>のどちらか一方があたりをひく確率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333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Line 78"/>
          <p:cNvSpPr>
            <a:spLocks noChangeShapeType="1"/>
          </p:cNvSpPr>
          <p:nvPr/>
        </p:nvSpPr>
        <p:spPr bwMode="auto">
          <a:xfrm>
            <a:off x="2463842" y="2830450"/>
            <a:ext cx="3789796" cy="31534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956176" y="277176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7310527" y="4389379"/>
                <a:ext cx="699229" cy="1371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400" b="0" i="1" smtClean="0">
                              <a:latin typeface="Cambria Math"/>
                            </a:rPr>
                            <m:t>３</m:t>
                          </m:r>
                        </m:num>
                        <m:den>
                          <m:r>
                            <a:rPr kumimoji="1" lang="ja-JP" altLang="en-US" sz="4400" b="0" i="1" smtClean="0">
                              <a:latin typeface="Cambria Math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527" y="4389379"/>
                <a:ext cx="699229" cy="13718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テキスト ボックス 92"/>
          <p:cNvSpPr txBox="1"/>
          <p:nvPr/>
        </p:nvSpPr>
        <p:spPr>
          <a:xfrm>
            <a:off x="4755792" y="27717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504715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956175" y="340268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755792" y="338731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504714" y="338731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5" name="直角三角形 114"/>
          <p:cNvSpPr/>
          <p:nvPr/>
        </p:nvSpPr>
        <p:spPr>
          <a:xfrm>
            <a:off x="1581568" y="2118743"/>
            <a:ext cx="4758098" cy="4000683"/>
          </a:xfrm>
          <a:prstGeom prst="rtTriangle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7765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540"/>
    </mc:Choice>
    <mc:Fallback>
      <p:transition spd="slow" advTm="185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92" grpId="0"/>
      <p:bldP spid="93" grpId="0"/>
      <p:bldP spid="94" grpId="0"/>
      <p:bldP spid="95" grpId="0"/>
      <p:bldP spid="105" grpId="0"/>
      <p:bldP spid="1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12961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(3)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A,B</a:t>
            </a:r>
            <a:r>
              <a:rPr kumimoji="1" lang="ja-JP" altLang="en-US" sz="3600" dirty="0" smtClean="0"/>
              <a:t>ともにはずれをひく確率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333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Line 78"/>
          <p:cNvSpPr>
            <a:spLocks noChangeShapeType="1"/>
          </p:cNvSpPr>
          <p:nvPr/>
        </p:nvSpPr>
        <p:spPr bwMode="auto">
          <a:xfrm>
            <a:off x="2463842" y="2830450"/>
            <a:ext cx="3789796" cy="31534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7310527" y="4389379"/>
                <a:ext cx="1085554" cy="1371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400" b="0" i="1" smtClean="0">
                              <a:latin typeface="Cambria Math"/>
                            </a:rPr>
                            <m:t>３</m:t>
                          </m:r>
                        </m:num>
                        <m:den>
                          <m:r>
                            <a:rPr lang="ja-JP" altLang="en-US" sz="4400" i="1">
                              <a:latin typeface="Cambria Math"/>
                            </a:rPr>
                            <m:t>１０</m:t>
                          </m:r>
                        </m:den>
                      </m:f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527" y="4389379"/>
                <a:ext cx="1085554" cy="13718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テキスト ボックス 93"/>
          <p:cNvSpPr txBox="1"/>
          <p:nvPr/>
        </p:nvSpPr>
        <p:spPr>
          <a:xfrm>
            <a:off x="5476826" y="467478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713547" y="403031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480632" y="402247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0" name="直角三角形 109"/>
          <p:cNvSpPr/>
          <p:nvPr/>
        </p:nvSpPr>
        <p:spPr>
          <a:xfrm>
            <a:off x="1581568" y="2118743"/>
            <a:ext cx="4758098" cy="4000683"/>
          </a:xfrm>
          <a:prstGeom prst="rtTriangle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658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167"/>
    </mc:Choice>
    <mc:Fallback>
      <p:transition spd="slow" advTm="241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4" grpId="0"/>
      <p:bldP spid="105" grpId="0"/>
      <p:bldP spid="1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218258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sz="3600" dirty="0" smtClean="0"/>
              <a:t>5</a:t>
            </a:r>
            <a:r>
              <a:rPr kumimoji="1" lang="ja-JP" altLang="en-US" sz="3600" dirty="0" smtClean="0"/>
              <a:t>本のうち、あたりが</a:t>
            </a:r>
            <a:r>
              <a:rPr kumimoji="1" lang="en-US" altLang="ja-JP" sz="3600" dirty="0" smtClean="0"/>
              <a:t>2</a:t>
            </a:r>
            <a:r>
              <a:rPr kumimoji="1" lang="ja-JP" altLang="en-US" sz="3600" dirty="0" smtClean="0"/>
              <a:t>本入っているくじがあります。このくじを、</a:t>
            </a:r>
            <a:r>
              <a:rPr kumimoji="1" lang="en-US" altLang="ja-JP" sz="3600" dirty="0" smtClean="0"/>
              <a:t>A</a:t>
            </a:r>
            <a:r>
              <a:rPr kumimoji="1" lang="ja-JP" altLang="en-US" sz="3600" dirty="0" smtClean="0"/>
              <a:t>が先にひいてまた箱にもどし、次に</a:t>
            </a:r>
            <a:r>
              <a:rPr kumimoji="1" lang="en-US" altLang="ja-JP" sz="3600" dirty="0" smtClean="0"/>
              <a:t>B</a:t>
            </a:r>
            <a:r>
              <a:rPr kumimoji="1" lang="ja-JP" altLang="en-US" sz="3600" dirty="0" smtClean="0"/>
              <a:t>がひくとき、次の確率を求めなさい。</a:t>
            </a:r>
            <a:endParaRPr kumimoji="1" lang="ja-JP" altLang="en-US" sz="36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タイトル 1"/>
          <p:cNvSpPr txBox="1">
            <a:spLocks/>
          </p:cNvSpPr>
          <p:nvPr/>
        </p:nvSpPr>
        <p:spPr>
          <a:xfrm>
            <a:off x="372222" y="1844824"/>
            <a:ext cx="806489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600" dirty="0" smtClean="0"/>
              <a:t>(1)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A,B</a:t>
            </a:r>
            <a:r>
              <a:rPr lang="ja-JP" altLang="en-US" sz="3600" dirty="0" smtClean="0"/>
              <a:t>ともにあたりをひく確率</a:t>
            </a:r>
            <a:endParaRPr lang="ja-JP" altLang="en-US" sz="3600" dirty="0"/>
          </a:p>
        </p:txBody>
      </p:sp>
      <p:sp>
        <p:nvSpPr>
          <p:cNvPr id="91" name="タイトル 1"/>
          <p:cNvSpPr txBox="1">
            <a:spLocks/>
          </p:cNvSpPr>
          <p:nvPr/>
        </p:nvSpPr>
        <p:spPr>
          <a:xfrm>
            <a:off x="384838" y="2967000"/>
            <a:ext cx="835292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600" dirty="0" smtClean="0"/>
              <a:t>(2)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A,B</a:t>
            </a:r>
            <a:r>
              <a:rPr lang="ja-JP" altLang="en-US" sz="3600" dirty="0" smtClean="0"/>
              <a:t>のどちらか一方があたりをひく確率</a:t>
            </a:r>
            <a:endParaRPr lang="ja-JP" altLang="en-US" sz="3600" dirty="0"/>
          </a:p>
        </p:txBody>
      </p:sp>
      <p:sp>
        <p:nvSpPr>
          <p:cNvPr id="92" name="タイトル 1"/>
          <p:cNvSpPr txBox="1">
            <a:spLocks/>
          </p:cNvSpPr>
          <p:nvPr/>
        </p:nvSpPr>
        <p:spPr>
          <a:xfrm>
            <a:off x="384838" y="4241330"/>
            <a:ext cx="835292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600" dirty="0" smtClean="0"/>
              <a:t>(3)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A,B</a:t>
            </a:r>
            <a:r>
              <a:rPr lang="ja-JP" altLang="en-US" sz="3600" dirty="0" smtClean="0"/>
              <a:t>ともにはずれをひく確率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5260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851"/>
    </mc:Choice>
    <mc:Fallback>
      <p:transition spd="slow" advTm="1985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0861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Line 78"/>
          <p:cNvSpPr>
            <a:spLocks noChangeShapeType="1"/>
          </p:cNvSpPr>
          <p:nvPr/>
        </p:nvSpPr>
        <p:spPr bwMode="auto">
          <a:xfrm>
            <a:off x="2463842" y="2830450"/>
            <a:ext cx="3789796" cy="31534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0" name="タイトル 1"/>
          <p:cNvSpPr txBox="1">
            <a:spLocks/>
          </p:cNvSpPr>
          <p:nvPr/>
        </p:nvSpPr>
        <p:spPr>
          <a:xfrm>
            <a:off x="243940" y="103973"/>
            <a:ext cx="8229600" cy="2218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600" dirty="0" smtClean="0"/>
              <a:t>5</a:t>
            </a:r>
            <a:r>
              <a:rPr lang="ja-JP" altLang="en-US" sz="3600" dirty="0" smtClean="0"/>
              <a:t>本のうち、あたりが</a:t>
            </a:r>
            <a:r>
              <a:rPr lang="en-US" altLang="ja-JP" sz="3600" dirty="0" smtClean="0"/>
              <a:t>2</a:t>
            </a:r>
            <a:r>
              <a:rPr lang="ja-JP" altLang="en-US" sz="3600" dirty="0" smtClean="0"/>
              <a:t>本入っているくじがあります。このくじを、</a:t>
            </a:r>
            <a:r>
              <a:rPr lang="en-US" altLang="ja-JP" sz="3600" dirty="0" smtClean="0"/>
              <a:t>A</a:t>
            </a:r>
            <a:r>
              <a:rPr lang="ja-JP" altLang="en-US" sz="3600" dirty="0" smtClean="0"/>
              <a:t>が先にひいてまた箱にもどし、次に</a:t>
            </a:r>
            <a:r>
              <a:rPr lang="en-US" altLang="ja-JP" sz="3600" dirty="0" smtClean="0"/>
              <a:t>B</a:t>
            </a:r>
            <a:r>
              <a:rPr lang="ja-JP" altLang="en-US" sz="3600" dirty="0" smtClean="0"/>
              <a:t>がひくとき、次の確率を求めなさい。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2505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68"/>
    </mc:Choice>
    <mc:Fallback>
      <p:transition spd="slow" advTm="436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0861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Line 78"/>
          <p:cNvSpPr>
            <a:spLocks noChangeShapeType="1"/>
          </p:cNvSpPr>
          <p:nvPr/>
        </p:nvSpPr>
        <p:spPr bwMode="auto">
          <a:xfrm>
            <a:off x="2463842" y="2830450"/>
            <a:ext cx="3789796" cy="31534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0" name="タイトル 1"/>
          <p:cNvSpPr txBox="1">
            <a:spLocks/>
          </p:cNvSpPr>
          <p:nvPr/>
        </p:nvSpPr>
        <p:spPr>
          <a:xfrm>
            <a:off x="243940" y="103973"/>
            <a:ext cx="8229600" cy="2218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600" dirty="0" smtClean="0"/>
              <a:t>5</a:t>
            </a:r>
            <a:r>
              <a:rPr lang="ja-JP" altLang="en-US" sz="3600" dirty="0" smtClean="0"/>
              <a:t>本のうち、あたりが</a:t>
            </a:r>
            <a:r>
              <a:rPr lang="en-US" altLang="ja-JP" sz="3600" dirty="0" smtClean="0"/>
              <a:t>2</a:t>
            </a:r>
            <a:r>
              <a:rPr lang="ja-JP" altLang="en-US" sz="3600" dirty="0" smtClean="0"/>
              <a:t>本入っているくじがあります。このくじを、</a:t>
            </a:r>
            <a:r>
              <a:rPr lang="en-US" altLang="ja-JP" sz="3600" dirty="0" smtClean="0"/>
              <a:t>A</a:t>
            </a:r>
            <a:r>
              <a:rPr lang="ja-JP" altLang="en-US" sz="3600" dirty="0" smtClean="0"/>
              <a:t>が先に</a:t>
            </a:r>
            <a:r>
              <a:rPr lang="ja-JP" altLang="en-US" sz="3600" dirty="0" smtClean="0">
                <a:solidFill>
                  <a:srgbClr val="FF0000"/>
                </a:solidFill>
              </a:rPr>
              <a:t>ひいてまた箱にもどし、</a:t>
            </a:r>
            <a:r>
              <a:rPr lang="ja-JP" altLang="en-US" sz="3600" dirty="0" smtClean="0"/>
              <a:t>次に</a:t>
            </a:r>
            <a:r>
              <a:rPr lang="en-US" altLang="ja-JP" sz="3600" dirty="0" smtClean="0"/>
              <a:t>B</a:t>
            </a:r>
            <a:r>
              <a:rPr lang="ja-JP" altLang="en-US" sz="3600" dirty="0" smtClean="0"/>
              <a:t>がひくとき、次の確率を求めなさい。</a:t>
            </a:r>
            <a:endParaRPr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034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81"/>
    </mc:Choice>
    <mc:Fallback>
      <p:transition spd="slow" advTm="98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12961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(1)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A,B</a:t>
            </a:r>
            <a:r>
              <a:rPr kumimoji="1" lang="ja-JP" altLang="en-US" sz="3600" dirty="0" smtClean="0"/>
              <a:t>ともにあたりをひく確率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333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2451787" y="275385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433716" y="340268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7310527" y="4389379"/>
                <a:ext cx="1085554" cy="1363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400" b="0" i="1" smtClean="0">
                              <a:latin typeface="Cambria Math"/>
                            </a:rPr>
                            <m:t>４</m:t>
                          </m:r>
                        </m:num>
                        <m:den>
                          <m:r>
                            <a:rPr lang="ja-JP" altLang="en-US" sz="4400" i="1">
                              <a:latin typeface="Cambria Math"/>
                            </a:rPr>
                            <m:t>２５</m:t>
                          </m:r>
                        </m:den>
                      </m:f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527" y="4389379"/>
                <a:ext cx="1085554" cy="13630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テキスト ボックス 92"/>
          <p:cNvSpPr txBox="1"/>
          <p:nvPr/>
        </p:nvSpPr>
        <p:spPr>
          <a:xfrm>
            <a:off x="3200076" y="27359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209157" y="340268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735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02"/>
    </mc:Choice>
    <mc:Fallback>
      <p:transition spd="slow" advTm="102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91" grpId="0"/>
      <p:bldP spid="92" grpId="0"/>
      <p:bldP spid="93" grpId="0"/>
      <p:bldP spid="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12961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(2)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A,B</a:t>
            </a:r>
            <a:r>
              <a:rPr kumimoji="1" lang="ja-JP" altLang="en-US" sz="3600" dirty="0" smtClean="0"/>
              <a:t>のどちらか一方があたりをひく確率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333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956176" y="277176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433716" y="403031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7310527" y="4389379"/>
                <a:ext cx="1085554" cy="1418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4400" i="1">
                              <a:latin typeface="Cambria Math"/>
                            </a:rPr>
                            <m:t>１２</m:t>
                          </m:r>
                        </m:num>
                        <m:den>
                          <m:r>
                            <a:rPr lang="ja-JP" altLang="en-US" sz="4400" i="1">
                              <a:latin typeface="Cambria Math"/>
                            </a:rPr>
                            <m:t>２５</m:t>
                          </m:r>
                        </m:den>
                      </m:f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527" y="4389379"/>
                <a:ext cx="1085554" cy="14184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テキスト ボックス 92"/>
          <p:cNvSpPr txBox="1"/>
          <p:nvPr/>
        </p:nvSpPr>
        <p:spPr>
          <a:xfrm>
            <a:off x="4755792" y="27717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504715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956175" y="340268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755792" y="338731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504714" y="338731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206359" y="403031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433715" y="468483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206358" y="467863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433714" y="525598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211694" y="525598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9270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317"/>
    </mc:Choice>
    <mc:Fallback>
      <p:transition spd="slow" advTm="93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12961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(3)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A,B</a:t>
            </a:r>
            <a:r>
              <a:rPr kumimoji="1" lang="ja-JP" altLang="en-US" sz="3600" dirty="0" smtClean="0"/>
              <a:t>ともにはずれをひく確率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333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984278" y="526567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7310527" y="4389379"/>
                <a:ext cx="1085554" cy="1418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400" b="0" i="1" smtClean="0">
                              <a:latin typeface="Cambria Math"/>
                            </a:rPr>
                            <m:t>９</m:t>
                          </m:r>
                        </m:num>
                        <m:den>
                          <m:r>
                            <a:rPr lang="ja-JP" altLang="en-US" sz="4400" i="1">
                              <a:latin typeface="Cambria Math"/>
                            </a:rPr>
                            <m:t>２５</m:t>
                          </m:r>
                        </m:den>
                      </m:f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527" y="4389379"/>
                <a:ext cx="1085554" cy="14184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テキスト ボックス 92"/>
          <p:cNvSpPr txBox="1"/>
          <p:nvPr/>
        </p:nvSpPr>
        <p:spPr>
          <a:xfrm>
            <a:off x="4727903" y="526567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476826" y="467478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984278" y="467478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713547" y="403031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480632" y="402247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956176" y="406448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713546" y="466942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481790" y="525598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3430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538"/>
    </mc:Choice>
    <mc:Fallback>
      <p:transition spd="slow" advTm="85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ea typeface="ＤＦ平成明朝体W7" pitchFamily="1" charset="-128"/>
              </a:rPr>
              <a:t>確率</a:t>
            </a:r>
            <a:r>
              <a:rPr kumimoji="1" lang="en-US" altLang="ja-JP" sz="4000" dirty="0" smtClean="0">
                <a:ea typeface="ＤＦ平成明朝体W7" pitchFamily="1" charset="-128"/>
              </a:rPr>
              <a:t>(2</a:t>
            </a:r>
            <a:r>
              <a:rPr kumimoji="1" lang="ja-JP" altLang="en-US" sz="4000" dirty="0" smtClean="0">
                <a:ea typeface="ＤＦ平成明朝体W7" pitchFamily="1" charset="-128"/>
              </a:rPr>
              <a:t>人がくじを引く場合</a:t>
            </a:r>
            <a:r>
              <a:rPr kumimoji="1" lang="en-US" altLang="ja-JP" sz="4000" dirty="0" smtClean="0">
                <a:ea typeface="ＤＦ平成明朝体W7" pitchFamily="1" charset="-128"/>
              </a:rPr>
              <a:t>)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C:\Users\teacher\AppData\Local\Microsoft\Windows\Temporary Internet Files\Content.IE5\4YE7L9AY\MP90043868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45024"/>
            <a:ext cx="4496544" cy="299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eacher\AppData\Local\Microsoft\Windows\Temporary Internet Files\Content.IE5\AAP1Q9Y2\MC900431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3430574" cy="2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eacher\AppData\Local\Microsoft\Windows\Temporary Internet Files\Content.IE5\4YE7L9AY\MC90043705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052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teacher\AppData\Local\Microsoft\Windows\Temporary Internet Files\Content.IE5\AAP1Q9Y2\MC90043705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60" y="12054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teacher\AppData\Local\Microsoft\Windows\Temporary Internet Files\Content.IE5\6MFR134Q\MC90043705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036" y="47667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40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37"/>
    </mc:Choice>
    <mc:Fallback>
      <p:transition spd="slow" advTm="1033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218258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5</a:t>
            </a:r>
            <a:r>
              <a:rPr kumimoji="1" lang="ja-JP" altLang="en-US" sz="3600" dirty="0" smtClean="0"/>
              <a:t>本のうち、あたりが</a:t>
            </a:r>
            <a:r>
              <a:rPr kumimoji="1" lang="en-US" altLang="ja-JP" sz="3600" dirty="0" smtClean="0"/>
              <a:t>2</a:t>
            </a:r>
            <a:r>
              <a:rPr kumimoji="1" lang="ja-JP" altLang="en-US" sz="3600" dirty="0" smtClean="0"/>
              <a:t>本入っているくじがあります。このくじを、</a:t>
            </a:r>
            <a:r>
              <a:rPr kumimoji="1" lang="en-US" altLang="ja-JP" sz="3600" dirty="0" smtClean="0"/>
              <a:t>A,B</a:t>
            </a:r>
            <a:r>
              <a:rPr kumimoji="1" lang="ja-JP" altLang="en-US" sz="3600" dirty="0" smtClean="0"/>
              <a:t>の</a:t>
            </a:r>
            <a:r>
              <a:rPr kumimoji="1" lang="en-US" altLang="ja-JP" sz="3600" dirty="0" smtClean="0"/>
              <a:t>2</a:t>
            </a:r>
            <a:r>
              <a:rPr kumimoji="1" lang="ja-JP" altLang="en-US" sz="3600" dirty="0" smtClean="0"/>
              <a:t>人がこの順に</a:t>
            </a:r>
            <a:r>
              <a:rPr kumimoji="1" lang="en-US" altLang="ja-JP" sz="3600" dirty="0" smtClean="0"/>
              <a:t>1</a:t>
            </a:r>
            <a:r>
              <a:rPr kumimoji="1" lang="ja-JP" altLang="en-US" sz="3600" dirty="0" smtClean="0"/>
              <a:t>本ずつひくとき、次の確率を求めなさい。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0861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Line 78"/>
          <p:cNvSpPr>
            <a:spLocks noChangeShapeType="1"/>
          </p:cNvSpPr>
          <p:nvPr/>
        </p:nvSpPr>
        <p:spPr bwMode="auto">
          <a:xfrm>
            <a:off x="2463842" y="2830450"/>
            <a:ext cx="3789796" cy="31534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029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58"/>
    </mc:Choice>
    <mc:Fallback>
      <p:transition spd="slow" advTm="171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12961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(1)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A,B</a:t>
            </a:r>
            <a:r>
              <a:rPr kumimoji="1" lang="ja-JP" altLang="en-US" sz="3600" dirty="0" smtClean="0"/>
              <a:t>ともにあたりをひく確率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333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Line 78"/>
          <p:cNvSpPr>
            <a:spLocks noChangeShapeType="1"/>
          </p:cNvSpPr>
          <p:nvPr/>
        </p:nvSpPr>
        <p:spPr bwMode="auto">
          <a:xfrm>
            <a:off x="2463842" y="2830450"/>
            <a:ext cx="3789796" cy="31534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211694" y="277176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433716" y="340268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7310527" y="4389379"/>
                <a:ext cx="1085554" cy="1418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400" b="0" i="1" smtClean="0">
                              <a:latin typeface="Cambria Math"/>
                            </a:rPr>
                            <m:t>１</m:t>
                          </m:r>
                        </m:num>
                        <m:den>
                          <m:r>
                            <a:rPr lang="ja-JP" altLang="en-US" sz="4400" i="1">
                              <a:latin typeface="Cambria Math"/>
                            </a:rPr>
                            <m:t>１０</m:t>
                          </m:r>
                        </m:den>
                      </m:f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527" y="4389379"/>
                <a:ext cx="1085554" cy="14184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53487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729"/>
    </mc:Choice>
    <mc:Fallback>
      <p:transition spd="slow" advTm="187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91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12961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(2)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A,B</a:t>
            </a:r>
            <a:r>
              <a:rPr kumimoji="1" lang="ja-JP" altLang="en-US" sz="3600" dirty="0" smtClean="0"/>
              <a:t>のどちらか一方があたりをひく確率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333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Line 78"/>
          <p:cNvSpPr>
            <a:spLocks noChangeShapeType="1"/>
          </p:cNvSpPr>
          <p:nvPr/>
        </p:nvSpPr>
        <p:spPr bwMode="auto">
          <a:xfrm>
            <a:off x="2463842" y="2830450"/>
            <a:ext cx="3789796" cy="31534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956176" y="277176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433716" y="403031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7310527" y="4389379"/>
                <a:ext cx="699229" cy="1371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400" b="0" i="1" smtClean="0">
                              <a:latin typeface="Cambria Math"/>
                            </a:rPr>
                            <m:t>３</m:t>
                          </m:r>
                        </m:num>
                        <m:den>
                          <m:r>
                            <a:rPr kumimoji="1" lang="ja-JP" altLang="en-US" sz="4400" b="0" i="1" smtClean="0">
                              <a:latin typeface="Cambria Math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527" y="4389379"/>
                <a:ext cx="699229" cy="13718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テキスト ボックス 92"/>
          <p:cNvSpPr txBox="1"/>
          <p:nvPr/>
        </p:nvSpPr>
        <p:spPr>
          <a:xfrm>
            <a:off x="4755792" y="27717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504715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956175" y="340268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755792" y="338731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504714" y="338731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206359" y="403031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433715" y="468483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206358" y="467863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433714" y="525598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211694" y="525598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4496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184"/>
    </mc:Choice>
    <mc:Fallback>
      <p:transition spd="slow" advTm="241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91" grpId="0"/>
      <p:bldP spid="92" grpId="0"/>
      <p:bldP spid="93" grpId="0"/>
      <p:bldP spid="94" grpId="0"/>
      <p:bldP spid="95" grpId="0"/>
      <p:bldP spid="105" grpId="0"/>
      <p:bldP spid="109" grpId="0"/>
      <p:bldP spid="110" grpId="0"/>
      <p:bldP spid="111" grpId="0"/>
      <p:bldP spid="112" grpId="0"/>
      <p:bldP spid="113" grpId="0"/>
      <p:bldP spid="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12961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(3)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A,B</a:t>
            </a:r>
            <a:r>
              <a:rPr kumimoji="1" lang="ja-JP" altLang="en-US" sz="3600" dirty="0" smtClean="0"/>
              <a:t>ともにはずれをひく確率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333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Line 78"/>
          <p:cNvSpPr>
            <a:spLocks noChangeShapeType="1"/>
          </p:cNvSpPr>
          <p:nvPr/>
        </p:nvSpPr>
        <p:spPr bwMode="auto">
          <a:xfrm>
            <a:off x="2463842" y="2830450"/>
            <a:ext cx="3789796" cy="31534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984278" y="526567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7310527" y="4389379"/>
                <a:ext cx="1085554" cy="1371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400" b="0" i="1" smtClean="0">
                              <a:latin typeface="Cambria Math"/>
                            </a:rPr>
                            <m:t>３</m:t>
                          </m:r>
                        </m:num>
                        <m:den>
                          <m:r>
                            <a:rPr lang="ja-JP" altLang="en-US" sz="4400" i="1">
                              <a:latin typeface="Cambria Math"/>
                            </a:rPr>
                            <m:t>１０</m:t>
                          </m:r>
                        </m:den>
                      </m:f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527" y="4389379"/>
                <a:ext cx="1085554" cy="13718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テキスト ボックス 92"/>
          <p:cNvSpPr txBox="1"/>
          <p:nvPr/>
        </p:nvSpPr>
        <p:spPr>
          <a:xfrm>
            <a:off x="4727903" y="526567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476826" y="467478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984278" y="467478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713547" y="403031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480632" y="402247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87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466"/>
    </mc:Choice>
    <mc:Fallback>
      <p:transition spd="slow" advTm="164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92" grpId="0"/>
      <p:bldP spid="93" grpId="0"/>
      <p:bldP spid="94" grpId="0"/>
      <p:bldP spid="95" grpId="0"/>
      <p:bldP spid="105" grpId="0"/>
      <p:bldP spid="1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218258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5</a:t>
            </a:r>
            <a:r>
              <a:rPr kumimoji="1" lang="ja-JP" altLang="en-US" sz="3600" dirty="0" smtClean="0"/>
              <a:t>本のうち、あたりが</a:t>
            </a:r>
            <a:r>
              <a:rPr kumimoji="1" lang="en-US" altLang="ja-JP" sz="3600" dirty="0" smtClean="0"/>
              <a:t>2</a:t>
            </a:r>
            <a:r>
              <a:rPr kumimoji="1" lang="ja-JP" altLang="en-US" sz="3600" dirty="0" smtClean="0"/>
              <a:t>本入っているくじがあります。このくじを、</a:t>
            </a:r>
            <a:r>
              <a:rPr kumimoji="1" lang="en-US" altLang="ja-JP" sz="3600" dirty="0" smtClean="0"/>
              <a:t>A</a:t>
            </a:r>
            <a:r>
              <a:rPr kumimoji="1" lang="ja-JP" altLang="en-US" sz="3600" dirty="0" err="1" smtClean="0"/>
              <a:t>、</a:t>
            </a:r>
            <a:r>
              <a:rPr kumimoji="1" lang="en-US" altLang="ja-JP" sz="3600" dirty="0" smtClean="0"/>
              <a:t>B</a:t>
            </a:r>
            <a:r>
              <a:rPr kumimoji="1" lang="ja-JP" altLang="en-US" sz="3600" dirty="0" smtClean="0"/>
              <a:t>が同時に</a:t>
            </a:r>
            <a:r>
              <a:rPr kumimoji="1" lang="en-US" altLang="ja-JP" sz="3600" dirty="0" smtClean="0"/>
              <a:t>2</a:t>
            </a:r>
            <a:r>
              <a:rPr kumimoji="1" lang="ja-JP" altLang="en-US" sz="3600" dirty="0" smtClean="0"/>
              <a:t>本ひくとき、次の確率を求めなさい。</a:t>
            </a:r>
            <a:endParaRPr kumimoji="1" lang="ja-JP" altLang="en-US" sz="36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タイトル 1"/>
          <p:cNvSpPr txBox="1">
            <a:spLocks/>
          </p:cNvSpPr>
          <p:nvPr/>
        </p:nvSpPr>
        <p:spPr>
          <a:xfrm>
            <a:off x="372222" y="1844824"/>
            <a:ext cx="806489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600" dirty="0" smtClean="0"/>
              <a:t>(1)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A,B</a:t>
            </a:r>
            <a:r>
              <a:rPr lang="ja-JP" altLang="en-US" sz="3600" dirty="0" smtClean="0"/>
              <a:t>ともにあたりをひく確率</a:t>
            </a:r>
            <a:endParaRPr lang="ja-JP" altLang="en-US" sz="3600" dirty="0"/>
          </a:p>
        </p:txBody>
      </p:sp>
      <p:sp>
        <p:nvSpPr>
          <p:cNvPr id="91" name="タイトル 1"/>
          <p:cNvSpPr txBox="1">
            <a:spLocks/>
          </p:cNvSpPr>
          <p:nvPr/>
        </p:nvSpPr>
        <p:spPr>
          <a:xfrm>
            <a:off x="384838" y="2967000"/>
            <a:ext cx="835292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600" dirty="0" smtClean="0"/>
              <a:t>(2)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A,B</a:t>
            </a:r>
            <a:r>
              <a:rPr lang="ja-JP" altLang="en-US" sz="3600" dirty="0" smtClean="0"/>
              <a:t>のどちらか一方があたりをひく確率</a:t>
            </a:r>
            <a:endParaRPr lang="ja-JP" altLang="en-US" sz="3600" dirty="0"/>
          </a:p>
        </p:txBody>
      </p:sp>
      <p:sp>
        <p:nvSpPr>
          <p:cNvPr id="92" name="タイトル 1"/>
          <p:cNvSpPr txBox="1">
            <a:spLocks/>
          </p:cNvSpPr>
          <p:nvPr/>
        </p:nvSpPr>
        <p:spPr>
          <a:xfrm>
            <a:off x="384838" y="4241330"/>
            <a:ext cx="835292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600" dirty="0" smtClean="0"/>
              <a:t>(3)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A,B</a:t>
            </a:r>
            <a:r>
              <a:rPr lang="ja-JP" altLang="en-US" sz="3600" dirty="0" smtClean="0"/>
              <a:t>ともにはずれをひく確率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3777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06"/>
    </mc:Choice>
    <mc:Fallback>
      <p:transition spd="slow" advTm="780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218258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5</a:t>
            </a:r>
            <a:r>
              <a:rPr kumimoji="1" lang="ja-JP" altLang="en-US" sz="3600" dirty="0" smtClean="0"/>
              <a:t>本のうち、あたりが</a:t>
            </a:r>
            <a:r>
              <a:rPr kumimoji="1" lang="en-US" altLang="ja-JP" sz="3600" dirty="0" smtClean="0"/>
              <a:t>2</a:t>
            </a:r>
            <a:r>
              <a:rPr kumimoji="1" lang="ja-JP" altLang="en-US" sz="3600" dirty="0" smtClean="0"/>
              <a:t>本入っているくじがあります。このくじを、</a:t>
            </a:r>
            <a:r>
              <a:rPr kumimoji="1" lang="en-US" altLang="ja-JP" sz="3600" dirty="0" smtClean="0"/>
              <a:t>A</a:t>
            </a:r>
            <a:r>
              <a:rPr kumimoji="1" lang="ja-JP" altLang="en-US" sz="3600" dirty="0" err="1" smtClean="0"/>
              <a:t>、</a:t>
            </a:r>
            <a:r>
              <a:rPr kumimoji="1" lang="en-US" altLang="ja-JP" sz="3600" dirty="0" smtClean="0"/>
              <a:t>B</a:t>
            </a:r>
            <a:r>
              <a:rPr kumimoji="1" lang="ja-JP" altLang="en-US" sz="3600" dirty="0" smtClean="0"/>
              <a:t>が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同時に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本ひくとき、</a:t>
            </a:r>
            <a:r>
              <a:rPr kumimoji="1" lang="ja-JP" altLang="en-US" sz="3600" dirty="0" smtClean="0"/>
              <a:t>次の確率を求めなさい。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0861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Line 78"/>
          <p:cNvSpPr>
            <a:spLocks noChangeShapeType="1"/>
          </p:cNvSpPr>
          <p:nvPr/>
        </p:nvSpPr>
        <p:spPr bwMode="auto">
          <a:xfrm>
            <a:off x="2463842" y="2830450"/>
            <a:ext cx="3789796" cy="31534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直角三角形 2"/>
          <p:cNvSpPr/>
          <p:nvPr/>
        </p:nvSpPr>
        <p:spPr>
          <a:xfrm>
            <a:off x="1581568" y="2118743"/>
            <a:ext cx="4758098" cy="4000683"/>
          </a:xfrm>
          <a:prstGeom prst="rtTriangle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429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430"/>
    </mc:Choice>
    <mc:Fallback>
      <p:transition spd="slow" advTm="154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12961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600" dirty="0" smtClean="0"/>
              <a:t>(1)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A,B</a:t>
            </a:r>
            <a:r>
              <a:rPr kumimoji="1" lang="ja-JP" altLang="en-US" sz="3600" dirty="0" smtClean="0"/>
              <a:t>ともにあたりをひく確率</a:t>
            </a:r>
            <a:endParaRPr kumimoji="1" lang="ja-JP" alt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91680" y="2140002"/>
            <a:ext cx="5299050" cy="4489667"/>
            <a:chOff x="676" y="631"/>
            <a:chExt cx="4177" cy="353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6" y="631"/>
              <a:ext cx="3577" cy="3033"/>
            </a:xfrm>
            <a:prstGeom prst="rect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32" y="696"/>
              <a:ext cx="69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3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A 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76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69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865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61" y="631"/>
              <a:ext cx="3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57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653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249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0" y="631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680" y="63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45" y="631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80" y="1148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0" y="1148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80" y="1650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80" y="1650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0" y="2153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0" y="2153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80" y="2656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80" y="2656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680" y="3159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0" y="3159"/>
              <a:ext cx="4169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680" y="3661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676" y="631"/>
              <a:ext cx="0" cy="35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76" y="631"/>
              <a:ext cx="4" cy="35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26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269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86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65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461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461" y="634"/>
              <a:ext cx="3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057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057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653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3653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49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249" y="634"/>
              <a:ext cx="4" cy="35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80" y="4164"/>
              <a:ext cx="41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680" y="4164"/>
              <a:ext cx="4169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845" y="634"/>
              <a:ext cx="0" cy="35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76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6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126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269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186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1865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461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61" y="4167"/>
              <a:ext cx="3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3057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057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653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653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49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49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845" y="41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45" y="4167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4849" y="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849" y="63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4849" y="11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4849" y="1148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4849" y="1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849" y="1650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4849" y="21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49" y="2153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4849" y="2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4849" y="2656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849" y="31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849" y="3159"/>
              <a:ext cx="4" cy="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4849" y="36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849" y="3661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849" y="4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49" y="4164"/>
              <a:ext cx="4" cy="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80" y="634"/>
              <a:ext cx="589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663762" y="277176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3716" y="208512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63761" y="343336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211063" y="2097696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699492" y="4000114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56177" y="212096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684793" y="468483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95052" y="532893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504715" y="208512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⑤</a:t>
            </a:r>
            <a:endParaRPr kumimoji="1" lang="ja-JP" altLang="en-US" sz="4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705100" y="209940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④</a:t>
            </a:r>
            <a:endParaRPr kumimoji="1" lang="ja-JP" altLang="en-US" sz="4400" dirty="0"/>
          </a:p>
        </p:txBody>
      </p:sp>
      <p:sp>
        <p:nvSpPr>
          <p:cNvPr id="84" name="正方形/長方形 83"/>
          <p:cNvSpPr/>
          <p:nvPr/>
        </p:nvSpPr>
        <p:spPr>
          <a:xfrm>
            <a:off x="6253638" y="2120961"/>
            <a:ext cx="1512168" cy="458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dirty="0"/>
          </a:p>
        </p:txBody>
      </p:sp>
      <p:sp>
        <p:nvSpPr>
          <p:cNvPr id="106" name="正方形/長方形 105"/>
          <p:cNvSpPr/>
          <p:nvPr/>
        </p:nvSpPr>
        <p:spPr>
          <a:xfrm>
            <a:off x="1524350" y="6025423"/>
            <a:ext cx="5760640" cy="683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Line 78"/>
          <p:cNvSpPr>
            <a:spLocks noChangeShapeType="1"/>
          </p:cNvSpPr>
          <p:nvPr/>
        </p:nvSpPr>
        <p:spPr bwMode="auto">
          <a:xfrm>
            <a:off x="2463842" y="2830450"/>
            <a:ext cx="3789796" cy="31534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211694" y="277176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○</a:t>
            </a:r>
            <a:endParaRPr kumimoji="1" lang="ja-JP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7310527" y="4389379"/>
                <a:ext cx="1085554" cy="1418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400" b="0" i="1" smtClean="0">
                              <a:latin typeface="Cambria Math"/>
                            </a:rPr>
                            <m:t>１</m:t>
                          </m:r>
                        </m:num>
                        <m:den>
                          <m:r>
                            <a:rPr lang="ja-JP" altLang="en-US" sz="4400" i="1">
                              <a:latin typeface="Cambria Math"/>
                            </a:rPr>
                            <m:t>１０</m:t>
                          </m:r>
                        </m:den>
                      </m:f>
                    </m:oMath>
                  </m:oMathPara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527" y="4389379"/>
                <a:ext cx="1085554" cy="14184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直角三角形 92"/>
          <p:cNvSpPr/>
          <p:nvPr/>
        </p:nvSpPr>
        <p:spPr>
          <a:xfrm>
            <a:off x="1581568" y="2118743"/>
            <a:ext cx="4758098" cy="4000683"/>
          </a:xfrm>
          <a:prstGeom prst="rtTriangle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5607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634"/>
    </mc:Choice>
    <mc:Fallback>
      <p:transition spd="slow" advTm="146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9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2.5|4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|1|0.8|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.7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.3|1.3|1.5|1.5|1.5|1.5|1.2|1.2|1.3|1.3|1.4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.3|1.2|1.2|1.3|1.3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4|4.3|1.1|1.2|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3|1.7|1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604</Words>
  <Application>Microsoft Office PowerPoint</Application>
  <PresentationFormat>画面に合わせる (4:3)</PresentationFormat>
  <Paragraphs>233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指導手順</vt:lpstr>
      <vt:lpstr>確率(2人がくじを引く場合)</vt:lpstr>
      <vt:lpstr>5本のうち、あたりが2本入っているくじがあります。このくじを、A,Bの2人がこの順に1本ずつひくとき、次の確率を求めなさい。</vt:lpstr>
      <vt:lpstr>(1)　A,Bともにあたりをひく確率</vt:lpstr>
      <vt:lpstr>(2)　A,Bのどちらか一方があたりをひく確率</vt:lpstr>
      <vt:lpstr>(3)　A,Bともにはずれをひく確率</vt:lpstr>
      <vt:lpstr>5本のうち、あたりが2本入っているくじがあります。このくじを、A、Bが同時に2本ひくとき、次の確率を求めなさい。</vt:lpstr>
      <vt:lpstr>5本のうち、あたりが2本入っているくじがあります。このくじを、A、Bが同時に2本ひくとき、次の確率を求めなさい。</vt:lpstr>
      <vt:lpstr>(1)　A,Bともにあたりをひく確率</vt:lpstr>
      <vt:lpstr>(2)　A,Bのどちらか一方があたりをひく確率</vt:lpstr>
      <vt:lpstr>(3)　A,Bともにはずれをひく確率</vt:lpstr>
      <vt:lpstr>5本のうち、あたりが2本入っているくじがあります。このくじを、Aが先にひいてまた箱にもどし、次にBがひくとき、次の確率を求めなさい。</vt:lpstr>
      <vt:lpstr>PowerPoint プレゼンテーション</vt:lpstr>
      <vt:lpstr>PowerPoint プレゼンテーション</vt:lpstr>
      <vt:lpstr>(1)　A,Bともにあたりをひく確率</vt:lpstr>
      <vt:lpstr>(2)　A,Bのどちらか一方があたりをひく確率</vt:lpstr>
      <vt:lpstr>(3)　A,Bともにはずれをひく確率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いろいろな確率</dc:title>
  <dc:creator>teacher</dc:creator>
  <cp:lastModifiedBy>kajukun</cp:lastModifiedBy>
  <cp:revision>18</cp:revision>
  <dcterms:created xsi:type="dcterms:W3CDTF">2013-01-25T04:31:30Z</dcterms:created>
  <dcterms:modified xsi:type="dcterms:W3CDTF">2013-11-27T11:22:18Z</dcterms:modified>
</cp:coreProperties>
</file>