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6" r:id="rId3"/>
    <p:sldId id="257" r:id="rId4"/>
    <p:sldId id="258" r:id="rId5"/>
    <p:sldId id="259" r:id="rId6"/>
    <p:sldId id="260" r:id="rId7"/>
    <p:sldId id="262" r:id="rId8"/>
    <p:sldId id="263" r:id="rId9"/>
    <p:sldId id="266" r:id="rId10"/>
    <p:sldId id="264" r:id="rId11"/>
    <p:sldId id="261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D647E-D474-4191-8246-90A87D0E239A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06A1F-A881-45DB-A790-F89DC5DF2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349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D647E-D474-4191-8246-90A87D0E239A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06A1F-A881-45DB-A790-F89DC5DF2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4841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D647E-D474-4191-8246-90A87D0E239A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06A1F-A881-45DB-A790-F89DC5DF2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2949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D647E-D474-4191-8246-90A87D0E239A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06A1F-A881-45DB-A790-F89DC5DF2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0983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D647E-D474-4191-8246-90A87D0E239A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06A1F-A881-45DB-A790-F89DC5DF2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6659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D647E-D474-4191-8246-90A87D0E239A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06A1F-A881-45DB-A790-F89DC5DF2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1924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D647E-D474-4191-8246-90A87D0E239A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06A1F-A881-45DB-A790-F89DC5DF2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8523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D647E-D474-4191-8246-90A87D0E239A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06A1F-A881-45DB-A790-F89DC5DF2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3385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D647E-D474-4191-8246-90A87D0E239A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06A1F-A881-45DB-A790-F89DC5DF2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7516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D647E-D474-4191-8246-90A87D0E239A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06A1F-A881-45DB-A790-F89DC5DF2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408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D647E-D474-4191-8246-90A87D0E239A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06A1F-A881-45DB-A790-F89DC5DF2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1114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D647E-D474-4191-8246-90A87D0E239A}" type="datetimeFigureOut">
              <a:rPr kumimoji="1" lang="ja-JP" altLang="en-US" smtClean="0"/>
              <a:t>2013/11/27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06A1F-A881-45DB-A790-F89DC5DF2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7230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指導手順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A,B</a:t>
            </a:r>
            <a:r>
              <a:rPr kumimoji="1" lang="ja-JP" altLang="en-US" dirty="0" smtClean="0"/>
              <a:t>が順番にくじを引く場合と、同時に引く場合とでは、確率は結局同じになるが、起こり得る場合の数に違いがあることを確認する。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en-US" altLang="ja-JP" dirty="0" smtClean="0"/>
              <a:t>A</a:t>
            </a:r>
            <a:r>
              <a:rPr kumimoji="1" lang="ja-JP" altLang="en-US" dirty="0" smtClean="0"/>
              <a:t>がひいてまた箱にもどし、次に</a:t>
            </a:r>
            <a:r>
              <a:rPr kumimoji="1" lang="en-US" altLang="ja-JP" dirty="0" smtClean="0"/>
              <a:t>B</a:t>
            </a:r>
            <a:r>
              <a:rPr kumimoji="1" lang="ja-JP" altLang="en-US" dirty="0" smtClean="0"/>
              <a:t>が引く場合について考える。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01212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9183"/>
    </mc:Choice>
    <mc:Fallback>
      <p:transition spd="slow" advTm="9183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352928" cy="1296144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3600" dirty="0" smtClean="0"/>
              <a:t>(2)</a:t>
            </a:r>
            <a:r>
              <a:rPr kumimoji="1" lang="ja-JP" altLang="en-US" sz="3600" dirty="0" smtClean="0"/>
              <a:t>　</a:t>
            </a:r>
            <a:r>
              <a:rPr kumimoji="1" lang="en-US" altLang="ja-JP" sz="3600" dirty="0" smtClean="0"/>
              <a:t>A,B</a:t>
            </a:r>
            <a:r>
              <a:rPr kumimoji="1" lang="ja-JP" altLang="en-US" sz="3600" dirty="0" smtClean="0"/>
              <a:t>のどちらか一方があたりをひく確率</a:t>
            </a:r>
            <a:endParaRPr kumimoji="1" lang="ja-JP" altLang="en-US" sz="3600" dirty="0"/>
          </a:p>
        </p:txBody>
      </p:sp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1691680" y="2140002"/>
            <a:ext cx="5299050" cy="4489667"/>
            <a:chOff x="676" y="631"/>
            <a:chExt cx="4177" cy="3539"/>
          </a:xfrm>
        </p:grpSpPr>
        <p:sp>
          <p:nvSpPr>
            <p:cNvPr id="8" name="AutoShape 3"/>
            <p:cNvSpPr>
              <a:spLocks noChangeAspect="1" noChangeArrowheads="1" noTextEdit="1"/>
            </p:cNvSpPr>
            <p:nvPr/>
          </p:nvSpPr>
          <p:spPr bwMode="auto">
            <a:xfrm>
              <a:off x="676" y="631"/>
              <a:ext cx="3577" cy="3033"/>
            </a:xfrm>
            <a:prstGeom prst="rect">
              <a:avLst/>
            </a:prstGeom>
            <a:noFill/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732" y="696"/>
              <a:ext cx="692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3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A B</a:t>
              </a:r>
              <a:endParaRPr kumimoji="1" lang="ja-JP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676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1269" y="631"/>
              <a:ext cx="3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1865" y="631"/>
              <a:ext cx="3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2461" y="631"/>
              <a:ext cx="3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3057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>
              <a:off x="3653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4249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" name="Line 13"/>
            <p:cNvSpPr>
              <a:spLocks noChangeShapeType="1"/>
            </p:cNvSpPr>
            <p:nvPr/>
          </p:nvSpPr>
          <p:spPr bwMode="auto">
            <a:xfrm>
              <a:off x="680" y="631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680" y="631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4845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" name="Line 16"/>
            <p:cNvSpPr>
              <a:spLocks noChangeShapeType="1"/>
            </p:cNvSpPr>
            <p:nvPr/>
          </p:nvSpPr>
          <p:spPr bwMode="auto">
            <a:xfrm>
              <a:off x="680" y="1148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" name="Rectangle 17"/>
            <p:cNvSpPr>
              <a:spLocks noChangeArrowheads="1"/>
            </p:cNvSpPr>
            <p:nvPr/>
          </p:nvSpPr>
          <p:spPr bwMode="auto">
            <a:xfrm>
              <a:off x="680" y="1148"/>
              <a:ext cx="4169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" name="Line 18"/>
            <p:cNvSpPr>
              <a:spLocks noChangeShapeType="1"/>
            </p:cNvSpPr>
            <p:nvPr/>
          </p:nvSpPr>
          <p:spPr bwMode="auto">
            <a:xfrm>
              <a:off x="680" y="1650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" name="Rectangle 19"/>
            <p:cNvSpPr>
              <a:spLocks noChangeArrowheads="1"/>
            </p:cNvSpPr>
            <p:nvPr/>
          </p:nvSpPr>
          <p:spPr bwMode="auto">
            <a:xfrm>
              <a:off x="680" y="1650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" name="Line 20"/>
            <p:cNvSpPr>
              <a:spLocks noChangeShapeType="1"/>
            </p:cNvSpPr>
            <p:nvPr/>
          </p:nvSpPr>
          <p:spPr bwMode="auto">
            <a:xfrm>
              <a:off x="680" y="2153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680" y="2153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" name="Line 22"/>
            <p:cNvSpPr>
              <a:spLocks noChangeShapeType="1"/>
            </p:cNvSpPr>
            <p:nvPr/>
          </p:nvSpPr>
          <p:spPr bwMode="auto">
            <a:xfrm>
              <a:off x="680" y="2656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" name="Rectangle 23"/>
            <p:cNvSpPr>
              <a:spLocks noChangeArrowheads="1"/>
            </p:cNvSpPr>
            <p:nvPr/>
          </p:nvSpPr>
          <p:spPr bwMode="auto">
            <a:xfrm>
              <a:off x="680" y="2656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" name="Line 24"/>
            <p:cNvSpPr>
              <a:spLocks noChangeShapeType="1"/>
            </p:cNvSpPr>
            <p:nvPr/>
          </p:nvSpPr>
          <p:spPr bwMode="auto">
            <a:xfrm>
              <a:off x="680" y="3159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" name="Rectangle 25"/>
            <p:cNvSpPr>
              <a:spLocks noChangeArrowheads="1"/>
            </p:cNvSpPr>
            <p:nvPr/>
          </p:nvSpPr>
          <p:spPr bwMode="auto">
            <a:xfrm>
              <a:off x="680" y="3159"/>
              <a:ext cx="4169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" name="Rectangle 27"/>
            <p:cNvSpPr>
              <a:spLocks noChangeArrowheads="1"/>
            </p:cNvSpPr>
            <p:nvPr/>
          </p:nvSpPr>
          <p:spPr bwMode="auto">
            <a:xfrm>
              <a:off x="680" y="3661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" name="Line 28"/>
            <p:cNvSpPr>
              <a:spLocks noChangeShapeType="1"/>
            </p:cNvSpPr>
            <p:nvPr/>
          </p:nvSpPr>
          <p:spPr bwMode="auto">
            <a:xfrm>
              <a:off x="676" y="631"/>
              <a:ext cx="0" cy="35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" name="Rectangle 29"/>
            <p:cNvSpPr>
              <a:spLocks noChangeArrowheads="1"/>
            </p:cNvSpPr>
            <p:nvPr/>
          </p:nvSpPr>
          <p:spPr bwMode="auto">
            <a:xfrm>
              <a:off x="676" y="631"/>
              <a:ext cx="4" cy="35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" name="Line 30"/>
            <p:cNvSpPr>
              <a:spLocks noChangeShapeType="1"/>
            </p:cNvSpPr>
            <p:nvPr/>
          </p:nvSpPr>
          <p:spPr bwMode="auto">
            <a:xfrm>
              <a:off x="1269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" name="Rectangle 31"/>
            <p:cNvSpPr>
              <a:spLocks noChangeArrowheads="1"/>
            </p:cNvSpPr>
            <p:nvPr/>
          </p:nvSpPr>
          <p:spPr bwMode="auto">
            <a:xfrm>
              <a:off x="1269" y="634"/>
              <a:ext cx="3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" name="Line 32"/>
            <p:cNvSpPr>
              <a:spLocks noChangeShapeType="1"/>
            </p:cNvSpPr>
            <p:nvPr/>
          </p:nvSpPr>
          <p:spPr bwMode="auto">
            <a:xfrm>
              <a:off x="1865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" name="Rectangle 33"/>
            <p:cNvSpPr>
              <a:spLocks noChangeArrowheads="1"/>
            </p:cNvSpPr>
            <p:nvPr/>
          </p:nvSpPr>
          <p:spPr bwMode="auto">
            <a:xfrm>
              <a:off x="1865" y="634"/>
              <a:ext cx="3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" name="Line 34"/>
            <p:cNvSpPr>
              <a:spLocks noChangeShapeType="1"/>
            </p:cNvSpPr>
            <p:nvPr/>
          </p:nvSpPr>
          <p:spPr bwMode="auto">
            <a:xfrm>
              <a:off x="2461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" name="Rectangle 35"/>
            <p:cNvSpPr>
              <a:spLocks noChangeArrowheads="1"/>
            </p:cNvSpPr>
            <p:nvPr/>
          </p:nvSpPr>
          <p:spPr bwMode="auto">
            <a:xfrm>
              <a:off x="2461" y="634"/>
              <a:ext cx="3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" name="Line 36"/>
            <p:cNvSpPr>
              <a:spLocks noChangeShapeType="1"/>
            </p:cNvSpPr>
            <p:nvPr/>
          </p:nvSpPr>
          <p:spPr bwMode="auto">
            <a:xfrm>
              <a:off x="3057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" name="Rectangle 37"/>
            <p:cNvSpPr>
              <a:spLocks noChangeArrowheads="1"/>
            </p:cNvSpPr>
            <p:nvPr/>
          </p:nvSpPr>
          <p:spPr bwMode="auto">
            <a:xfrm>
              <a:off x="3057" y="634"/>
              <a:ext cx="4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" name="Line 38"/>
            <p:cNvSpPr>
              <a:spLocks noChangeShapeType="1"/>
            </p:cNvSpPr>
            <p:nvPr/>
          </p:nvSpPr>
          <p:spPr bwMode="auto">
            <a:xfrm>
              <a:off x="3653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" name="Rectangle 39"/>
            <p:cNvSpPr>
              <a:spLocks noChangeArrowheads="1"/>
            </p:cNvSpPr>
            <p:nvPr/>
          </p:nvSpPr>
          <p:spPr bwMode="auto">
            <a:xfrm>
              <a:off x="3653" y="634"/>
              <a:ext cx="4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" name="Line 40"/>
            <p:cNvSpPr>
              <a:spLocks noChangeShapeType="1"/>
            </p:cNvSpPr>
            <p:nvPr/>
          </p:nvSpPr>
          <p:spPr bwMode="auto">
            <a:xfrm>
              <a:off x="4249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" name="Rectangle 41"/>
            <p:cNvSpPr>
              <a:spLocks noChangeArrowheads="1"/>
            </p:cNvSpPr>
            <p:nvPr/>
          </p:nvSpPr>
          <p:spPr bwMode="auto">
            <a:xfrm>
              <a:off x="4249" y="634"/>
              <a:ext cx="4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" name="Line 42"/>
            <p:cNvSpPr>
              <a:spLocks noChangeShapeType="1"/>
            </p:cNvSpPr>
            <p:nvPr/>
          </p:nvSpPr>
          <p:spPr bwMode="auto">
            <a:xfrm>
              <a:off x="680" y="4164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" name="Rectangle 43"/>
            <p:cNvSpPr>
              <a:spLocks noChangeArrowheads="1"/>
            </p:cNvSpPr>
            <p:nvPr/>
          </p:nvSpPr>
          <p:spPr bwMode="auto">
            <a:xfrm>
              <a:off x="680" y="4164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" name="Line 44"/>
            <p:cNvSpPr>
              <a:spLocks noChangeShapeType="1"/>
            </p:cNvSpPr>
            <p:nvPr/>
          </p:nvSpPr>
          <p:spPr bwMode="auto">
            <a:xfrm>
              <a:off x="4845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" name="Line 46"/>
            <p:cNvSpPr>
              <a:spLocks noChangeShapeType="1"/>
            </p:cNvSpPr>
            <p:nvPr/>
          </p:nvSpPr>
          <p:spPr bwMode="auto">
            <a:xfrm>
              <a:off x="676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" name="Rectangle 47"/>
            <p:cNvSpPr>
              <a:spLocks noChangeArrowheads="1"/>
            </p:cNvSpPr>
            <p:nvPr/>
          </p:nvSpPr>
          <p:spPr bwMode="auto">
            <a:xfrm>
              <a:off x="676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" name="Line 48"/>
            <p:cNvSpPr>
              <a:spLocks noChangeShapeType="1"/>
            </p:cNvSpPr>
            <p:nvPr/>
          </p:nvSpPr>
          <p:spPr bwMode="auto">
            <a:xfrm>
              <a:off x="1269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" name="Rectangle 49"/>
            <p:cNvSpPr>
              <a:spLocks noChangeArrowheads="1"/>
            </p:cNvSpPr>
            <p:nvPr/>
          </p:nvSpPr>
          <p:spPr bwMode="auto">
            <a:xfrm>
              <a:off x="1269" y="4167"/>
              <a:ext cx="3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" name="Line 50"/>
            <p:cNvSpPr>
              <a:spLocks noChangeShapeType="1"/>
            </p:cNvSpPr>
            <p:nvPr/>
          </p:nvSpPr>
          <p:spPr bwMode="auto">
            <a:xfrm>
              <a:off x="1865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5" name="Rectangle 51"/>
            <p:cNvSpPr>
              <a:spLocks noChangeArrowheads="1"/>
            </p:cNvSpPr>
            <p:nvPr/>
          </p:nvSpPr>
          <p:spPr bwMode="auto">
            <a:xfrm>
              <a:off x="1865" y="4167"/>
              <a:ext cx="3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6" name="Line 52"/>
            <p:cNvSpPr>
              <a:spLocks noChangeShapeType="1"/>
            </p:cNvSpPr>
            <p:nvPr/>
          </p:nvSpPr>
          <p:spPr bwMode="auto">
            <a:xfrm>
              <a:off x="2461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7" name="Rectangle 53"/>
            <p:cNvSpPr>
              <a:spLocks noChangeArrowheads="1"/>
            </p:cNvSpPr>
            <p:nvPr/>
          </p:nvSpPr>
          <p:spPr bwMode="auto">
            <a:xfrm>
              <a:off x="2461" y="4167"/>
              <a:ext cx="3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8" name="Line 54"/>
            <p:cNvSpPr>
              <a:spLocks noChangeShapeType="1"/>
            </p:cNvSpPr>
            <p:nvPr/>
          </p:nvSpPr>
          <p:spPr bwMode="auto">
            <a:xfrm>
              <a:off x="3057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9" name="Rectangle 55"/>
            <p:cNvSpPr>
              <a:spLocks noChangeArrowheads="1"/>
            </p:cNvSpPr>
            <p:nvPr/>
          </p:nvSpPr>
          <p:spPr bwMode="auto">
            <a:xfrm>
              <a:off x="3057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0" name="Line 56"/>
            <p:cNvSpPr>
              <a:spLocks noChangeShapeType="1"/>
            </p:cNvSpPr>
            <p:nvPr/>
          </p:nvSpPr>
          <p:spPr bwMode="auto">
            <a:xfrm>
              <a:off x="3653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1" name="Rectangle 57"/>
            <p:cNvSpPr>
              <a:spLocks noChangeArrowheads="1"/>
            </p:cNvSpPr>
            <p:nvPr/>
          </p:nvSpPr>
          <p:spPr bwMode="auto">
            <a:xfrm>
              <a:off x="3653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2" name="Line 58"/>
            <p:cNvSpPr>
              <a:spLocks noChangeShapeType="1"/>
            </p:cNvSpPr>
            <p:nvPr/>
          </p:nvSpPr>
          <p:spPr bwMode="auto">
            <a:xfrm>
              <a:off x="4249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3" name="Rectangle 59"/>
            <p:cNvSpPr>
              <a:spLocks noChangeArrowheads="1"/>
            </p:cNvSpPr>
            <p:nvPr/>
          </p:nvSpPr>
          <p:spPr bwMode="auto">
            <a:xfrm>
              <a:off x="4249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4" name="Line 60"/>
            <p:cNvSpPr>
              <a:spLocks noChangeShapeType="1"/>
            </p:cNvSpPr>
            <p:nvPr/>
          </p:nvSpPr>
          <p:spPr bwMode="auto">
            <a:xfrm>
              <a:off x="4845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5" name="Rectangle 61"/>
            <p:cNvSpPr>
              <a:spLocks noChangeArrowheads="1"/>
            </p:cNvSpPr>
            <p:nvPr/>
          </p:nvSpPr>
          <p:spPr bwMode="auto">
            <a:xfrm>
              <a:off x="4845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6" name="Line 62"/>
            <p:cNvSpPr>
              <a:spLocks noChangeShapeType="1"/>
            </p:cNvSpPr>
            <p:nvPr/>
          </p:nvSpPr>
          <p:spPr bwMode="auto">
            <a:xfrm>
              <a:off x="4849" y="631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7" name="Rectangle 63"/>
            <p:cNvSpPr>
              <a:spLocks noChangeArrowheads="1"/>
            </p:cNvSpPr>
            <p:nvPr/>
          </p:nvSpPr>
          <p:spPr bwMode="auto">
            <a:xfrm>
              <a:off x="4849" y="631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8" name="Line 64"/>
            <p:cNvSpPr>
              <a:spLocks noChangeShapeType="1"/>
            </p:cNvSpPr>
            <p:nvPr/>
          </p:nvSpPr>
          <p:spPr bwMode="auto">
            <a:xfrm>
              <a:off x="4849" y="114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9" name="Rectangle 65"/>
            <p:cNvSpPr>
              <a:spLocks noChangeArrowheads="1"/>
            </p:cNvSpPr>
            <p:nvPr/>
          </p:nvSpPr>
          <p:spPr bwMode="auto">
            <a:xfrm>
              <a:off x="4849" y="1148"/>
              <a:ext cx="4" cy="2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0" name="Line 66"/>
            <p:cNvSpPr>
              <a:spLocks noChangeShapeType="1"/>
            </p:cNvSpPr>
            <p:nvPr/>
          </p:nvSpPr>
          <p:spPr bwMode="auto">
            <a:xfrm>
              <a:off x="4849" y="1650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1" name="Rectangle 67"/>
            <p:cNvSpPr>
              <a:spLocks noChangeArrowheads="1"/>
            </p:cNvSpPr>
            <p:nvPr/>
          </p:nvSpPr>
          <p:spPr bwMode="auto">
            <a:xfrm>
              <a:off x="4849" y="1650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" name="Line 68"/>
            <p:cNvSpPr>
              <a:spLocks noChangeShapeType="1"/>
            </p:cNvSpPr>
            <p:nvPr/>
          </p:nvSpPr>
          <p:spPr bwMode="auto">
            <a:xfrm>
              <a:off x="4849" y="2153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3" name="Rectangle 69"/>
            <p:cNvSpPr>
              <a:spLocks noChangeArrowheads="1"/>
            </p:cNvSpPr>
            <p:nvPr/>
          </p:nvSpPr>
          <p:spPr bwMode="auto">
            <a:xfrm>
              <a:off x="4849" y="2153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4" name="Line 70"/>
            <p:cNvSpPr>
              <a:spLocks noChangeShapeType="1"/>
            </p:cNvSpPr>
            <p:nvPr/>
          </p:nvSpPr>
          <p:spPr bwMode="auto">
            <a:xfrm>
              <a:off x="4849" y="2656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5" name="Rectangle 71"/>
            <p:cNvSpPr>
              <a:spLocks noChangeArrowheads="1"/>
            </p:cNvSpPr>
            <p:nvPr/>
          </p:nvSpPr>
          <p:spPr bwMode="auto">
            <a:xfrm>
              <a:off x="4849" y="2656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6" name="Line 72"/>
            <p:cNvSpPr>
              <a:spLocks noChangeShapeType="1"/>
            </p:cNvSpPr>
            <p:nvPr/>
          </p:nvSpPr>
          <p:spPr bwMode="auto">
            <a:xfrm>
              <a:off x="4849" y="3159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7" name="Rectangle 73"/>
            <p:cNvSpPr>
              <a:spLocks noChangeArrowheads="1"/>
            </p:cNvSpPr>
            <p:nvPr/>
          </p:nvSpPr>
          <p:spPr bwMode="auto">
            <a:xfrm>
              <a:off x="4849" y="3159"/>
              <a:ext cx="4" cy="2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8" name="Line 74"/>
            <p:cNvSpPr>
              <a:spLocks noChangeShapeType="1"/>
            </p:cNvSpPr>
            <p:nvPr/>
          </p:nvSpPr>
          <p:spPr bwMode="auto">
            <a:xfrm>
              <a:off x="4849" y="3661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9" name="Rectangle 75"/>
            <p:cNvSpPr>
              <a:spLocks noChangeArrowheads="1"/>
            </p:cNvSpPr>
            <p:nvPr/>
          </p:nvSpPr>
          <p:spPr bwMode="auto">
            <a:xfrm>
              <a:off x="4849" y="3661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0" name="Line 76"/>
            <p:cNvSpPr>
              <a:spLocks noChangeShapeType="1"/>
            </p:cNvSpPr>
            <p:nvPr/>
          </p:nvSpPr>
          <p:spPr bwMode="auto">
            <a:xfrm>
              <a:off x="4849" y="416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1" name="Rectangle 77"/>
            <p:cNvSpPr>
              <a:spLocks noChangeArrowheads="1"/>
            </p:cNvSpPr>
            <p:nvPr/>
          </p:nvSpPr>
          <p:spPr bwMode="auto">
            <a:xfrm>
              <a:off x="4849" y="4164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" name="Line 78"/>
            <p:cNvSpPr>
              <a:spLocks noChangeShapeType="1"/>
            </p:cNvSpPr>
            <p:nvPr/>
          </p:nvSpPr>
          <p:spPr bwMode="auto">
            <a:xfrm>
              <a:off x="680" y="634"/>
              <a:ext cx="589" cy="5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83" name="テキスト ボックス 82"/>
          <p:cNvSpPr txBox="1"/>
          <p:nvPr/>
        </p:nvSpPr>
        <p:spPr>
          <a:xfrm>
            <a:off x="1663762" y="2771768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①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2433716" y="2085124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①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1663761" y="3433366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②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3211063" y="2097696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②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1699492" y="4000114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③</a:t>
            </a:r>
            <a:endParaRPr kumimoji="1" lang="ja-JP" altLang="en-US" sz="4400" dirty="0"/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3956177" y="2120961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③</a:t>
            </a:r>
            <a:endParaRPr kumimoji="1" lang="ja-JP" altLang="en-US" sz="4400" dirty="0"/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1684793" y="4684833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④</a:t>
            </a:r>
            <a:endParaRPr kumimoji="1" lang="ja-JP" altLang="en-US" sz="4400" dirty="0"/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1695052" y="5328938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⑤</a:t>
            </a:r>
            <a:endParaRPr kumimoji="1" lang="ja-JP" altLang="en-US" sz="4400" dirty="0"/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5504715" y="2085123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⑤</a:t>
            </a:r>
            <a:endParaRPr kumimoji="1" lang="ja-JP" altLang="en-US" sz="4400" dirty="0"/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4705100" y="2099409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④</a:t>
            </a:r>
            <a:endParaRPr kumimoji="1" lang="ja-JP" altLang="en-US" sz="4400" dirty="0"/>
          </a:p>
        </p:txBody>
      </p:sp>
      <p:sp>
        <p:nvSpPr>
          <p:cNvPr id="84" name="正方形/長方形 83"/>
          <p:cNvSpPr/>
          <p:nvPr/>
        </p:nvSpPr>
        <p:spPr>
          <a:xfrm>
            <a:off x="6253638" y="2120961"/>
            <a:ext cx="1512168" cy="45881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kumimoji="1" lang="ja-JP" altLang="en-US" dirty="0"/>
          </a:p>
        </p:txBody>
      </p:sp>
      <p:sp>
        <p:nvSpPr>
          <p:cNvPr id="106" name="正方形/長方形 105"/>
          <p:cNvSpPr/>
          <p:nvPr/>
        </p:nvSpPr>
        <p:spPr>
          <a:xfrm>
            <a:off x="1524350" y="6025423"/>
            <a:ext cx="5760640" cy="6836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Line 78"/>
          <p:cNvSpPr>
            <a:spLocks noChangeShapeType="1"/>
          </p:cNvSpPr>
          <p:nvPr/>
        </p:nvSpPr>
        <p:spPr bwMode="auto">
          <a:xfrm>
            <a:off x="2463842" y="2830450"/>
            <a:ext cx="3789796" cy="31534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3956176" y="2771767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○</a:t>
            </a:r>
            <a:endParaRPr kumimoji="1" lang="ja-JP" altLang="en-US" sz="4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テキスト ボックス 91"/>
              <p:cNvSpPr txBox="1"/>
              <p:nvPr/>
            </p:nvSpPr>
            <p:spPr>
              <a:xfrm>
                <a:off x="7310527" y="4389379"/>
                <a:ext cx="699229" cy="13718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sz="4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kumimoji="1" lang="ja-JP" altLang="en-US" sz="4400" b="0" i="1" smtClean="0">
                              <a:latin typeface="Cambria Math"/>
                            </a:rPr>
                            <m:t>３</m:t>
                          </m:r>
                        </m:num>
                        <m:den>
                          <m:r>
                            <a:rPr kumimoji="1" lang="ja-JP" altLang="en-US" sz="4400" b="0" i="1" smtClean="0">
                              <a:latin typeface="Cambria Math"/>
                            </a:rPr>
                            <m:t>５</m:t>
                          </m:r>
                        </m:den>
                      </m:f>
                    </m:oMath>
                  </m:oMathPara>
                </a14:m>
                <a:endParaRPr kumimoji="1" lang="ja-JP" altLang="en-US" sz="4400" dirty="0"/>
              </a:p>
            </p:txBody>
          </p:sp>
        </mc:Choice>
        <mc:Fallback xmlns="">
          <p:sp>
            <p:nvSpPr>
              <p:cNvPr id="92" name="テキスト ボックス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0527" y="4389379"/>
                <a:ext cx="699229" cy="137185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3" name="テキスト ボックス 92"/>
          <p:cNvSpPr txBox="1"/>
          <p:nvPr/>
        </p:nvSpPr>
        <p:spPr>
          <a:xfrm>
            <a:off x="4755792" y="2771766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○</a:t>
            </a:r>
            <a:endParaRPr kumimoji="1" lang="ja-JP" altLang="en-US" sz="4400" dirty="0"/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5504715" y="2771768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○</a:t>
            </a:r>
            <a:endParaRPr kumimoji="1" lang="ja-JP" altLang="en-US" sz="4400" dirty="0"/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3956175" y="3402683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○</a:t>
            </a:r>
            <a:endParaRPr kumimoji="1" lang="ja-JP" altLang="en-US" sz="4400" dirty="0"/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4755792" y="3387313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○</a:t>
            </a:r>
            <a:endParaRPr kumimoji="1" lang="ja-JP" altLang="en-US" sz="4400" dirty="0"/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5504714" y="3387313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○</a:t>
            </a:r>
            <a:endParaRPr kumimoji="1" lang="ja-JP" altLang="en-US" sz="4400" dirty="0"/>
          </a:p>
        </p:txBody>
      </p:sp>
      <p:sp>
        <p:nvSpPr>
          <p:cNvPr id="115" name="直角三角形 114"/>
          <p:cNvSpPr/>
          <p:nvPr/>
        </p:nvSpPr>
        <p:spPr>
          <a:xfrm>
            <a:off x="1581568" y="2118743"/>
            <a:ext cx="4758098" cy="4000683"/>
          </a:xfrm>
          <a:prstGeom prst="rtTriangle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177651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8540"/>
    </mc:Choice>
    <mc:Fallback>
      <p:transition spd="slow" advTm="1854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/>
      <p:bldP spid="92" grpId="0"/>
      <p:bldP spid="93" grpId="0"/>
      <p:bldP spid="94" grpId="0"/>
      <p:bldP spid="95" grpId="0"/>
      <p:bldP spid="105" grpId="0"/>
      <p:bldP spid="10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352928" cy="1296144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3600" dirty="0" smtClean="0"/>
              <a:t>(3)</a:t>
            </a:r>
            <a:r>
              <a:rPr kumimoji="1" lang="ja-JP" altLang="en-US" sz="3600" dirty="0" smtClean="0"/>
              <a:t>　</a:t>
            </a:r>
            <a:r>
              <a:rPr kumimoji="1" lang="en-US" altLang="ja-JP" sz="3600" dirty="0" smtClean="0"/>
              <a:t>A,B</a:t>
            </a:r>
            <a:r>
              <a:rPr kumimoji="1" lang="ja-JP" altLang="en-US" sz="3600" dirty="0" smtClean="0"/>
              <a:t>ともにはずれをひく確率</a:t>
            </a:r>
            <a:endParaRPr kumimoji="1" lang="ja-JP" altLang="en-US" sz="3600" dirty="0"/>
          </a:p>
        </p:txBody>
      </p:sp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1691680" y="2140002"/>
            <a:ext cx="5299050" cy="4489667"/>
            <a:chOff x="676" y="631"/>
            <a:chExt cx="4177" cy="3539"/>
          </a:xfrm>
        </p:grpSpPr>
        <p:sp>
          <p:nvSpPr>
            <p:cNvPr id="8" name="AutoShape 3"/>
            <p:cNvSpPr>
              <a:spLocks noChangeAspect="1" noChangeArrowheads="1" noTextEdit="1"/>
            </p:cNvSpPr>
            <p:nvPr/>
          </p:nvSpPr>
          <p:spPr bwMode="auto">
            <a:xfrm>
              <a:off x="676" y="631"/>
              <a:ext cx="3577" cy="3033"/>
            </a:xfrm>
            <a:prstGeom prst="rect">
              <a:avLst/>
            </a:prstGeom>
            <a:noFill/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732" y="696"/>
              <a:ext cx="692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3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A B</a:t>
              </a:r>
              <a:endParaRPr kumimoji="1" lang="ja-JP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676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1269" y="631"/>
              <a:ext cx="3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1865" y="631"/>
              <a:ext cx="3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2461" y="631"/>
              <a:ext cx="3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3057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>
              <a:off x="3653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4249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" name="Line 13"/>
            <p:cNvSpPr>
              <a:spLocks noChangeShapeType="1"/>
            </p:cNvSpPr>
            <p:nvPr/>
          </p:nvSpPr>
          <p:spPr bwMode="auto">
            <a:xfrm>
              <a:off x="680" y="631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680" y="631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4845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" name="Line 16"/>
            <p:cNvSpPr>
              <a:spLocks noChangeShapeType="1"/>
            </p:cNvSpPr>
            <p:nvPr/>
          </p:nvSpPr>
          <p:spPr bwMode="auto">
            <a:xfrm>
              <a:off x="680" y="1148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" name="Rectangle 17"/>
            <p:cNvSpPr>
              <a:spLocks noChangeArrowheads="1"/>
            </p:cNvSpPr>
            <p:nvPr/>
          </p:nvSpPr>
          <p:spPr bwMode="auto">
            <a:xfrm>
              <a:off x="680" y="1148"/>
              <a:ext cx="4169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" name="Line 18"/>
            <p:cNvSpPr>
              <a:spLocks noChangeShapeType="1"/>
            </p:cNvSpPr>
            <p:nvPr/>
          </p:nvSpPr>
          <p:spPr bwMode="auto">
            <a:xfrm>
              <a:off x="680" y="1650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" name="Rectangle 19"/>
            <p:cNvSpPr>
              <a:spLocks noChangeArrowheads="1"/>
            </p:cNvSpPr>
            <p:nvPr/>
          </p:nvSpPr>
          <p:spPr bwMode="auto">
            <a:xfrm>
              <a:off x="680" y="1650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" name="Line 20"/>
            <p:cNvSpPr>
              <a:spLocks noChangeShapeType="1"/>
            </p:cNvSpPr>
            <p:nvPr/>
          </p:nvSpPr>
          <p:spPr bwMode="auto">
            <a:xfrm>
              <a:off x="680" y="2153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680" y="2153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" name="Line 22"/>
            <p:cNvSpPr>
              <a:spLocks noChangeShapeType="1"/>
            </p:cNvSpPr>
            <p:nvPr/>
          </p:nvSpPr>
          <p:spPr bwMode="auto">
            <a:xfrm>
              <a:off x="680" y="2656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" name="Rectangle 23"/>
            <p:cNvSpPr>
              <a:spLocks noChangeArrowheads="1"/>
            </p:cNvSpPr>
            <p:nvPr/>
          </p:nvSpPr>
          <p:spPr bwMode="auto">
            <a:xfrm>
              <a:off x="680" y="2656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" name="Line 24"/>
            <p:cNvSpPr>
              <a:spLocks noChangeShapeType="1"/>
            </p:cNvSpPr>
            <p:nvPr/>
          </p:nvSpPr>
          <p:spPr bwMode="auto">
            <a:xfrm>
              <a:off x="680" y="3159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" name="Rectangle 25"/>
            <p:cNvSpPr>
              <a:spLocks noChangeArrowheads="1"/>
            </p:cNvSpPr>
            <p:nvPr/>
          </p:nvSpPr>
          <p:spPr bwMode="auto">
            <a:xfrm>
              <a:off x="680" y="3159"/>
              <a:ext cx="4169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" name="Rectangle 27"/>
            <p:cNvSpPr>
              <a:spLocks noChangeArrowheads="1"/>
            </p:cNvSpPr>
            <p:nvPr/>
          </p:nvSpPr>
          <p:spPr bwMode="auto">
            <a:xfrm>
              <a:off x="680" y="3661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" name="Line 28"/>
            <p:cNvSpPr>
              <a:spLocks noChangeShapeType="1"/>
            </p:cNvSpPr>
            <p:nvPr/>
          </p:nvSpPr>
          <p:spPr bwMode="auto">
            <a:xfrm>
              <a:off x="676" y="631"/>
              <a:ext cx="0" cy="35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" name="Rectangle 29"/>
            <p:cNvSpPr>
              <a:spLocks noChangeArrowheads="1"/>
            </p:cNvSpPr>
            <p:nvPr/>
          </p:nvSpPr>
          <p:spPr bwMode="auto">
            <a:xfrm>
              <a:off x="676" y="631"/>
              <a:ext cx="4" cy="35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" name="Line 30"/>
            <p:cNvSpPr>
              <a:spLocks noChangeShapeType="1"/>
            </p:cNvSpPr>
            <p:nvPr/>
          </p:nvSpPr>
          <p:spPr bwMode="auto">
            <a:xfrm>
              <a:off x="1269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" name="Rectangle 31"/>
            <p:cNvSpPr>
              <a:spLocks noChangeArrowheads="1"/>
            </p:cNvSpPr>
            <p:nvPr/>
          </p:nvSpPr>
          <p:spPr bwMode="auto">
            <a:xfrm>
              <a:off x="1269" y="634"/>
              <a:ext cx="3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" name="Line 32"/>
            <p:cNvSpPr>
              <a:spLocks noChangeShapeType="1"/>
            </p:cNvSpPr>
            <p:nvPr/>
          </p:nvSpPr>
          <p:spPr bwMode="auto">
            <a:xfrm>
              <a:off x="1865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" name="Rectangle 33"/>
            <p:cNvSpPr>
              <a:spLocks noChangeArrowheads="1"/>
            </p:cNvSpPr>
            <p:nvPr/>
          </p:nvSpPr>
          <p:spPr bwMode="auto">
            <a:xfrm>
              <a:off x="1865" y="634"/>
              <a:ext cx="3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" name="Line 34"/>
            <p:cNvSpPr>
              <a:spLocks noChangeShapeType="1"/>
            </p:cNvSpPr>
            <p:nvPr/>
          </p:nvSpPr>
          <p:spPr bwMode="auto">
            <a:xfrm>
              <a:off x="2461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" name="Rectangle 35"/>
            <p:cNvSpPr>
              <a:spLocks noChangeArrowheads="1"/>
            </p:cNvSpPr>
            <p:nvPr/>
          </p:nvSpPr>
          <p:spPr bwMode="auto">
            <a:xfrm>
              <a:off x="2461" y="634"/>
              <a:ext cx="3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" name="Line 36"/>
            <p:cNvSpPr>
              <a:spLocks noChangeShapeType="1"/>
            </p:cNvSpPr>
            <p:nvPr/>
          </p:nvSpPr>
          <p:spPr bwMode="auto">
            <a:xfrm>
              <a:off x="3057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" name="Rectangle 37"/>
            <p:cNvSpPr>
              <a:spLocks noChangeArrowheads="1"/>
            </p:cNvSpPr>
            <p:nvPr/>
          </p:nvSpPr>
          <p:spPr bwMode="auto">
            <a:xfrm>
              <a:off x="3057" y="634"/>
              <a:ext cx="4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" name="Line 38"/>
            <p:cNvSpPr>
              <a:spLocks noChangeShapeType="1"/>
            </p:cNvSpPr>
            <p:nvPr/>
          </p:nvSpPr>
          <p:spPr bwMode="auto">
            <a:xfrm>
              <a:off x="3653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" name="Rectangle 39"/>
            <p:cNvSpPr>
              <a:spLocks noChangeArrowheads="1"/>
            </p:cNvSpPr>
            <p:nvPr/>
          </p:nvSpPr>
          <p:spPr bwMode="auto">
            <a:xfrm>
              <a:off x="3653" y="634"/>
              <a:ext cx="4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" name="Line 40"/>
            <p:cNvSpPr>
              <a:spLocks noChangeShapeType="1"/>
            </p:cNvSpPr>
            <p:nvPr/>
          </p:nvSpPr>
          <p:spPr bwMode="auto">
            <a:xfrm>
              <a:off x="4249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" name="Rectangle 41"/>
            <p:cNvSpPr>
              <a:spLocks noChangeArrowheads="1"/>
            </p:cNvSpPr>
            <p:nvPr/>
          </p:nvSpPr>
          <p:spPr bwMode="auto">
            <a:xfrm>
              <a:off x="4249" y="634"/>
              <a:ext cx="4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" name="Line 42"/>
            <p:cNvSpPr>
              <a:spLocks noChangeShapeType="1"/>
            </p:cNvSpPr>
            <p:nvPr/>
          </p:nvSpPr>
          <p:spPr bwMode="auto">
            <a:xfrm>
              <a:off x="680" y="4164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" name="Rectangle 43"/>
            <p:cNvSpPr>
              <a:spLocks noChangeArrowheads="1"/>
            </p:cNvSpPr>
            <p:nvPr/>
          </p:nvSpPr>
          <p:spPr bwMode="auto">
            <a:xfrm>
              <a:off x="680" y="4164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" name="Line 44"/>
            <p:cNvSpPr>
              <a:spLocks noChangeShapeType="1"/>
            </p:cNvSpPr>
            <p:nvPr/>
          </p:nvSpPr>
          <p:spPr bwMode="auto">
            <a:xfrm>
              <a:off x="4845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" name="Line 46"/>
            <p:cNvSpPr>
              <a:spLocks noChangeShapeType="1"/>
            </p:cNvSpPr>
            <p:nvPr/>
          </p:nvSpPr>
          <p:spPr bwMode="auto">
            <a:xfrm>
              <a:off x="676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" name="Rectangle 47"/>
            <p:cNvSpPr>
              <a:spLocks noChangeArrowheads="1"/>
            </p:cNvSpPr>
            <p:nvPr/>
          </p:nvSpPr>
          <p:spPr bwMode="auto">
            <a:xfrm>
              <a:off x="676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" name="Line 48"/>
            <p:cNvSpPr>
              <a:spLocks noChangeShapeType="1"/>
            </p:cNvSpPr>
            <p:nvPr/>
          </p:nvSpPr>
          <p:spPr bwMode="auto">
            <a:xfrm>
              <a:off x="1269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" name="Rectangle 49"/>
            <p:cNvSpPr>
              <a:spLocks noChangeArrowheads="1"/>
            </p:cNvSpPr>
            <p:nvPr/>
          </p:nvSpPr>
          <p:spPr bwMode="auto">
            <a:xfrm>
              <a:off x="1269" y="4167"/>
              <a:ext cx="3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" name="Line 50"/>
            <p:cNvSpPr>
              <a:spLocks noChangeShapeType="1"/>
            </p:cNvSpPr>
            <p:nvPr/>
          </p:nvSpPr>
          <p:spPr bwMode="auto">
            <a:xfrm>
              <a:off x="1865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5" name="Rectangle 51"/>
            <p:cNvSpPr>
              <a:spLocks noChangeArrowheads="1"/>
            </p:cNvSpPr>
            <p:nvPr/>
          </p:nvSpPr>
          <p:spPr bwMode="auto">
            <a:xfrm>
              <a:off x="1865" y="4167"/>
              <a:ext cx="3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6" name="Line 52"/>
            <p:cNvSpPr>
              <a:spLocks noChangeShapeType="1"/>
            </p:cNvSpPr>
            <p:nvPr/>
          </p:nvSpPr>
          <p:spPr bwMode="auto">
            <a:xfrm>
              <a:off x="2461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7" name="Rectangle 53"/>
            <p:cNvSpPr>
              <a:spLocks noChangeArrowheads="1"/>
            </p:cNvSpPr>
            <p:nvPr/>
          </p:nvSpPr>
          <p:spPr bwMode="auto">
            <a:xfrm>
              <a:off x="2461" y="4167"/>
              <a:ext cx="3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8" name="Line 54"/>
            <p:cNvSpPr>
              <a:spLocks noChangeShapeType="1"/>
            </p:cNvSpPr>
            <p:nvPr/>
          </p:nvSpPr>
          <p:spPr bwMode="auto">
            <a:xfrm>
              <a:off x="3057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9" name="Rectangle 55"/>
            <p:cNvSpPr>
              <a:spLocks noChangeArrowheads="1"/>
            </p:cNvSpPr>
            <p:nvPr/>
          </p:nvSpPr>
          <p:spPr bwMode="auto">
            <a:xfrm>
              <a:off x="3057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0" name="Line 56"/>
            <p:cNvSpPr>
              <a:spLocks noChangeShapeType="1"/>
            </p:cNvSpPr>
            <p:nvPr/>
          </p:nvSpPr>
          <p:spPr bwMode="auto">
            <a:xfrm>
              <a:off x="3653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1" name="Rectangle 57"/>
            <p:cNvSpPr>
              <a:spLocks noChangeArrowheads="1"/>
            </p:cNvSpPr>
            <p:nvPr/>
          </p:nvSpPr>
          <p:spPr bwMode="auto">
            <a:xfrm>
              <a:off x="3653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2" name="Line 58"/>
            <p:cNvSpPr>
              <a:spLocks noChangeShapeType="1"/>
            </p:cNvSpPr>
            <p:nvPr/>
          </p:nvSpPr>
          <p:spPr bwMode="auto">
            <a:xfrm>
              <a:off x="4249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3" name="Rectangle 59"/>
            <p:cNvSpPr>
              <a:spLocks noChangeArrowheads="1"/>
            </p:cNvSpPr>
            <p:nvPr/>
          </p:nvSpPr>
          <p:spPr bwMode="auto">
            <a:xfrm>
              <a:off x="4249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4" name="Line 60"/>
            <p:cNvSpPr>
              <a:spLocks noChangeShapeType="1"/>
            </p:cNvSpPr>
            <p:nvPr/>
          </p:nvSpPr>
          <p:spPr bwMode="auto">
            <a:xfrm>
              <a:off x="4845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5" name="Rectangle 61"/>
            <p:cNvSpPr>
              <a:spLocks noChangeArrowheads="1"/>
            </p:cNvSpPr>
            <p:nvPr/>
          </p:nvSpPr>
          <p:spPr bwMode="auto">
            <a:xfrm>
              <a:off x="4845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6" name="Line 62"/>
            <p:cNvSpPr>
              <a:spLocks noChangeShapeType="1"/>
            </p:cNvSpPr>
            <p:nvPr/>
          </p:nvSpPr>
          <p:spPr bwMode="auto">
            <a:xfrm>
              <a:off x="4849" y="631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7" name="Rectangle 63"/>
            <p:cNvSpPr>
              <a:spLocks noChangeArrowheads="1"/>
            </p:cNvSpPr>
            <p:nvPr/>
          </p:nvSpPr>
          <p:spPr bwMode="auto">
            <a:xfrm>
              <a:off x="4849" y="631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8" name="Line 64"/>
            <p:cNvSpPr>
              <a:spLocks noChangeShapeType="1"/>
            </p:cNvSpPr>
            <p:nvPr/>
          </p:nvSpPr>
          <p:spPr bwMode="auto">
            <a:xfrm>
              <a:off x="4849" y="114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9" name="Rectangle 65"/>
            <p:cNvSpPr>
              <a:spLocks noChangeArrowheads="1"/>
            </p:cNvSpPr>
            <p:nvPr/>
          </p:nvSpPr>
          <p:spPr bwMode="auto">
            <a:xfrm>
              <a:off x="4849" y="1148"/>
              <a:ext cx="4" cy="2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0" name="Line 66"/>
            <p:cNvSpPr>
              <a:spLocks noChangeShapeType="1"/>
            </p:cNvSpPr>
            <p:nvPr/>
          </p:nvSpPr>
          <p:spPr bwMode="auto">
            <a:xfrm>
              <a:off x="4849" y="1650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1" name="Rectangle 67"/>
            <p:cNvSpPr>
              <a:spLocks noChangeArrowheads="1"/>
            </p:cNvSpPr>
            <p:nvPr/>
          </p:nvSpPr>
          <p:spPr bwMode="auto">
            <a:xfrm>
              <a:off x="4849" y="1650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" name="Line 68"/>
            <p:cNvSpPr>
              <a:spLocks noChangeShapeType="1"/>
            </p:cNvSpPr>
            <p:nvPr/>
          </p:nvSpPr>
          <p:spPr bwMode="auto">
            <a:xfrm>
              <a:off x="4849" y="2153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3" name="Rectangle 69"/>
            <p:cNvSpPr>
              <a:spLocks noChangeArrowheads="1"/>
            </p:cNvSpPr>
            <p:nvPr/>
          </p:nvSpPr>
          <p:spPr bwMode="auto">
            <a:xfrm>
              <a:off x="4849" y="2153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4" name="Line 70"/>
            <p:cNvSpPr>
              <a:spLocks noChangeShapeType="1"/>
            </p:cNvSpPr>
            <p:nvPr/>
          </p:nvSpPr>
          <p:spPr bwMode="auto">
            <a:xfrm>
              <a:off x="4849" y="2656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5" name="Rectangle 71"/>
            <p:cNvSpPr>
              <a:spLocks noChangeArrowheads="1"/>
            </p:cNvSpPr>
            <p:nvPr/>
          </p:nvSpPr>
          <p:spPr bwMode="auto">
            <a:xfrm>
              <a:off x="4849" y="2656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6" name="Line 72"/>
            <p:cNvSpPr>
              <a:spLocks noChangeShapeType="1"/>
            </p:cNvSpPr>
            <p:nvPr/>
          </p:nvSpPr>
          <p:spPr bwMode="auto">
            <a:xfrm>
              <a:off x="4849" y="3159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7" name="Rectangle 73"/>
            <p:cNvSpPr>
              <a:spLocks noChangeArrowheads="1"/>
            </p:cNvSpPr>
            <p:nvPr/>
          </p:nvSpPr>
          <p:spPr bwMode="auto">
            <a:xfrm>
              <a:off x="4849" y="3159"/>
              <a:ext cx="4" cy="2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8" name="Line 74"/>
            <p:cNvSpPr>
              <a:spLocks noChangeShapeType="1"/>
            </p:cNvSpPr>
            <p:nvPr/>
          </p:nvSpPr>
          <p:spPr bwMode="auto">
            <a:xfrm>
              <a:off x="4849" y="3661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9" name="Rectangle 75"/>
            <p:cNvSpPr>
              <a:spLocks noChangeArrowheads="1"/>
            </p:cNvSpPr>
            <p:nvPr/>
          </p:nvSpPr>
          <p:spPr bwMode="auto">
            <a:xfrm>
              <a:off x="4849" y="3661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0" name="Line 76"/>
            <p:cNvSpPr>
              <a:spLocks noChangeShapeType="1"/>
            </p:cNvSpPr>
            <p:nvPr/>
          </p:nvSpPr>
          <p:spPr bwMode="auto">
            <a:xfrm>
              <a:off x="4849" y="416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1" name="Rectangle 77"/>
            <p:cNvSpPr>
              <a:spLocks noChangeArrowheads="1"/>
            </p:cNvSpPr>
            <p:nvPr/>
          </p:nvSpPr>
          <p:spPr bwMode="auto">
            <a:xfrm>
              <a:off x="4849" y="4164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" name="Line 78"/>
            <p:cNvSpPr>
              <a:spLocks noChangeShapeType="1"/>
            </p:cNvSpPr>
            <p:nvPr/>
          </p:nvSpPr>
          <p:spPr bwMode="auto">
            <a:xfrm>
              <a:off x="680" y="634"/>
              <a:ext cx="589" cy="5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83" name="テキスト ボックス 82"/>
          <p:cNvSpPr txBox="1"/>
          <p:nvPr/>
        </p:nvSpPr>
        <p:spPr>
          <a:xfrm>
            <a:off x="1663762" y="2771768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①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2433716" y="2085124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①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1663761" y="3433366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②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3211063" y="2097696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②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1699492" y="4000114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③</a:t>
            </a:r>
            <a:endParaRPr kumimoji="1" lang="ja-JP" altLang="en-US" sz="4400" dirty="0"/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3956177" y="2120961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③</a:t>
            </a:r>
            <a:endParaRPr kumimoji="1" lang="ja-JP" altLang="en-US" sz="4400" dirty="0"/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1684793" y="4684833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④</a:t>
            </a:r>
            <a:endParaRPr kumimoji="1" lang="ja-JP" altLang="en-US" sz="4400" dirty="0"/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1695052" y="5328938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⑤</a:t>
            </a:r>
            <a:endParaRPr kumimoji="1" lang="ja-JP" altLang="en-US" sz="4400" dirty="0"/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5504715" y="2085123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⑤</a:t>
            </a:r>
            <a:endParaRPr kumimoji="1" lang="ja-JP" altLang="en-US" sz="4400" dirty="0"/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4705100" y="2099409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④</a:t>
            </a:r>
            <a:endParaRPr kumimoji="1" lang="ja-JP" altLang="en-US" sz="4400" dirty="0"/>
          </a:p>
        </p:txBody>
      </p:sp>
      <p:sp>
        <p:nvSpPr>
          <p:cNvPr id="84" name="正方形/長方形 83"/>
          <p:cNvSpPr/>
          <p:nvPr/>
        </p:nvSpPr>
        <p:spPr>
          <a:xfrm>
            <a:off x="6253638" y="2120961"/>
            <a:ext cx="1512168" cy="45881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kumimoji="1" lang="ja-JP" altLang="en-US" dirty="0"/>
          </a:p>
        </p:txBody>
      </p:sp>
      <p:sp>
        <p:nvSpPr>
          <p:cNvPr id="106" name="正方形/長方形 105"/>
          <p:cNvSpPr/>
          <p:nvPr/>
        </p:nvSpPr>
        <p:spPr>
          <a:xfrm>
            <a:off x="1524350" y="6025423"/>
            <a:ext cx="5760640" cy="6836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Line 78"/>
          <p:cNvSpPr>
            <a:spLocks noChangeShapeType="1"/>
          </p:cNvSpPr>
          <p:nvPr/>
        </p:nvSpPr>
        <p:spPr bwMode="auto">
          <a:xfrm>
            <a:off x="2463842" y="2830450"/>
            <a:ext cx="3789796" cy="31534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テキスト ボックス 91"/>
              <p:cNvSpPr txBox="1"/>
              <p:nvPr/>
            </p:nvSpPr>
            <p:spPr>
              <a:xfrm>
                <a:off x="7310527" y="4389379"/>
                <a:ext cx="1085554" cy="13718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sz="4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kumimoji="1" lang="ja-JP" altLang="en-US" sz="4400" b="0" i="1" smtClean="0">
                              <a:latin typeface="Cambria Math"/>
                            </a:rPr>
                            <m:t>３</m:t>
                          </m:r>
                        </m:num>
                        <m:den>
                          <m:r>
                            <a:rPr lang="ja-JP" altLang="en-US" sz="4400" i="1">
                              <a:latin typeface="Cambria Math"/>
                            </a:rPr>
                            <m:t>１０</m:t>
                          </m:r>
                        </m:den>
                      </m:f>
                    </m:oMath>
                  </m:oMathPara>
                </a14:m>
                <a:endParaRPr kumimoji="1" lang="ja-JP" altLang="en-US" sz="4400" dirty="0"/>
              </a:p>
            </p:txBody>
          </p:sp>
        </mc:Choice>
        <mc:Fallback xmlns="">
          <p:sp>
            <p:nvSpPr>
              <p:cNvPr id="92" name="テキスト ボックス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0527" y="4389379"/>
                <a:ext cx="1085554" cy="137185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4" name="テキスト ボックス 93"/>
          <p:cNvSpPr txBox="1"/>
          <p:nvPr/>
        </p:nvSpPr>
        <p:spPr>
          <a:xfrm>
            <a:off x="5476826" y="4674787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○</a:t>
            </a:r>
            <a:endParaRPr kumimoji="1" lang="ja-JP" altLang="en-US" sz="4400" dirty="0"/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4713547" y="4030316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○</a:t>
            </a:r>
            <a:endParaRPr kumimoji="1" lang="ja-JP" altLang="en-US" sz="4400" dirty="0"/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5480632" y="4022472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○</a:t>
            </a:r>
            <a:endParaRPr kumimoji="1" lang="ja-JP" altLang="en-US" sz="4400" dirty="0"/>
          </a:p>
        </p:txBody>
      </p:sp>
      <p:sp>
        <p:nvSpPr>
          <p:cNvPr id="110" name="直角三角形 109"/>
          <p:cNvSpPr/>
          <p:nvPr/>
        </p:nvSpPr>
        <p:spPr>
          <a:xfrm>
            <a:off x="1581568" y="2118743"/>
            <a:ext cx="4758098" cy="4000683"/>
          </a:xfrm>
          <a:prstGeom prst="rtTriangle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065893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4167"/>
    </mc:Choice>
    <mc:Fallback>
      <p:transition spd="slow" advTm="2416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  <p:bldP spid="94" grpId="0"/>
      <p:bldP spid="105" grpId="0"/>
      <p:bldP spid="10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2218258"/>
          </a:xfrm>
        </p:spPr>
        <p:txBody>
          <a:bodyPr>
            <a:normAutofit fontScale="90000"/>
          </a:bodyPr>
          <a:lstStyle/>
          <a:p>
            <a:pPr algn="l"/>
            <a:r>
              <a:rPr kumimoji="1" lang="en-US" altLang="ja-JP" sz="3600" dirty="0" smtClean="0"/>
              <a:t>5</a:t>
            </a:r>
            <a:r>
              <a:rPr kumimoji="1" lang="ja-JP" altLang="en-US" sz="3600" dirty="0" smtClean="0"/>
              <a:t>本のうち、あたりが</a:t>
            </a:r>
            <a:r>
              <a:rPr kumimoji="1" lang="en-US" altLang="ja-JP" sz="3600" dirty="0" smtClean="0"/>
              <a:t>2</a:t>
            </a:r>
            <a:r>
              <a:rPr kumimoji="1" lang="ja-JP" altLang="en-US" sz="3600" dirty="0" smtClean="0"/>
              <a:t>本入っているくじがあります。このくじを、</a:t>
            </a:r>
            <a:r>
              <a:rPr kumimoji="1" lang="en-US" altLang="ja-JP" sz="3600" dirty="0" smtClean="0"/>
              <a:t>A</a:t>
            </a:r>
            <a:r>
              <a:rPr kumimoji="1" lang="ja-JP" altLang="en-US" sz="3600" dirty="0" smtClean="0"/>
              <a:t>が先にひいてまた箱にもどし、次に</a:t>
            </a:r>
            <a:r>
              <a:rPr kumimoji="1" lang="en-US" altLang="ja-JP" sz="3600" dirty="0" smtClean="0"/>
              <a:t>B</a:t>
            </a:r>
            <a:r>
              <a:rPr kumimoji="1" lang="ja-JP" altLang="en-US" sz="3600" dirty="0" smtClean="0"/>
              <a:t>がひくとき、次の確率を求めなさい。</a:t>
            </a:r>
            <a:endParaRPr kumimoji="1" lang="ja-JP" altLang="en-US" sz="3600" dirty="0"/>
          </a:p>
        </p:txBody>
      </p:sp>
      <p:sp>
        <p:nvSpPr>
          <p:cNvPr id="84" name="正方形/長方形 83"/>
          <p:cNvSpPr/>
          <p:nvPr/>
        </p:nvSpPr>
        <p:spPr>
          <a:xfrm>
            <a:off x="6253638" y="2120961"/>
            <a:ext cx="1512168" cy="45881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タイトル 1"/>
          <p:cNvSpPr txBox="1">
            <a:spLocks/>
          </p:cNvSpPr>
          <p:nvPr/>
        </p:nvSpPr>
        <p:spPr>
          <a:xfrm>
            <a:off x="372222" y="1844824"/>
            <a:ext cx="8064896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3600" dirty="0" smtClean="0"/>
              <a:t>(1)</a:t>
            </a:r>
            <a:r>
              <a:rPr lang="ja-JP" altLang="en-US" sz="3600" dirty="0" smtClean="0"/>
              <a:t>　</a:t>
            </a:r>
            <a:r>
              <a:rPr lang="en-US" altLang="ja-JP" sz="3600" dirty="0" smtClean="0"/>
              <a:t>A,B</a:t>
            </a:r>
            <a:r>
              <a:rPr lang="ja-JP" altLang="en-US" sz="3600" dirty="0" smtClean="0"/>
              <a:t>ともにあたりをひく確率</a:t>
            </a:r>
            <a:endParaRPr lang="ja-JP" altLang="en-US" sz="3600" dirty="0"/>
          </a:p>
        </p:txBody>
      </p:sp>
      <p:sp>
        <p:nvSpPr>
          <p:cNvPr id="91" name="タイトル 1"/>
          <p:cNvSpPr txBox="1">
            <a:spLocks/>
          </p:cNvSpPr>
          <p:nvPr/>
        </p:nvSpPr>
        <p:spPr>
          <a:xfrm>
            <a:off x="384838" y="2967000"/>
            <a:ext cx="8352928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3600" dirty="0" smtClean="0"/>
              <a:t>(2)</a:t>
            </a:r>
            <a:r>
              <a:rPr lang="ja-JP" altLang="en-US" sz="3600" dirty="0" smtClean="0"/>
              <a:t>　</a:t>
            </a:r>
            <a:r>
              <a:rPr lang="en-US" altLang="ja-JP" sz="3600" dirty="0" smtClean="0"/>
              <a:t>A,B</a:t>
            </a:r>
            <a:r>
              <a:rPr lang="ja-JP" altLang="en-US" sz="3600" dirty="0" smtClean="0"/>
              <a:t>のどちらか一方があたりをひく確率</a:t>
            </a:r>
            <a:endParaRPr lang="ja-JP" altLang="en-US" sz="3600" dirty="0"/>
          </a:p>
        </p:txBody>
      </p:sp>
      <p:sp>
        <p:nvSpPr>
          <p:cNvPr id="92" name="タイトル 1"/>
          <p:cNvSpPr txBox="1">
            <a:spLocks/>
          </p:cNvSpPr>
          <p:nvPr/>
        </p:nvSpPr>
        <p:spPr>
          <a:xfrm>
            <a:off x="384838" y="4241330"/>
            <a:ext cx="8352928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3600" dirty="0" smtClean="0"/>
              <a:t>(3)</a:t>
            </a:r>
            <a:r>
              <a:rPr lang="ja-JP" altLang="en-US" sz="3600" dirty="0" smtClean="0"/>
              <a:t>　</a:t>
            </a:r>
            <a:r>
              <a:rPr lang="en-US" altLang="ja-JP" sz="3600" dirty="0" smtClean="0"/>
              <a:t>A,B</a:t>
            </a:r>
            <a:r>
              <a:rPr lang="ja-JP" altLang="en-US" sz="3600" dirty="0" smtClean="0"/>
              <a:t>ともにはずれをひく確率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952607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9851"/>
    </mc:Choice>
    <mc:Fallback>
      <p:transition spd="slow" advTm="19851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1691680" y="2140002"/>
            <a:ext cx="5299050" cy="4489667"/>
            <a:chOff x="676" y="631"/>
            <a:chExt cx="4177" cy="3539"/>
          </a:xfrm>
        </p:grpSpPr>
        <p:sp>
          <p:nvSpPr>
            <p:cNvPr id="8" name="AutoShape 3"/>
            <p:cNvSpPr>
              <a:spLocks noChangeAspect="1" noChangeArrowheads="1" noTextEdit="1"/>
            </p:cNvSpPr>
            <p:nvPr/>
          </p:nvSpPr>
          <p:spPr bwMode="auto">
            <a:xfrm>
              <a:off x="676" y="631"/>
              <a:ext cx="3577" cy="3033"/>
            </a:xfrm>
            <a:prstGeom prst="rect">
              <a:avLst/>
            </a:prstGeom>
            <a:noFill/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732" y="696"/>
              <a:ext cx="692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3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A B</a:t>
              </a:r>
              <a:endParaRPr kumimoji="1" lang="ja-JP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676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1269" y="631"/>
              <a:ext cx="3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1865" y="631"/>
              <a:ext cx="3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2461" y="631"/>
              <a:ext cx="3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3057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>
              <a:off x="3653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4249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" name="Line 13"/>
            <p:cNvSpPr>
              <a:spLocks noChangeShapeType="1"/>
            </p:cNvSpPr>
            <p:nvPr/>
          </p:nvSpPr>
          <p:spPr bwMode="auto">
            <a:xfrm>
              <a:off x="680" y="631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680" y="631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4845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" name="Line 16"/>
            <p:cNvSpPr>
              <a:spLocks noChangeShapeType="1"/>
            </p:cNvSpPr>
            <p:nvPr/>
          </p:nvSpPr>
          <p:spPr bwMode="auto">
            <a:xfrm>
              <a:off x="680" y="1148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" name="Rectangle 17"/>
            <p:cNvSpPr>
              <a:spLocks noChangeArrowheads="1"/>
            </p:cNvSpPr>
            <p:nvPr/>
          </p:nvSpPr>
          <p:spPr bwMode="auto">
            <a:xfrm>
              <a:off x="680" y="1148"/>
              <a:ext cx="4169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" name="Line 18"/>
            <p:cNvSpPr>
              <a:spLocks noChangeShapeType="1"/>
            </p:cNvSpPr>
            <p:nvPr/>
          </p:nvSpPr>
          <p:spPr bwMode="auto">
            <a:xfrm>
              <a:off x="680" y="1650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" name="Rectangle 19"/>
            <p:cNvSpPr>
              <a:spLocks noChangeArrowheads="1"/>
            </p:cNvSpPr>
            <p:nvPr/>
          </p:nvSpPr>
          <p:spPr bwMode="auto">
            <a:xfrm>
              <a:off x="680" y="1650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" name="Line 20"/>
            <p:cNvSpPr>
              <a:spLocks noChangeShapeType="1"/>
            </p:cNvSpPr>
            <p:nvPr/>
          </p:nvSpPr>
          <p:spPr bwMode="auto">
            <a:xfrm>
              <a:off x="680" y="2153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680" y="2153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" name="Line 22"/>
            <p:cNvSpPr>
              <a:spLocks noChangeShapeType="1"/>
            </p:cNvSpPr>
            <p:nvPr/>
          </p:nvSpPr>
          <p:spPr bwMode="auto">
            <a:xfrm>
              <a:off x="680" y="2656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" name="Rectangle 23"/>
            <p:cNvSpPr>
              <a:spLocks noChangeArrowheads="1"/>
            </p:cNvSpPr>
            <p:nvPr/>
          </p:nvSpPr>
          <p:spPr bwMode="auto">
            <a:xfrm>
              <a:off x="680" y="2656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" name="Line 24"/>
            <p:cNvSpPr>
              <a:spLocks noChangeShapeType="1"/>
            </p:cNvSpPr>
            <p:nvPr/>
          </p:nvSpPr>
          <p:spPr bwMode="auto">
            <a:xfrm>
              <a:off x="680" y="3159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" name="Rectangle 25"/>
            <p:cNvSpPr>
              <a:spLocks noChangeArrowheads="1"/>
            </p:cNvSpPr>
            <p:nvPr/>
          </p:nvSpPr>
          <p:spPr bwMode="auto">
            <a:xfrm>
              <a:off x="680" y="3159"/>
              <a:ext cx="4169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" name="Rectangle 27"/>
            <p:cNvSpPr>
              <a:spLocks noChangeArrowheads="1"/>
            </p:cNvSpPr>
            <p:nvPr/>
          </p:nvSpPr>
          <p:spPr bwMode="auto">
            <a:xfrm>
              <a:off x="680" y="3661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" name="Line 28"/>
            <p:cNvSpPr>
              <a:spLocks noChangeShapeType="1"/>
            </p:cNvSpPr>
            <p:nvPr/>
          </p:nvSpPr>
          <p:spPr bwMode="auto">
            <a:xfrm>
              <a:off x="676" y="631"/>
              <a:ext cx="0" cy="35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" name="Rectangle 29"/>
            <p:cNvSpPr>
              <a:spLocks noChangeArrowheads="1"/>
            </p:cNvSpPr>
            <p:nvPr/>
          </p:nvSpPr>
          <p:spPr bwMode="auto">
            <a:xfrm>
              <a:off x="676" y="631"/>
              <a:ext cx="4" cy="35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" name="Line 30"/>
            <p:cNvSpPr>
              <a:spLocks noChangeShapeType="1"/>
            </p:cNvSpPr>
            <p:nvPr/>
          </p:nvSpPr>
          <p:spPr bwMode="auto">
            <a:xfrm>
              <a:off x="1269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" name="Rectangle 31"/>
            <p:cNvSpPr>
              <a:spLocks noChangeArrowheads="1"/>
            </p:cNvSpPr>
            <p:nvPr/>
          </p:nvSpPr>
          <p:spPr bwMode="auto">
            <a:xfrm>
              <a:off x="1269" y="634"/>
              <a:ext cx="3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" name="Line 32"/>
            <p:cNvSpPr>
              <a:spLocks noChangeShapeType="1"/>
            </p:cNvSpPr>
            <p:nvPr/>
          </p:nvSpPr>
          <p:spPr bwMode="auto">
            <a:xfrm>
              <a:off x="1865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" name="Rectangle 33"/>
            <p:cNvSpPr>
              <a:spLocks noChangeArrowheads="1"/>
            </p:cNvSpPr>
            <p:nvPr/>
          </p:nvSpPr>
          <p:spPr bwMode="auto">
            <a:xfrm>
              <a:off x="1865" y="634"/>
              <a:ext cx="3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" name="Line 34"/>
            <p:cNvSpPr>
              <a:spLocks noChangeShapeType="1"/>
            </p:cNvSpPr>
            <p:nvPr/>
          </p:nvSpPr>
          <p:spPr bwMode="auto">
            <a:xfrm>
              <a:off x="2461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" name="Rectangle 35"/>
            <p:cNvSpPr>
              <a:spLocks noChangeArrowheads="1"/>
            </p:cNvSpPr>
            <p:nvPr/>
          </p:nvSpPr>
          <p:spPr bwMode="auto">
            <a:xfrm>
              <a:off x="2461" y="634"/>
              <a:ext cx="3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" name="Line 36"/>
            <p:cNvSpPr>
              <a:spLocks noChangeShapeType="1"/>
            </p:cNvSpPr>
            <p:nvPr/>
          </p:nvSpPr>
          <p:spPr bwMode="auto">
            <a:xfrm>
              <a:off x="3057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" name="Rectangle 37"/>
            <p:cNvSpPr>
              <a:spLocks noChangeArrowheads="1"/>
            </p:cNvSpPr>
            <p:nvPr/>
          </p:nvSpPr>
          <p:spPr bwMode="auto">
            <a:xfrm>
              <a:off x="3057" y="634"/>
              <a:ext cx="4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" name="Line 38"/>
            <p:cNvSpPr>
              <a:spLocks noChangeShapeType="1"/>
            </p:cNvSpPr>
            <p:nvPr/>
          </p:nvSpPr>
          <p:spPr bwMode="auto">
            <a:xfrm>
              <a:off x="3653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" name="Rectangle 39"/>
            <p:cNvSpPr>
              <a:spLocks noChangeArrowheads="1"/>
            </p:cNvSpPr>
            <p:nvPr/>
          </p:nvSpPr>
          <p:spPr bwMode="auto">
            <a:xfrm>
              <a:off x="3653" y="634"/>
              <a:ext cx="4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" name="Line 40"/>
            <p:cNvSpPr>
              <a:spLocks noChangeShapeType="1"/>
            </p:cNvSpPr>
            <p:nvPr/>
          </p:nvSpPr>
          <p:spPr bwMode="auto">
            <a:xfrm>
              <a:off x="4249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" name="Rectangle 41"/>
            <p:cNvSpPr>
              <a:spLocks noChangeArrowheads="1"/>
            </p:cNvSpPr>
            <p:nvPr/>
          </p:nvSpPr>
          <p:spPr bwMode="auto">
            <a:xfrm>
              <a:off x="4249" y="634"/>
              <a:ext cx="4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" name="Line 42"/>
            <p:cNvSpPr>
              <a:spLocks noChangeShapeType="1"/>
            </p:cNvSpPr>
            <p:nvPr/>
          </p:nvSpPr>
          <p:spPr bwMode="auto">
            <a:xfrm>
              <a:off x="680" y="4164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" name="Rectangle 43"/>
            <p:cNvSpPr>
              <a:spLocks noChangeArrowheads="1"/>
            </p:cNvSpPr>
            <p:nvPr/>
          </p:nvSpPr>
          <p:spPr bwMode="auto">
            <a:xfrm>
              <a:off x="680" y="4164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" name="Line 44"/>
            <p:cNvSpPr>
              <a:spLocks noChangeShapeType="1"/>
            </p:cNvSpPr>
            <p:nvPr/>
          </p:nvSpPr>
          <p:spPr bwMode="auto">
            <a:xfrm>
              <a:off x="4845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" name="Line 46"/>
            <p:cNvSpPr>
              <a:spLocks noChangeShapeType="1"/>
            </p:cNvSpPr>
            <p:nvPr/>
          </p:nvSpPr>
          <p:spPr bwMode="auto">
            <a:xfrm>
              <a:off x="676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" name="Rectangle 47"/>
            <p:cNvSpPr>
              <a:spLocks noChangeArrowheads="1"/>
            </p:cNvSpPr>
            <p:nvPr/>
          </p:nvSpPr>
          <p:spPr bwMode="auto">
            <a:xfrm>
              <a:off x="676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" name="Line 48"/>
            <p:cNvSpPr>
              <a:spLocks noChangeShapeType="1"/>
            </p:cNvSpPr>
            <p:nvPr/>
          </p:nvSpPr>
          <p:spPr bwMode="auto">
            <a:xfrm>
              <a:off x="1269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" name="Rectangle 49"/>
            <p:cNvSpPr>
              <a:spLocks noChangeArrowheads="1"/>
            </p:cNvSpPr>
            <p:nvPr/>
          </p:nvSpPr>
          <p:spPr bwMode="auto">
            <a:xfrm>
              <a:off x="1269" y="4167"/>
              <a:ext cx="3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" name="Line 50"/>
            <p:cNvSpPr>
              <a:spLocks noChangeShapeType="1"/>
            </p:cNvSpPr>
            <p:nvPr/>
          </p:nvSpPr>
          <p:spPr bwMode="auto">
            <a:xfrm>
              <a:off x="1865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5" name="Rectangle 51"/>
            <p:cNvSpPr>
              <a:spLocks noChangeArrowheads="1"/>
            </p:cNvSpPr>
            <p:nvPr/>
          </p:nvSpPr>
          <p:spPr bwMode="auto">
            <a:xfrm>
              <a:off x="1865" y="4167"/>
              <a:ext cx="3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6" name="Line 52"/>
            <p:cNvSpPr>
              <a:spLocks noChangeShapeType="1"/>
            </p:cNvSpPr>
            <p:nvPr/>
          </p:nvSpPr>
          <p:spPr bwMode="auto">
            <a:xfrm>
              <a:off x="2461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7" name="Rectangle 53"/>
            <p:cNvSpPr>
              <a:spLocks noChangeArrowheads="1"/>
            </p:cNvSpPr>
            <p:nvPr/>
          </p:nvSpPr>
          <p:spPr bwMode="auto">
            <a:xfrm>
              <a:off x="2461" y="4167"/>
              <a:ext cx="3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8" name="Line 54"/>
            <p:cNvSpPr>
              <a:spLocks noChangeShapeType="1"/>
            </p:cNvSpPr>
            <p:nvPr/>
          </p:nvSpPr>
          <p:spPr bwMode="auto">
            <a:xfrm>
              <a:off x="3057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9" name="Rectangle 55"/>
            <p:cNvSpPr>
              <a:spLocks noChangeArrowheads="1"/>
            </p:cNvSpPr>
            <p:nvPr/>
          </p:nvSpPr>
          <p:spPr bwMode="auto">
            <a:xfrm>
              <a:off x="3057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0" name="Line 56"/>
            <p:cNvSpPr>
              <a:spLocks noChangeShapeType="1"/>
            </p:cNvSpPr>
            <p:nvPr/>
          </p:nvSpPr>
          <p:spPr bwMode="auto">
            <a:xfrm>
              <a:off x="3653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1" name="Rectangle 57"/>
            <p:cNvSpPr>
              <a:spLocks noChangeArrowheads="1"/>
            </p:cNvSpPr>
            <p:nvPr/>
          </p:nvSpPr>
          <p:spPr bwMode="auto">
            <a:xfrm>
              <a:off x="3653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2" name="Line 58"/>
            <p:cNvSpPr>
              <a:spLocks noChangeShapeType="1"/>
            </p:cNvSpPr>
            <p:nvPr/>
          </p:nvSpPr>
          <p:spPr bwMode="auto">
            <a:xfrm>
              <a:off x="4249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3" name="Rectangle 59"/>
            <p:cNvSpPr>
              <a:spLocks noChangeArrowheads="1"/>
            </p:cNvSpPr>
            <p:nvPr/>
          </p:nvSpPr>
          <p:spPr bwMode="auto">
            <a:xfrm>
              <a:off x="4249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4" name="Line 60"/>
            <p:cNvSpPr>
              <a:spLocks noChangeShapeType="1"/>
            </p:cNvSpPr>
            <p:nvPr/>
          </p:nvSpPr>
          <p:spPr bwMode="auto">
            <a:xfrm>
              <a:off x="4845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5" name="Rectangle 61"/>
            <p:cNvSpPr>
              <a:spLocks noChangeArrowheads="1"/>
            </p:cNvSpPr>
            <p:nvPr/>
          </p:nvSpPr>
          <p:spPr bwMode="auto">
            <a:xfrm>
              <a:off x="4845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6" name="Line 62"/>
            <p:cNvSpPr>
              <a:spLocks noChangeShapeType="1"/>
            </p:cNvSpPr>
            <p:nvPr/>
          </p:nvSpPr>
          <p:spPr bwMode="auto">
            <a:xfrm>
              <a:off x="4849" y="631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7" name="Rectangle 63"/>
            <p:cNvSpPr>
              <a:spLocks noChangeArrowheads="1"/>
            </p:cNvSpPr>
            <p:nvPr/>
          </p:nvSpPr>
          <p:spPr bwMode="auto">
            <a:xfrm>
              <a:off x="4849" y="631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8" name="Line 64"/>
            <p:cNvSpPr>
              <a:spLocks noChangeShapeType="1"/>
            </p:cNvSpPr>
            <p:nvPr/>
          </p:nvSpPr>
          <p:spPr bwMode="auto">
            <a:xfrm>
              <a:off x="4849" y="114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9" name="Rectangle 65"/>
            <p:cNvSpPr>
              <a:spLocks noChangeArrowheads="1"/>
            </p:cNvSpPr>
            <p:nvPr/>
          </p:nvSpPr>
          <p:spPr bwMode="auto">
            <a:xfrm>
              <a:off x="4849" y="1148"/>
              <a:ext cx="4" cy="2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0" name="Line 66"/>
            <p:cNvSpPr>
              <a:spLocks noChangeShapeType="1"/>
            </p:cNvSpPr>
            <p:nvPr/>
          </p:nvSpPr>
          <p:spPr bwMode="auto">
            <a:xfrm>
              <a:off x="4849" y="1650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1" name="Rectangle 67"/>
            <p:cNvSpPr>
              <a:spLocks noChangeArrowheads="1"/>
            </p:cNvSpPr>
            <p:nvPr/>
          </p:nvSpPr>
          <p:spPr bwMode="auto">
            <a:xfrm>
              <a:off x="4849" y="1650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" name="Line 68"/>
            <p:cNvSpPr>
              <a:spLocks noChangeShapeType="1"/>
            </p:cNvSpPr>
            <p:nvPr/>
          </p:nvSpPr>
          <p:spPr bwMode="auto">
            <a:xfrm>
              <a:off x="4849" y="2153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3" name="Rectangle 69"/>
            <p:cNvSpPr>
              <a:spLocks noChangeArrowheads="1"/>
            </p:cNvSpPr>
            <p:nvPr/>
          </p:nvSpPr>
          <p:spPr bwMode="auto">
            <a:xfrm>
              <a:off x="4849" y="2153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4" name="Line 70"/>
            <p:cNvSpPr>
              <a:spLocks noChangeShapeType="1"/>
            </p:cNvSpPr>
            <p:nvPr/>
          </p:nvSpPr>
          <p:spPr bwMode="auto">
            <a:xfrm>
              <a:off x="4849" y="2656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5" name="Rectangle 71"/>
            <p:cNvSpPr>
              <a:spLocks noChangeArrowheads="1"/>
            </p:cNvSpPr>
            <p:nvPr/>
          </p:nvSpPr>
          <p:spPr bwMode="auto">
            <a:xfrm>
              <a:off x="4849" y="2656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6" name="Line 72"/>
            <p:cNvSpPr>
              <a:spLocks noChangeShapeType="1"/>
            </p:cNvSpPr>
            <p:nvPr/>
          </p:nvSpPr>
          <p:spPr bwMode="auto">
            <a:xfrm>
              <a:off x="4849" y="3159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7" name="Rectangle 73"/>
            <p:cNvSpPr>
              <a:spLocks noChangeArrowheads="1"/>
            </p:cNvSpPr>
            <p:nvPr/>
          </p:nvSpPr>
          <p:spPr bwMode="auto">
            <a:xfrm>
              <a:off x="4849" y="3159"/>
              <a:ext cx="4" cy="2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8" name="Line 74"/>
            <p:cNvSpPr>
              <a:spLocks noChangeShapeType="1"/>
            </p:cNvSpPr>
            <p:nvPr/>
          </p:nvSpPr>
          <p:spPr bwMode="auto">
            <a:xfrm>
              <a:off x="4849" y="3661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9" name="Rectangle 75"/>
            <p:cNvSpPr>
              <a:spLocks noChangeArrowheads="1"/>
            </p:cNvSpPr>
            <p:nvPr/>
          </p:nvSpPr>
          <p:spPr bwMode="auto">
            <a:xfrm>
              <a:off x="4849" y="3661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0" name="Line 76"/>
            <p:cNvSpPr>
              <a:spLocks noChangeShapeType="1"/>
            </p:cNvSpPr>
            <p:nvPr/>
          </p:nvSpPr>
          <p:spPr bwMode="auto">
            <a:xfrm>
              <a:off x="4849" y="416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1" name="Rectangle 77"/>
            <p:cNvSpPr>
              <a:spLocks noChangeArrowheads="1"/>
            </p:cNvSpPr>
            <p:nvPr/>
          </p:nvSpPr>
          <p:spPr bwMode="auto">
            <a:xfrm>
              <a:off x="4849" y="4164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" name="Line 78"/>
            <p:cNvSpPr>
              <a:spLocks noChangeShapeType="1"/>
            </p:cNvSpPr>
            <p:nvPr/>
          </p:nvSpPr>
          <p:spPr bwMode="auto">
            <a:xfrm>
              <a:off x="680" y="634"/>
              <a:ext cx="589" cy="5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83" name="テキスト ボックス 82"/>
          <p:cNvSpPr txBox="1"/>
          <p:nvPr/>
        </p:nvSpPr>
        <p:spPr>
          <a:xfrm>
            <a:off x="1663762" y="2771768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①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2433716" y="2085124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①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1663761" y="3408618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②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3211063" y="2097696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②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1699492" y="4000114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③</a:t>
            </a:r>
            <a:endParaRPr kumimoji="1" lang="ja-JP" altLang="en-US" sz="4400" dirty="0"/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3956177" y="2120961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③</a:t>
            </a:r>
            <a:endParaRPr kumimoji="1" lang="ja-JP" altLang="en-US" sz="4400" dirty="0"/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1684793" y="4684833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④</a:t>
            </a:r>
            <a:endParaRPr kumimoji="1" lang="ja-JP" altLang="en-US" sz="4400" dirty="0"/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1695052" y="5328938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⑤</a:t>
            </a:r>
            <a:endParaRPr kumimoji="1" lang="ja-JP" altLang="en-US" sz="4400" dirty="0"/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5504715" y="2085123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⑤</a:t>
            </a:r>
            <a:endParaRPr kumimoji="1" lang="ja-JP" altLang="en-US" sz="4400" dirty="0"/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4705100" y="2099409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④</a:t>
            </a:r>
            <a:endParaRPr kumimoji="1" lang="ja-JP" altLang="en-US" sz="4400" dirty="0"/>
          </a:p>
        </p:txBody>
      </p:sp>
      <p:sp>
        <p:nvSpPr>
          <p:cNvPr id="84" name="正方形/長方形 83"/>
          <p:cNvSpPr/>
          <p:nvPr/>
        </p:nvSpPr>
        <p:spPr>
          <a:xfrm>
            <a:off x="6253638" y="2120961"/>
            <a:ext cx="1512168" cy="45881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6" name="正方形/長方形 105"/>
          <p:cNvSpPr/>
          <p:nvPr/>
        </p:nvSpPr>
        <p:spPr>
          <a:xfrm>
            <a:off x="1524350" y="6025423"/>
            <a:ext cx="5760640" cy="6836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Line 78"/>
          <p:cNvSpPr>
            <a:spLocks noChangeShapeType="1"/>
          </p:cNvSpPr>
          <p:nvPr/>
        </p:nvSpPr>
        <p:spPr bwMode="auto">
          <a:xfrm>
            <a:off x="2463842" y="2830450"/>
            <a:ext cx="3789796" cy="31534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90" name="タイトル 1"/>
          <p:cNvSpPr txBox="1">
            <a:spLocks/>
          </p:cNvSpPr>
          <p:nvPr/>
        </p:nvSpPr>
        <p:spPr>
          <a:xfrm>
            <a:off x="243940" y="103973"/>
            <a:ext cx="8229600" cy="22182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3600" dirty="0" smtClean="0"/>
              <a:t>5</a:t>
            </a:r>
            <a:r>
              <a:rPr lang="ja-JP" altLang="en-US" sz="3600" dirty="0" smtClean="0"/>
              <a:t>本のうち、あたりが</a:t>
            </a:r>
            <a:r>
              <a:rPr lang="en-US" altLang="ja-JP" sz="3600" dirty="0" smtClean="0"/>
              <a:t>2</a:t>
            </a:r>
            <a:r>
              <a:rPr lang="ja-JP" altLang="en-US" sz="3600" dirty="0" smtClean="0"/>
              <a:t>本入っているくじがあります。このくじを、</a:t>
            </a:r>
            <a:r>
              <a:rPr lang="en-US" altLang="ja-JP" sz="3600" dirty="0" smtClean="0"/>
              <a:t>A</a:t>
            </a:r>
            <a:r>
              <a:rPr lang="ja-JP" altLang="en-US" sz="3600" dirty="0" smtClean="0"/>
              <a:t>が先にひいてまた箱にもどし、次に</a:t>
            </a:r>
            <a:r>
              <a:rPr lang="en-US" altLang="ja-JP" sz="3600" dirty="0" smtClean="0"/>
              <a:t>B</a:t>
            </a:r>
            <a:r>
              <a:rPr lang="ja-JP" altLang="en-US" sz="3600" dirty="0" smtClean="0"/>
              <a:t>がひくとき、次の確率を求めなさい。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4250513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368"/>
    </mc:Choice>
    <mc:Fallback>
      <p:transition spd="slow" advTm="4368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1691680" y="2140002"/>
            <a:ext cx="5299050" cy="4489667"/>
            <a:chOff x="676" y="631"/>
            <a:chExt cx="4177" cy="3539"/>
          </a:xfrm>
        </p:grpSpPr>
        <p:sp>
          <p:nvSpPr>
            <p:cNvPr id="8" name="AutoShape 3"/>
            <p:cNvSpPr>
              <a:spLocks noChangeAspect="1" noChangeArrowheads="1" noTextEdit="1"/>
            </p:cNvSpPr>
            <p:nvPr/>
          </p:nvSpPr>
          <p:spPr bwMode="auto">
            <a:xfrm>
              <a:off x="676" y="631"/>
              <a:ext cx="3577" cy="3033"/>
            </a:xfrm>
            <a:prstGeom prst="rect">
              <a:avLst/>
            </a:prstGeom>
            <a:noFill/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732" y="696"/>
              <a:ext cx="692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3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A B</a:t>
              </a:r>
              <a:endParaRPr kumimoji="1" lang="ja-JP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676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1269" y="631"/>
              <a:ext cx="3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1865" y="631"/>
              <a:ext cx="3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2461" y="631"/>
              <a:ext cx="3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3057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>
              <a:off x="3653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4249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" name="Line 13"/>
            <p:cNvSpPr>
              <a:spLocks noChangeShapeType="1"/>
            </p:cNvSpPr>
            <p:nvPr/>
          </p:nvSpPr>
          <p:spPr bwMode="auto">
            <a:xfrm>
              <a:off x="680" y="631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680" y="631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4845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" name="Line 16"/>
            <p:cNvSpPr>
              <a:spLocks noChangeShapeType="1"/>
            </p:cNvSpPr>
            <p:nvPr/>
          </p:nvSpPr>
          <p:spPr bwMode="auto">
            <a:xfrm>
              <a:off x="680" y="1148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" name="Rectangle 17"/>
            <p:cNvSpPr>
              <a:spLocks noChangeArrowheads="1"/>
            </p:cNvSpPr>
            <p:nvPr/>
          </p:nvSpPr>
          <p:spPr bwMode="auto">
            <a:xfrm>
              <a:off x="680" y="1148"/>
              <a:ext cx="4169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" name="Line 18"/>
            <p:cNvSpPr>
              <a:spLocks noChangeShapeType="1"/>
            </p:cNvSpPr>
            <p:nvPr/>
          </p:nvSpPr>
          <p:spPr bwMode="auto">
            <a:xfrm>
              <a:off x="680" y="1650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" name="Rectangle 19"/>
            <p:cNvSpPr>
              <a:spLocks noChangeArrowheads="1"/>
            </p:cNvSpPr>
            <p:nvPr/>
          </p:nvSpPr>
          <p:spPr bwMode="auto">
            <a:xfrm>
              <a:off x="680" y="1650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" name="Line 20"/>
            <p:cNvSpPr>
              <a:spLocks noChangeShapeType="1"/>
            </p:cNvSpPr>
            <p:nvPr/>
          </p:nvSpPr>
          <p:spPr bwMode="auto">
            <a:xfrm>
              <a:off x="680" y="2153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680" y="2153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" name="Line 22"/>
            <p:cNvSpPr>
              <a:spLocks noChangeShapeType="1"/>
            </p:cNvSpPr>
            <p:nvPr/>
          </p:nvSpPr>
          <p:spPr bwMode="auto">
            <a:xfrm>
              <a:off x="680" y="2656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" name="Rectangle 23"/>
            <p:cNvSpPr>
              <a:spLocks noChangeArrowheads="1"/>
            </p:cNvSpPr>
            <p:nvPr/>
          </p:nvSpPr>
          <p:spPr bwMode="auto">
            <a:xfrm>
              <a:off x="680" y="2656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" name="Line 24"/>
            <p:cNvSpPr>
              <a:spLocks noChangeShapeType="1"/>
            </p:cNvSpPr>
            <p:nvPr/>
          </p:nvSpPr>
          <p:spPr bwMode="auto">
            <a:xfrm>
              <a:off x="680" y="3159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" name="Rectangle 25"/>
            <p:cNvSpPr>
              <a:spLocks noChangeArrowheads="1"/>
            </p:cNvSpPr>
            <p:nvPr/>
          </p:nvSpPr>
          <p:spPr bwMode="auto">
            <a:xfrm>
              <a:off x="680" y="3159"/>
              <a:ext cx="4169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" name="Rectangle 27"/>
            <p:cNvSpPr>
              <a:spLocks noChangeArrowheads="1"/>
            </p:cNvSpPr>
            <p:nvPr/>
          </p:nvSpPr>
          <p:spPr bwMode="auto">
            <a:xfrm>
              <a:off x="680" y="3661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" name="Line 28"/>
            <p:cNvSpPr>
              <a:spLocks noChangeShapeType="1"/>
            </p:cNvSpPr>
            <p:nvPr/>
          </p:nvSpPr>
          <p:spPr bwMode="auto">
            <a:xfrm>
              <a:off x="676" y="631"/>
              <a:ext cx="0" cy="35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" name="Rectangle 29"/>
            <p:cNvSpPr>
              <a:spLocks noChangeArrowheads="1"/>
            </p:cNvSpPr>
            <p:nvPr/>
          </p:nvSpPr>
          <p:spPr bwMode="auto">
            <a:xfrm>
              <a:off x="676" y="631"/>
              <a:ext cx="4" cy="35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" name="Line 30"/>
            <p:cNvSpPr>
              <a:spLocks noChangeShapeType="1"/>
            </p:cNvSpPr>
            <p:nvPr/>
          </p:nvSpPr>
          <p:spPr bwMode="auto">
            <a:xfrm>
              <a:off x="1269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" name="Rectangle 31"/>
            <p:cNvSpPr>
              <a:spLocks noChangeArrowheads="1"/>
            </p:cNvSpPr>
            <p:nvPr/>
          </p:nvSpPr>
          <p:spPr bwMode="auto">
            <a:xfrm>
              <a:off x="1269" y="634"/>
              <a:ext cx="3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" name="Line 32"/>
            <p:cNvSpPr>
              <a:spLocks noChangeShapeType="1"/>
            </p:cNvSpPr>
            <p:nvPr/>
          </p:nvSpPr>
          <p:spPr bwMode="auto">
            <a:xfrm>
              <a:off x="1865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" name="Rectangle 33"/>
            <p:cNvSpPr>
              <a:spLocks noChangeArrowheads="1"/>
            </p:cNvSpPr>
            <p:nvPr/>
          </p:nvSpPr>
          <p:spPr bwMode="auto">
            <a:xfrm>
              <a:off x="1865" y="634"/>
              <a:ext cx="3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" name="Line 34"/>
            <p:cNvSpPr>
              <a:spLocks noChangeShapeType="1"/>
            </p:cNvSpPr>
            <p:nvPr/>
          </p:nvSpPr>
          <p:spPr bwMode="auto">
            <a:xfrm>
              <a:off x="2461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" name="Rectangle 35"/>
            <p:cNvSpPr>
              <a:spLocks noChangeArrowheads="1"/>
            </p:cNvSpPr>
            <p:nvPr/>
          </p:nvSpPr>
          <p:spPr bwMode="auto">
            <a:xfrm>
              <a:off x="2461" y="634"/>
              <a:ext cx="3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" name="Line 36"/>
            <p:cNvSpPr>
              <a:spLocks noChangeShapeType="1"/>
            </p:cNvSpPr>
            <p:nvPr/>
          </p:nvSpPr>
          <p:spPr bwMode="auto">
            <a:xfrm>
              <a:off x="3057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" name="Rectangle 37"/>
            <p:cNvSpPr>
              <a:spLocks noChangeArrowheads="1"/>
            </p:cNvSpPr>
            <p:nvPr/>
          </p:nvSpPr>
          <p:spPr bwMode="auto">
            <a:xfrm>
              <a:off x="3057" y="634"/>
              <a:ext cx="4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" name="Line 38"/>
            <p:cNvSpPr>
              <a:spLocks noChangeShapeType="1"/>
            </p:cNvSpPr>
            <p:nvPr/>
          </p:nvSpPr>
          <p:spPr bwMode="auto">
            <a:xfrm>
              <a:off x="3653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" name="Rectangle 39"/>
            <p:cNvSpPr>
              <a:spLocks noChangeArrowheads="1"/>
            </p:cNvSpPr>
            <p:nvPr/>
          </p:nvSpPr>
          <p:spPr bwMode="auto">
            <a:xfrm>
              <a:off x="3653" y="634"/>
              <a:ext cx="4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" name="Line 40"/>
            <p:cNvSpPr>
              <a:spLocks noChangeShapeType="1"/>
            </p:cNvSpPr>
            <p:nvPr/>
          </p:nvSpPr>
          <p:spPr bwMode="auto">
            <a:xfrm>
              <a:off x="4249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" name="Rectangle 41"/>
            <p:cNvSpPr>
              <a:spLocks noChangeArrowheads="1"/>
            </p:cNvSpPr>
            <p:nvPr/>
          </p:nvSpPr>
          <p:spPr bwMode="auto">
            <a:xfrm>
              <a:off x="4249" y="634"/>
              <a:ext cx="4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" name="Line 42"/>
            <p:cNvSpPr>
              <a:spLocks noChangeShapeType="1"/>
            </p:cNvSpPr>
            <p:nvPr/>
          </p:nvSpPr>
          <p:spPr bwMode="auto">
            <a:xfrm>
              <a:off x="680" y="4164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" name="Rectangle 43"/>
            <p:cNvSpPr>
              <a:spLocks noChangeArrowheads="1"/>
            </p:cNvSpPr>
            <p:nvPr/>
          </p:nvSpPr>
          <p:spPr bwMode="auto">
            <a:xfrm>
              <a:off x="680" y="4164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" name="Line 44"/>
            <p:cNvSpPr>
              <a:spLocks noChangeShapeType="1"/>
            </p:cNvSpPr>
            <p:nvPr/>
          </p:nvSpPr>
          <p:spPr bwMode="auto">
            <a:xfrm>
              <a:off x="4845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" name="Line 46"/>
            <p:cNvSpPr>
              <a:spLocks noChangeShapeType="1"/>
            </p:cNvSpPr>
            <p:nvPr/>
          </p:nvSpPr>
          <p:spPr bwMode="auto">
            <a:xfrm>
              <a:off x="676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" name="Rectangle 47"/>
            <p:cNvSpPr>
              <a:spLocks noChangeArrowheads="1"/>
            </p:cNvSpPr>
            <p:nvPr/>
          </p:nvSpPr>
          <p:spPr bwMode="auto">
            <a:xfrm>
              <a:off x="676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" name="Line 48"/>
            <p:cNvSpPr>
              <a:spLocks noChangeShapeType="1"/>
            </p:cNvSpPr>
            <p:nvPr/>
          </p:nvSpPr>
          <p:spPr bwMode="auto">
            <a:xfrm>
              <a:off x="1269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" name="Rectangle 49"/>
            <p:cNvSpPr>
              <a:spLocks noChangeArrowheads="1"/>
            </p:cNvSpPr>
            <p:nvPr/>
          </p:nvSpPr>
          <p:spPr bwMode="auto">
            <a:xfrm>
              <a:off x="1269" y="4167"/>
              <a:ext cx="3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" name="Line 50"/>
            <p:cNvSpPr>
              <a:spLocks noChangeShapeType="1"/>
            </p:cNvSpPr>
            <p:nvPr/>
          </p:nvSpPr>
          <p:spPr bwMode="auto">
            <a:xfrm>
              <a:off x="1865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5" name="Rectangle 51"/>
            <p:cNvSpPr>
              <a:spLocks noChangeArrowheads="1"/>
            </p:cNvSpPr>
            <p:nvPr/>
          </p:nvSpPr>
          <p:spPr bwMode="auto">
            <a:xfrm>
              <a:off x="1865" y="4167"/>
              <a:ext cx="3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6" name="Line 52"/>
            <p:cNvSpPr>
              <a:spLocks noChangeShapeType="1"/>
            </p:cNvSpPr>
            <p:nvPr/>
          </p:nvSpPr>
          <p:spPr bwMode="auto">
            <a:xfrm>
              <a:off x="2461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7" name="Rectangle 53"/>
            <p:cNvSpPr>
              <a:spLocks noChangeArrowheads="1"/>
            </p:cNvSpPr>
            <p:nvPr/>
          </p:nvSpPr>
          <p:spPr bwMode="auto">
            <a:xfrm>
              <a:off x="2461" y="4167"/>
              <a:ext cx="3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8" name="Line 54"/>
            <p:cNvSpPr>
              <a:spLocks noChangeShapeType="1"/>
            </p:cNvSpPr>
            <p:nvPr/>
          </p:nvSpPr>
          <p:spPr bwMode="auto">
            <a:xfrm>
              <a:off x="3057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9" name="Rectangle 55"/>
            <p:cNvSpPr>
              <a:spLocks noChangeArrowheads="1"/>
            </p:cNvSpPr>
            <p:nvPr/>
          </p:nvSpPr>
          <p:spPr bwMode="auto">
            <a:xfrm>
              <a:off x="3057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0" name="Line 56"/>
            <p:cNvSpPr>
              <a:spLocks noChangeShapeType="1"/>
            </p:cNvSpPr>
            <p:nvPr/>
          </p:nvSpPr>
          <p:spPr bwMode="auto">
            <a:xfrm>
              <a:off x="3653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1" name="Rectangle 57"/>
            <p:cNvSpPr>
              <a:spLocks noChangeArrowheads="1"/>
            </p:cNvSpPr>
            <p:nvPr/>
          </p:nvSpPr>
          <p:spPr bwMode="auto">
            <a:xfrm>
              <a:off x="3653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2" name="Line 58"/>
            <p:cNvSpPr>
              <a:spLocks noChangeShapeType="1"/>
            </p:cNvSpPr>
            <p:nvPr/>
          </p:nvSpPr>
          <p:spPr bwMode="auto">
            <a:xfrm>
              <a:off x="4249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3" name="Rectangle 59"/>
            <p:cNvSpPr>
              <a:spLocks noChangeArrowheads="1"/>
            </p:cNvSpPr>
            <p:nvPr/>
          </p:nvSpPr>
          <p:spPr bwMode="auto">
            <a:xfrm>
              <a:off x="4249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4" name="Line 60"/>
            <p:cNvSpPr>
              <a:spLocks noChangeShapeType="1"/>
            </p:cNvSpPr>
            <p:nvPr/>
          </p:nvSpPr>
          <p:spPr bwMode="auto">
            <a:xfrm>
              <a:off x="4845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5" name="Rectangle 61"/>
            <p:cNvSpPr>
              <a:spLocks noChangeArrowheads="1"/>
            </p:cNvSpPr>
            <p:nvPr/>
          </p:nvSpPr>
          <p:spPr bwMode="auto">
            <a:xfrm>
              <a:off x="4845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6" name="Line 62"/>
            <p:cNvSpPr>
              <a:spLocks noChangeShapeType="1"/>
            </p:cNvSpPr>
            <p:nvPr/>
          </p:nvSpPr>
          <p:spPr bwMode="auto">
            <a:xfrm>
              <a:off x="4849" y="631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7" name="Rectangle 63"/>
            <p:cNvSpPr>
              <a:spLocks noChangeArrowheads="1"/>
            </p:cNvSpPr>
            <p:nvPr/>
          </p:nvSpPr>
          <p:spPr bwMode="auto">
            <a:xfrm>
              <a:off x="4849" y="631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8" name="Line 64"/>
            <p:cNvSpPr>
              <a:spLocks noChangeShapeType="1"/>
            </p:cNvSpPr>
            <p:nvPr/>
          </p:nvSpPr>
          <p:spPr bwMode="auto">
            <a:xfrm>
              <a:off x="4849" y="114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9" name="Rectangle 65"/>
            <p:cNvSpPr>
              <a:spLocks noChangeArrowheads="1"/>
            </p:cNvSpPr>
            <p:nvPr/>
          </p:nvSpPr>
          <p:spPr bwMode="auto">
            <a:xfrm>
              <a:off x="4849" y="1148"/>
              <a:ext cx="4" cy="2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0" name="Line 66"/>
            <p:cNvSpPr>
              <a:spLocks noChangeShapeType="1"/>
            </p:cNvSpPr>
            <p:nvPr/>
          </p:nvSpPr>
          <p:spPr bwMode="auto">
            <a:xfrm>
              <a:off x="4849" y="1650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1" name="Rectangle 67"/>
            <p:cNvSpPr>
              <a:spLocks noChangeArrowheads="1"/>
            </p:cNvSpPr>
            <p:nvPr/>
          </p:nvSpPr>
          <p:spPr bwMode="auto">
            <a:xfrm>
              <a:off x="4849" y="1650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" name="Line 68"/>
            <p:cNvSpPr>
              <a:spLocks noChangeShapeType="1"/>
            </p:cNvSpPr>
            <p:nvPr/>
          </p:nvSpPr>
          <p:spPr bwMode="auto">
            <a:xfrm>
              <a:off x="4849" y="2153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3" name="Rectangle 69"/>
            <p:cNvSpPr>
              <a:spLocks noChangeArrowheads="1"/>
            </p:cNvSpPr>
            <p:nvPr/>
          </p:nvSpPr>
          <p:spPr bwMode="auto">
            <a:xfrm>
              <a:off x="4849" y="2153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4" name="Line 70"/>
            <p:cNvSpPr>
              <a:spLocks noChangeShapeType="1"/>
            </p:cNvSpPr>
            <p:nvPr/>
          </p:nvSpPr>
          <p:spPr bwMode="auto">
            <a:xfrm>
              <a:off x="4849" y="2656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5" name="Rectangle 71"/>
            <p:cNvSpPr>
              <a:spLocks noChangeArrowheads="1"/>
            </p:cNvSpPr>
            <p:nvPr/>
          </p:nvSpPr>
          <p:spPr bwMode="auto">
            <a:xfrm>
              <a:off x="4849" y="2656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6" name="Line 72"/>
            <p:cNvSpPr>
              <a:spLocks noChangeShapeType="1"/>
            </p:cNvSpPr>
            <p:nvPr/>
          </p:nvSpPr>
          <p:spPr bwMode="auto">
            <a:xfrm>
              <a:off x="4849" y="3159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7" name="Rectangle 73"/>
            <p:cNvSpPr>
              <a:spLocks noChangeArrowheads="1"/>
            </p:cNvSpPr>
            <p:nvPr/>
          </p:nvSpPr>
          <p:spPr bwMode="auto">
            <a:xfrm>
              <a:off x="4849" y="3159"/>
              <a:ext cx="4" cy="2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8" name="Line 74"/>
            <p:cNvSpPr>
              <a:spLocks noChangeShapeType="1"/>
            </p:cNvSpPr>
            <p:nvPr/>
          </p:nvSpPr>
          <p:spPr bwMode="auto">
            <a:xfrm>
              <a:off x="4849" y="3661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9" name="Rectangle 75"/>
            <p:cNvSpPr>
              <a:spLocks noChangeArrowheads="1"/>
            </p:cNvSpPr>
            <p:nvPr/>
          </p:nvSpPr>
          <p:spPr bwMode="auto">
            <a:xfrm>
              <a:off x="4849" y="3661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0" name="Line 76"/>
            <p:cNvSpPr>
              <a:spLocks noChangeShapeType="1"/>
            </p:cNvSpPr>
            <p:nvPr/>
          </p:nvSpPr>
          <p:spPr bwMode="auto">
            <a:xfrm>
              <a:off x="4849" y="416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1" name="Rectangle 77"/>
            <p:cNvSpPr>
              <a:spLocks noChangeArrowheads="1"/>
            </p:cNvSpPr>
            <p:nvPr/>
          </p:nvSpPr>
          <p:spPr bwMode="auto">
            <a:xfrm>
              <a:off x="4849" y="4164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" name="Line 78"/>
            <p:cNvSpPr>
              <a:spLocks noChangeShapeType="1"/>
            </p:cNvSpPr>
            <p:nvPr/>
          </p:nvSpPr>
          <p:spPr bwMode="auto">
            <a:xfrm>
              <a:off x="680" y="634"/>
              <a:ext cx="589" cy="5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83" name="テキスト ボックス 82"/>
          <p:cNvSpPr txBox="1"/>
          <p:nvPr/>
        </p:nvSpPr>
        <p:spPr>
          <a:xfrm>
            <a:off x="1663762" y="2771768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①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2433716" y="2085124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①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1663761" y="3408618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②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3211063" y="2097696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②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1699492" y="4000114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③</a:t>
            </a:r>
            <a:endParaRPr kumimoji="1" lang="ja-JP" altLang="en-US" sz="4400" dirty="0"/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3956177" y="2120961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③</a:t>
            </a:r>
            <a:endParaRPr kumimoji="1" lang="ja-JP" altLang="en-US" sz="4400" dirty="0"/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1684793" y="4684833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④</a:t>
            </a:r>
            <a:endParaRPr kumimoji="1" lang="ja-JP" altLang="en-US" sz="4400" dirty="0"/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1695052" y="5328938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⑤</a:t>
            </a:r>
            <a:endParaRPr kumimoji="1" lang="ja-JP" altLang="en-US" sz="4400" dirty="0"/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5504715" y="2085123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⑤</a:t>
            </a:r>
            <a:endParaRPr kumimoji="1" lang="ja-JP" altLang="en-US" sz="4400" dirty="0"/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4705100" y="2099409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④</a:t>
            </a:r>
            <a:endParaRPr kumimoji="1" lang="ja-JP" altLang="en-US" sz="4400" dirty="0"/>
          </a:p>
        </p:txBody>
      </p:sp>
      <p:sp>
        <p:nvSpPr>
          <p:cNvPr id="84" name="正方形/長方形 83"/>
          <p:cNvSpPr/>
          <p:nvPr/>
        </p:nvSpPr>
        <p:spPr>
          <a:xfrm>
            <a:off x="6253638" y="2120961"/>
            <a:ext cx="1512168" cy="45881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6" name="正方形/長方形 105"/>
          <p:cNvSpPr/>
          <p:nvPr/>
        </p:nvSpPr>
        <p:spPr>
          <a:xfrm>
            <a:off x="1524350" y="6025423"/>
            <a:ext cx="5760640" cy="6836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Line 78"/>
          <p:cNvSpPr>
            <a:spLocks noChangeShapeType="1"/>
          </p:cNvSpPr>
          <p:nvPr/>
        </p:nvSpPr>
        <p:spPr bwMode="auto">
          <a:xfrm>
            <a:off x="2463842" y="2830450"/>
            <a:ext cx="3789796" cy="31534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90" name="タイトル 1"/>
          <p:cNvSpPr txBox="1">
            <a:spLocks/>
          </p:cNvSpPr>
          <p:nvPr/>
        </p:nvSpPr>
        <p:spPr>
          <a:xfrm>
            <a:off x="243940" y="103973"/>
            <a:ext cx="8229600" cy="22182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3600" dirty="0" smtClean="0"/>
              <a:t>5</a:t>
            </a:r>
            <a:r>
              <a:rPr lang="ja-JP" altLang="en-US" sz="3600" dirty="0" smtClean="0"/>
              <a:t>本のうち、あたりが</a:t>
            </a:r>
            <a:r>
              <a:rPr lang="en-US" altLang="ja-JP" sz="3600" dirty="0" smtClean="0"/>
              <a:t>2</a:t>
            </a:r>
            <a:r>
              <a:rPr lang="ja-JP" altLang="en-US" sz="3600" dirty="0" smtClean="0"/>
              <a:t>本入っているくじがあります。このくじを、</a:t>
            </a:r>
            <a:r>
              <a:rPr lang="en-US" altLang="ja-JP" sz="3600" dirty="0" smtClean="0"/>
              <a:t>A</a:t>
            </a:r>
            <a:r>
              <a:rPr lang="ja-JP" altLang="en-US" sz="3600" dirty="0" smtClean="0"/>
              <a:t>が先に</a:t>
            </a:r>
            <a:r>
              <a:rPr lang="ja-JP" altLang="en-US" sz="3600" dirty="0" smtClean="0">
                <a:solidFill>
                  <a:srgbClr val="FF0000"/>
                </a:solidFill>
              </a:rPr>
              <a:t>ひいてまた箱にもどし、</a:t>
            </a:r>
            <a:r>
              <a:rPr lang="ja-JP" altLang="en-US" sz="3600" dirty="0" smtClean="0"/>
              <a:t>次に</a:t>
            </a:r>
            <a:r>
              <a:rPr lang="en-US" altLang="ja-JP" sz="3600" dirty="0" smtClean="0"/>
              <a:t>B</a:t>
            </a:r>
            <a:r>
              <a:rPr lang="ja-JP" altLang="en-US" sz="3600" dirty="0" smtClean="0"/>
              <a:t>がひくとき、次の確率を求めなさい。</a:t>
            </a:r>
            <a:endParaRPr lang="ja-JP" altLang="en-US" sz="3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103434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9881"/>
    </mc:Choice>
    <mc:Fallback>
      <p:transition spd="slow" advTm="988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064896" cy="1296144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3600" dirty="0" smtClean="0"/>
              <a:t>(1)</a:t>
            </a:r>
            <a:r>
              <a:rPr kumimoji="1" lang="ja-JP" altLang="en-US" sz="3600" dirty="0" smtClean="0"/>
              <a:t>　</a:t>
            </a:r>
            <a:r>
              <a:rPr kumimoji="1" lang="en-US" altLang="ja-JP" sz="3600" dirty="0" smtClean="0"/>
              <a:t>A,B</a:t>
            </a:r>
            <a:r>
              <a:rPr kumimoji="1" lang="ja-JP" altLang="en-US" sz="3600" dirty="0" smtClean="0"/>
              <a:t>ともにあたりをひく確率</a:t>
            </a:r>
            <a:endParaRPr kumimoji="1" lang="ja-JP" altLang="en-US" sz="3600" dirty="0"/>
          </a:p>
        </p:txBody>
      </p:sp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1691680" y="2140002"/>
            <a:ext cx="5299050" cy="4489667"/>
            <a:chOff x="676" y="631"/>
            <a:chExt cx="4177" cy="3539"/>
          </a:xfrm>
        </p:grpSpPr>
        <p:sp>
          <p:nvSpPr>
            <p:cNvPr id="8" name="AutoShape 3"/>
            <p:cNvSpPr>
              <a:spLocks noChangeAspect="1" noChangeArrowheads="1" noTextEdit="1"/>
            </p:cNvSpPr>
            <p:nvPr/>
          </p:nvSpPr>
          <p:spPr bwMode="auto">
            <a:xfrm>
              <a:off x="676" y="631"/>
              <a:ext cx="3577" cy="3033"/>
            </a:xfrm>
            <a:prstGeom prst="rect">
              <a:avLst/>
            </a:prstGeom>
            <a:noFill/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732" y="696"/>
              <a:ext cx="692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3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A B</a:t>
              </a:r>
              <a:endParaRPr kumimoji="1" lang="ja-JP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676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1269" y="631"/>
              <a:ext cx="3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1865" y="631"/>
              <a:ext cx="3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2461" y="631"/>
              <a:ext cx="3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3057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>
              <a:off x="3653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4249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" name="Line 13"/>
            <p:cNvSpPr>
              <a:spLocks noChangeShapeType="1"/>
            </p:cNvSpPr>
            <p:nvPr/>
          </p:nvSpPr>
          <p:spPr bwMode="auto">
            <a:xfrm>
              <a:off x="680" y="631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680" y="631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4845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" name="Line 16"/>
            <p:cNvSpPr>
              <a:spLocks noChangeShapeType="1"/>
            </p:cNvSpPr>
            <p:nvPr/>
          </p:nvSpPr>
          <p:spPr bwMode="auto">
            <a:xfrm>
              <a:off x="680" y="1148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" name="Rectangle 17"/>
            <p:cNvSpPr>
              <a:spLocks noChangeArrowheads="1"/>
            </p:cNvSpPr>
            <p:nvPr/>
          </p:nvSpPr>
          <p:spPr bwMode="auto">
            <a:xfrm>
              <a:off x="680" y="1148"/>
              <a:ext cx="4169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" name="Line 18"/>
            <p:cNvSpPr>
              <a:spLocks noChangeShapeType="1"/>
            </p:cNvSpPr>
            <p:nvPr/>
          </p:nvSpPr>
          <p:spPr bwMode="auto">
            <a:xfrm>
              <a:off x="680" y="1650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" name="Rectangle 19"/>
            <p:cNvSpPr>
              <a:spLocks noChangeArrowheads="1"/>
            </p:cNvSpPr>
            <p:nvPr/>
          </p:nvSpPr>
          <p:spPr bwMode="auto">
            <a:xfrm>
              <a:off x="680" y="1650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" name="Line 20"/>
            <p:cNvSpPr>
              <a:spLocks noChangeShapeType="1"/>
            </p:cNvSpPr>
            <p:nvPr/>
          </p:nvSpPr>
          <p:spPr bwMode="auto">
            <a:xfrm>
              <a:off x="680" y="2153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680" y="2153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" name="Line 22"/>
            <p:cNvSpPr>
              <a:spLocks noChangeShapeType="1"/>
            </p:cNvSpPr>
            <p:nvPr/>
          </p:nvSpPr>
          <p:spPr bwMode="auto">
            <a:xfrm>
              <a:off x="680" y="2656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" name="Rectangle 23"/>
            <p:cNvSpPr>
              <a:spLocks noChangeArrowheads="1"/>
            </p:cNvSpPr>
            <p:nvPr/>
          </p:nvSpPr>
          <p:spPr bwMode="auto">
            <a:xfrm>
              <a:off x="680" y="2656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" name="Line 24"/>
            <p:cNvSpPr>
              <a:spLocks noChangeShapeType="1"/>
            </p:cNvSpPr>
            <p:nvPr/>
          </p:nvSpPr>
          <p:spPr bwMode="auto">
            <a:xfrm>
              <a:off x="680" y="3159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" name="Rectangle 25"/>
            <p:cNvSpPr>
              <a:spLocks noChangeArrowheads="1"/>
            </p:cNvSpPr>
            <p:nvPr/>
          </p:nvSpPr>
          <p:spPr bwMode="auto">
            <a:xfrm>
              <a:off x="680" y="3159"/>
              <a:ext cx="4169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" name="Rectangle 27"/>
            <p:cNvSpPr>
              <a:spLocks noChangeArrowheads="1"/>
            </p:cNvSpPr>
            <p:nvPr/>
          </p:nvSpPr>
          <p:spPr bwMode="auto">
            <a:xfrm>
              <a:off x="680" y="3661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" name="Line 28"/>
            <p:cNvSpPr>
              <a:spLocks noChangeShapeType="1"/>
            </p:cNvSpPr>
            <p:nvPr/>
          </p:nvSpPr>
          <p:spPr bwMode="auto">
            <a:xfrm>
              <a:off x="676" y="631"/>
              <a:ext cx="0" cy="35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" name="Rectangle 29"/>
            <p:cNvSpPr>
              <a:spLocks noChangeArrowheads="1"/>
            </p:cNvSpPr>
            <p:nvPr/>
          </p:nvSpPr>
          <p:spPr bwMode="auto">
            <a:xfrm>
              <a:off x="676" y="631"/>
              <a:ext cx="4" cy="35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" name="Line 30"/>
            <p:cNvSpPr>
              <a:spLocks noChangeShapeType="1"/>
            </p:cNvSpPr>
            <p:nvPr/>
          </p:nvSpPr>
          <p:spPr bwMode="auto">
            <a:xfrm>
              <a:off x="1269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" name="Rectangle 31"/>
            <p:cNvSpPr>
              <a:spLocks noChangeArrowheads="1"/>
            </p:cNvSpPr>
            <p:nvPr/>
          </p:nvSpPr>
          <p:spPr bwMode="auto">
            <a:xfrm>
              <a:off x="1269" y="634"/>
              <a:ext cx="3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" name="Line 32"/>
            <p:cNvSpPr>
              <a:spLocks noChangeShapeType="1"/>
            </p:cNvSpPr>
            <p:nvPr/>
          </p:nvSpPr>
          <p:spPr bwMode="auto">
            <a:xfrm>
              <a:off x="1865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" name="Rectangle 33"/>
            <p:cNvSpPr>
              <a:spLocks noChangeArrowheads="1"/>
            </p:cNvSpPr>
            <p:nvPr/>
          </p:nvSpPr>
          <p:spPr bwMode="auto">
            <a:xfrm>
              <a:off x="1865" y="634"/>
              <a:ext cx="3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" name="Line 34"/>
            <p:cNvSpPr>
              <a:spLocks noChangeShapeType="1"/>
            </p:cNvSpPr>
            <p:nvPr/>
          </p:nvSpPr>
          <p:spPr bwMode="auto">
            <a:xfrm>
              <a:off x="2461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" name="Rectangle 35"/>
            <p:cNvSpPr>
              <a:spLocks noChangeArrowheads="1"/>
            </p:cNvSpPr>
            <p:nvPr/>
          </p:nvSpPr>
          <p:spPr bwMode="auto">
            <a:xfrm>
              <a:off x="2461" y="634"/>
              <a:ext cx="3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" name="Line 36"/>
            <p:cNvSpPr>
              <a:spLocks noChangeShapeType="1"/>
            </p:cNvSpPr>
            <p:nvPr/>
          </p:nvSpPr>
          <p:spPr bwMode="auto">
            <a:xfrm>
              <a:off x="3057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" name="Rectangle 37"/>
            <p:cNvSpPr>
              <a:spLocks noChangeArrowheads="1"/>
            </p:cNvSpPr>
            <p:nvPr/>
          </p:nvSpPr>
          <p:spPr bwMode="auto">
            <a:xfrm>
              <a:off x="3057" y="634"/>
              <a:ext cx="4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" name="Line 38"/>
            <p:cNvSpPr>
              <a:spLocks noChangeShapeType="1"/>
            </p:cNvSpPr>
            <p:nvPr/>
          </p:nvSpPr>
          <p:spPr bwMode="auto">
            <a:xfrm>
              <a:off x="3653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" name="Rectangle 39"/>
            <p:cNvSpPr>
              <a:spLocks noChangeArrowheads="1"/>
            </p:cNvSpPr>
            <p:nvPr/>
          </p:nvSpPr>
          <p:spPr bwMode="auto">
            <a:xfrm>
              <a:off x="3653" y="634"/>
              <a:ext cx="4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" name="Line 40"/>
            <p:cNvSpPr>
              <a:spLocks noChangeShapeType="1"/>
            </p:cNvSpPr>
            <p:nvPr/>
          </p:nvSpPr>
          <p:spPr bwMode="auto">
            <a:xfrm>
              <a:off x="4249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" name="Rectangle 41"/>
            <p:cNvSpPr>
              <a:spLocks noChangeArrowheads="1"/>
            </p:cNvSpPr>
            <p:nvPr/>
          </p:nvSpPr>
          <p:spPr bwMode="auto">
            <a:xfrm>
              <a:off x="4249" y="634"/>
              <a:ext cx="4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" name="Line 42"/>
            <p:cNvSpPr>
              <a:spLocks noChangeShapeType="1"/>
            </p:cNvSpPr>
            <p:nvPr/>
          </p:nvSpPr>
          <p:spPr bwMode="auto">
            <a:xfrm>
              <a:off x="680" y="4164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" name="Rectangle 43"/>
            <p:cNvSpPr>
              <a:spLocks noChangeArrowheads="1"/>
            </p:cNvSpPr>
            <p:nvPr/>
          </p:nvSpPr>
          <p:spPr bwMode="auto">
            <a:xfrm>
              <a:off x="680" y="4164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" name="Line 44"/>
            <p:cNvSpPr>
              <a:spLocks noChangeShapeType="1"/>
            </p:cNvSpPr>
            <p:nvPr/>
          </p:nvSpPr>
          <p:spPr bwMode="auto">
            <a:xfrm>
              <a:off x="4845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" name="Line 46"/>
            <p:cNvSpPr>
              <a:spLocks noChangeShapeType="1"/>
            </p:cNvSpPr>
            <p:nvPr/>
          </p:nvSpPr>
          <p:spPr bwMode="auto">
            <a:xfrm>
              <a:off x="676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" name="Rectangle 47"/>
            <p:cNvSpPr>
              <a:spLocks noChangeArrowheads="1"/>
            </p:cNvSpPr>
            <p:nvPr/>
          </p:nvSpPr>
          <p:spPr bwMode="auto">
            <a:xfrm>
              <a:off x="676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" name="Line 48"/>
            <p:cNvSpPr>
              <a:spLocks noChangeShapeType="1"/>
            </p:cNvSpPr>
            <p:nvPr/>
          </p:nvSpPr>
          <p:spPr bwMode="auto">
            <a:xfrm>
              <a:off x="1269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" name="Rectangle 49"/>
            <p:cNvSpPr>
              <a:spLocks noChangeArrowheads="1"/>
            </p:cNvSpPr>
            <p:nvPr/>
          </p:nvSpPr>
          <p:spPr bwMode="auto">
            <a:xfrm>
              <a:off x="1269" y="4167"/>
              <a:ext cx="3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" name="Line 50"/>
            <p:cNvSpPr>
              <a:spLocks noChangeShapeType="1"/>
            </p:cNvSpPr>
            <p:nvPr/>
          </p:nvSpPr>
          <p:spPr bwMode="auto">
            <a:xfrm>
              <a:off x="1865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5" name="Rectangle 51"/>
            <p:cNvSpPr>
              <a:spLocks noChangeArrowheads="1"/>
            </p:cNvSpPr>
            <p:nvPr/>
          </p:nvSpPr>
          <p:spPr bwMode="auto">
            <a:xfrm>
              <a:off x="1865" y="4167"/>
              <a:ext cx="3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6" name="Line 52"/>
            <p:cNvSpPr>
              <a:spLocks noChangeShapeType="1"/>
            </p:cNvSpPr>
            <p:nvPr/>
          </p:nvSpPr>
          <p:spPr bwMode="auto">
            <a:xfrm>
              <a:off x="2461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7" name="Rectangle 53"/>
            <p:cNvSpPr>
              <a:spLocks noChangeArrowheads="1"/>
            </p:cNvSpPr>
            <p:nvPr/>
          </p:nvSpPr>
          <p:spPr bwMode="auto">
            <a:xfrm>
              <a:off x="2461" y="4167"/>
              <a:ext cx="3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8" name="Line 54"/>
            <p:cNvSpPr>
              <a:spLocks noChangeShapeType="1"/>
            </p:cNvSpPr>
            <p:nvPr/>
          </p:nvSpPr>
          <p:spPr bwMode="auto">
            <a:xfrm>
              <a:off x="3057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9" name="Rectangle 55"/>
            <p:cNvSpPr>
              <a:spLocks noChangeArrowheads="1"/>
            </p:cNvSpPr>
            <p:nvPr/>
          </p:nvSpPr>
          <p:spPr bwMode="auto">
            <a:xfrm>
              <a:off x="3057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0" name="Line 56"/>
            <p:cNvSpPr>
              <a:spLocks noChangeShapeType="1"/>
            </p:cNvSpPr>
            <p:nvPr/>
          </p:nvSpPr>
          <p:spPr bwMode="auto">
            <a:xfrm>
              <a:off x="3653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1" name="Rectangle 57"/>
            <p:cNvSpPr>
              <a:spLocks noChangeArrowheads="1"/>
            </p:cNvSpPr>
            <p:nvPr/>
          </p:nvSpPr>
          <p:spPr bwMode="auto">
            <a:xfrm>
              <a:off x="3653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2" name="Line 58"/>
            <p:cNvSpPr>
              <a:spLocks noChangeShapeType="1"/>
            </p:cNvSpPr>
            <p:nvPr/>
          </p:nvSpPr>
          <p:spPr bwMode="auto">
            <a:xfrm>
              <a:off x="4249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3" name="Rectangle 59"/>
            <p:cNvSpPr>
              <a:spLocks noChangeArrowheads="1"/>
            </p:cNvSpPr>
            <p:nvPr/>
          </p:nvSpPr>
          <p:spPr bwMode="auto">
            <a:xfrm>
              <a:off x="4249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4" name="Line 60"/>
            <p:cNvSpPr>
              <a:spLocks noChangeShapeType="1"/>
            </p:cNvSpPr>
            <p:nvPr/>
          </p:nvSpPr>
          <p:spPr bwMode="auto">
            <a:xfrm>
              <a:off x="4845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5" name="Rectangle 61"/>
            <p:cNvSpPr>
              <a:spLocks noChangeArrowheads="1"/>
            </p:cNvSpPr>
            <p:nvPr/>
          </p:nvSpPr>
          <p:spPr bwMode="auto">
            <a:xfrm>
              <a:off x="4845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6" name="Line 62"/>
            <p:cNvSpPr>
              <a:spLocks noChangeShapeType="1"/>
            </p:cNvSpPr>
            <p:nvPr/>
          </p:nvSpPr>
          <p:spPr bwMode="auto">
            <a:xfrm>
              <a:off x="4849" y="631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7" name="Rectangle 63"/>
            <p:cNvSpPr>
              <a:spLocks noChangeArrowheads="1"/>
            </p:cNvSpPr>
            <p:nvPr/>
          </p:nvSpPr>
          <p:spPr bwMode="auto">
            <a:xfrm>
              <a:off x="4849" y="631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8" name="Line 64"/>
            <p:cNvSpPr>
              <a:spLocks noChangeShapeType="1"/>
            </p:cNvSpPr>
            <p:nvPr/>
          </p:nvSpPr>
          <p:spPr bwMode="auto">
            <a:xfrm>
              <a:off x="4849" y="114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9" name="Rectangle 65"/>
            <p:cNvSpPr>
              <a:spLocks noChangeArrowheads="1"/>
            </p:cNvSpPr>
            <p:nvPr/>
          </p:nvSpPr>
          <p:spPr bwMode="auto">
            <a:xfrm>
              <a:off x="4849" y="1148"/>
              <a:ext cx="4" cy="2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0" name="Line 66"/>
            <p:cNvSpPr>
              <a:spLocks noChangeShapeType="1"/>
            </p:cNvSpPr>
            <p:nvPr/>
          </p:nvSpPr>
          <p:spPr bwMode="auto">
            <a:xfrm>
              <a:off x="4849" y="1650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1" name="Rectangle 67"/>
            <p:cNvSpPr>
              <a:spLocks noChangeArrowheads="1"/>
            </p:cNvSpPr>
            <p:nvPr/>
          </p:nvSpPr>
          <p:spPr bwMode="auto">
            <a:xfrm>
              <a:off x="4849" y="1650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" name="Line 68"/>
            <p:cNvSpPr>
              <a:spLocks noChangeShapeType="1"/>
            </p:cNvSpPr>
            <p:nvPr/>
          </p:nvSpPr>
          <p:spPr bwMode="auto">
            <a:xfrm>
              <a:off x="4849" y="2153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3" name="Rectangle 69"/>
            <p:cNvSpPr>
              <a:spLocks noChangeArrowheads="1"/>
            </p:cNvSpPr>
            <p:nvPr/>
          </p:nvSpPr>
          <p:spPr bwMode="auto">
            <a:xfrm>
              <a:off x="4849" y="2153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4" name="Line 70"/>
            <p:cNvSpPr>
              <a:spLocks noChangeShapeType="1"/>
            </p:cNvSpPr>
            <p:nvPr/>
          </p:nvSpPr>
          <p:spPr bwMode="auto">
            <a:xfrm>
              <a:off x="4849" y="2656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5" name="Rectangle 71"/>
            <p:cNvSpPr>
              <a:spLocks noChangeArrowheads="1"/>
            </p:cNvSpPr>
            <p:nvPr/>
          </p:nvSpPr>
          <p:spPr bwMode="auto">
            <a:xfrm>
              <a:off x="4849" y="2656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6" name="Line 72"/>
            <p:cNvSpPr>
              <a:spLocks noChangeShapeType="1"/>
            </p:cNvSpPr>
            <p:nvPr/>
          </p:nvSpPr>
          <p:spPr bwMode="auto">
            <a:xfrm>
              <a:off x="4849" y="3159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7" name="Rectangle 73"/>
            <p:cNvSpPr>
              <a:spLocks noChangeArrowheads="1"/>
            </p:cNvSpPr>
            <p:nvPr/>
          </p:nvSpPr>
          <p:spPr bwMode="auto">
            <a:xfrm>
              <a:off x="4849" y="3159"/>
              <a:ext cx="4" cy="2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8" name="Line 74"/>
            <p:cNvSpPr>
              <a:spLocks noChangeShapeType="1"/>
            </p:cNvSpPr>
            <p:nvPr/>
          </p:nvSpPr>
          <p:spPr bwMode="auto">
            <a:xfrm>
              <a:off x="4849" y="3661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9" name="Rectangle 75"/>
            <p:cNvSpPr>
              <a:spLocks noChangeArrowheads="1"/>
            </p:cNvSpPr>
            <p:nvPr/>
          </p:nvSpPr>
          <p:spPr bwMode="auto">
            <a:xfrm>
              <a:off x="4849" y="3661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0" name="Line 76"/>
            <p:cNvSpPr>
              <a:spLocks noChangeShapeType="1"/>
            </p:cNvSpPr>
            <p:nvPr/>
          </p:nvSpPr>
          <p:spPr bwMode="auto">
            <a:xfrm>
              <a:off x="4849" y="416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1" name="Rectangle 77"/>
            <p:cNvSpPr>
              <a:spLocks noChangeArrowheads="1"/>
            </p:cNvSpPr>
            <p:nvPr/>
          </p:nvSpPr>
          <p:spPr bwMode="auto">
            <a:xfrm>
              <a:off x="4849" y="4164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" name="Line 78"/>
            <p:cNvSpPr>
              <a:spLocks noChangeShapeType="1"/>
            </p:cNvSpPr>
            <p:nvPr/>
          </p:nvSpPr>
          <p:spPr bwMode="auto">
            <a:xfrm>
              <a:off x="680" y="634"/>
              <a:ext cx="589" cy="5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83" name="テキスト ボックス 82"/>
          <p:cNvSpPr txBox="1"/>
          <p:nvPr/>
        </p:nvSpPr>
        <p:spPr>
          <a:xfrm>
            <a:off x="1663762" y="2771768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①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2433716" y="2085124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①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1663761" y="3433366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②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3211063" y="2097696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②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1699492" y="4000114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③</a:t>
            </a:r>
            <a:endParaRPr kumimoji="1" lang="ja-JP" altLang="en-US" sz="4400" dirty="0"/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3956177" y="2120961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③</a:t>
            </a:r>
            <a:endParaRPr kumimoji="1" lang="ja-JP" altLang="en-US" sz="4400" dirty="0"/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1684793" y="4684833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④</a:t>
            </a:r>
            <a:endParaRPr kumimoji="1" lang="ja-JP" altLang="en-US" sz="4400" dirty="0"/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1695052" y="5328938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⑤</a:t>
            </a:r>
            <a:endParaRPr kumimoji="1" lang="ja-JP" altLang="en-US" sz="4400" dirty="0"/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5504715" y="2085123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⑤</a:t>
            </a:r>
            <a:endParaRPr kumimoji="1" lang="ja-JP" altLang="en-US" sz="4400" dirty="0"/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4705100" y="2099409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④</a:t>
            </a:r>
            <a:endParaRPr kumimoji="1" lang="ja-JP" altLang="en-US" sz="4400" dirty="0"/>
          </a:p>
        </p:txBody>
      </p:sp>
      <p:sp>
        <p:nvSpPr>
          <p:cNvPr id="84" name="正方形/長方形 83"/>
          <p:cNvSpPr/>
          <p:nvPr/>
        </p:nvSpPr>
        <p:spPr>
          <a:xfrm>
            <a:off x="6253638" y="2120961"/>
            <a:ext cx="1512168" cy="45881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kumimoji="1" lang="ja-JP" altLang="en-US" dirty="0"/>
          </a:p>
        </p:txBody>
      </p:sp>
      <p:sp>
        <p:nvSpPr>
          <p:cNvPr id="106" name="正方形/長方形 105"/>
          <p:cNvSpPr/>
          <p:nvPr/>
        </p:nvSpPr>
        <p:spPr>
          <a:xfrm>
            <a:off x="1524350" y="6025423"/>
            <a:ext cx="5760640" cy="6836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2451787" y="2753850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○</a:t>
            </a:r>
            <a:endParaRPr kumimoji="1" lang="ja-JP" altLang="en-US" sz="4400" dirty="0"/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2433716" y="3402684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○</a:t>
            </a:r>
            <a:endParaRPr kumimoji="1" lang="ja-JP" altLang="en-US" sz="4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テキスト ボックス 91"/>
              <p:cNvSpPr txBox="1"/>
              <p:nvPr/>
            </p:nvSpPr>
            <p:spPr>
              <a:xfrm>
                <a:off x="7310527" y="4389379"/>
                <a:ext cx="1085554" cy="13630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sz="4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kumimoji="1" lang="ja-JP" altLang="en-US" sz="4400" b="0" i="1" smtClean="0">
                              <a:latin typeface="Cambria Math"/>
                            </a:rPr>
                            <m:t>４</m:t>
                          </m:r>
                        </m:num>
                        <m:den>
                          <m:r>
                            <a:rPr lang="ja-JP" altLang="en-US" sz="4400" i="1">
                              <a:latin typeface="Cambria Math"/>
                            </a:rPr>
                            <m:t>２５</m:t>
                          </m:r>
                        </m:den>
                      </m:f>
                    </m:oMath>
                  </m:oMathPara>
                </a14:m>
                <a:endParaRPr kumimoji="1" lang="ja-JP" altLang="en-US" sz="4400" dirty="0"/>
              </a:p>
            </p:txBody>
          </p:sp>
        </mc:Choice>
        <mc:Fallback xmlns="">
          <p:sp>
            <p:nvSpPr>
              <p:cNvPr id="92" name="テキスト ボックス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0527" y="4389379"/>
                <a:ext cx="1085554" cy="136300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3" name="テキスト ボックス 92"/>
          <p:cNvSpPr txBox="1"/>
          <p:nvPr/>
        </p:nvSpPr>
        <p:spPr>
          <a:xfrm>
            <a:off x="3200076" y="2735933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○</a:t>
            </a:r>
            <a:endParaRPr kumimoji="1" lang="ja-JP" altLang="en-US" sz="4400" dirty="0"/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3209157" y="3402683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○</a:t>
            </a:r>
            <a:endParaRPr kumimoji="1" lang="ja-JP" altLang="en-US" sz="4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373528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202"/>
    </mc:Choice>
    <mc:Fallback>
      <p:transition spd="slow" advTm="1020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/>
      <p:bldP spid="91" grpId="0"/>
      <p:bldP spid="92" grpId="0"/>
      <p:bldP spid="93" grpId="0"/>
      <p:bldP spid="9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352928" cy="1296144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3600" dirty="0" smtClean="0"/>
              <a:t>(2)</a:t>
            </a:r>
            <a:r>
              <a:rPr kumimoji="1" lang="ja-JP" altLang="en-US" sz="3600" dirty="0" smtClean="0"/>
              <a:t>　</a:t>
            </a:r>
            <a:r>
              <a:rPr kumimoji="1" lang="en-US" altLang="ja-JP" sz="3600" dirty="0" smtClean="0"/>
              <a:t>A,B</a:t>
            </a:r>
            <a:r>
              <a:rPr kumimoji="1" lang="ja-JP" altLang="en-US" sz="3600" dirty="0" smtClean="0"/>
              <a:t>のどちらか一方があたりをひく確率</a:t>
            </a:r>
            <a:endParaRPr kumimoji="1" lang="ja-JP" altLang="en-US" sz="3600" dirty="0"/>
          </a:p>
        </p:txBody>
      </p:sp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1691680" y="2140002"/>
            <a:ext cx="5299050" cy="4489667"/>
            <a:chOff x="676" y="631"/>
            <a:chExt cx="4177" cy="3539"/>
          </a:xfrm>
        </p:grpSpPr>
        <p:sp>
          <p:nvSpPr>
            <p:cNvPr id="8" name="AutoShape 3"/>
            <p:cNvSpPr>
              <a:spLocks noChangeAspect="1" noChangeArrowheads="1" noTextEdit="1"/>
            </p:cNvSpPr>
            <p:nvPr/>
          </p:nvSpPr>
          <p:spPr bwMode="auto">
            <a:xfrm>
              <a:off x="676" y="631"/>
              <a:ext cx="3577" cy="3033"/>
            </a:xfrm>
            <a:prstGeom prst="rect">
              <a:avLst/>
            </a:prstGeom>
            <a:noFill/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732" y="696"/>
              <a:ext cx="692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3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A B</a:t>
              </a:r>
              <a:endParaRPr kumimoji="1" lang="ja-JP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676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1269" y="631"/>
              <a:ext cx="3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1865" y="631"/>
              <a:ext cx="3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2461" y="631"/>
              <a:ext cx="3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3057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>
              <a:off x="3653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4249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" name="Line 13"/>
            <p:cNvSpPr>
              <a:spLocks noChangeShapeType="1"/>
            </p:cNvSpPr>
            <p:nvPr/>
          </p:nvSpPr>
          <p:spPr bwMode="auto">
            <a:xfrm>
              <a:off x="680" y="631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680" y="631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4845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" name="Line 16"/>
            <p:cNvSpPr>
              <a:spLocks noChangeShapeType="1"/>
            </p:cNvSpPr>
            <p:nvPr/>
          </p:nvSpPr>
          <p:spPr bwMode="auto">
            <a:xfrm>
              <a:off x="680" y="1148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" name="Rectangle 17"/>
            <p:cNvSpPr>
              <a:spLocks noChangeArrowheads="1"/>
            </p:cNvSpPr>
            <p:nvPr/>
          </p:nvSpPr>
          <p:spPr bwMode="auto">
            <a:xfrm>
              <a:off x="680" y="1148"/>
              <a:ext cx="4169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" name="Line 18"/>
            <p:cNvSpPr>
              <a:spLocks noChangeShapeType="1"/>
            </p:cNvSpPr>
            <p:nvPr/>
          </p:nvSpPr>
          <p:spPr bwMode="auto">
            <a:xfrm>
              <a:off x="680" y="1650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" name="Rectangle 19"/>
            <p:cNvSpPr>
              <a:spLocks noChangeArrowheads="1"/>
            </p:cNvSpPr>
            <p:nvPr/>
          </p:nvSpPr>
          <p:spPr bwMode="auto">
            <a:xfrm>
              <a:off x="680" y="1650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" name="Line 20"/>
            <p:cNvSpPr>
              <a:spLocks noChangeShapeType="1"/>
            </p:cNvSpPr>
            <p:nvPr/>
          </p:nvSpPr>
          <p:spPr bwMode="auto">
            <a:xfrm>
              <a:off x="680" y="2153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680" y="2153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" name="Line 22"/>
            <p:cNvSpPr>
              <a:spLocks noChangeShapeType="1"/>
            </p:cNvSpPr>
            <p:nvPr/>
          </p:nvSpPr>
          <p:spPr bwMode="auto">
            <a:xfrm>
              <a:off x="680" y="2656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" name="Rectangle 23"/>
            <p:cNvSpPr>
              <a:spLocks noChangeArrowheads="1"/>
            </p:cNvSpPr>
            <p:nvPr/>
          </p:nvSpPr>
          <p:spPr bwMode="auto">
            <a:xfrm>
              <a:off x="680" y="2656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" name="Line 24"/>
            <p:cNvSpPr>
              <a:spLocks noChangeShapeType="1"/>
            </p:cNvSpPr>
            <p:nvPr/>
          </p:nvSpPr>
          <p:spPr bwMode="auto">
            <a:xfrm>
              <a:off x="680" y="3159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" name="Rectangle 25"/>
            <p:cNvSpPr>
              <a:spLocks noChangeArrowheads="1"/>
            </p:cNvSpPr>
            <p:nvPr/>
          </p:nvSpPr>
          <p:spPr bwMode="auto">
            <a:xfrm>
              <a:off x="680" y="3159"/>
              <a:ext cx="4169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" name="Rectangle 27"/>
            <p:cNvSpPr>
              <a:spLocks noChangeArrowheads="1"/>
            </p:cNvSpPr>
            <p:nvPr/>
          </p:nvSpPr>
          <p:spPr bwMode="auto">
            <a:xfrm>
              <a:off x="680" y="3661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" name="Line 28"/>
            <p:cNvSpPr>
              <a:spLocks noChangeShapeType="1"/>
            </p:cNvSpPr>
            <p:nvPr/>
          </p:nvSpPr>
          <p:spPr bwMode="auto">
            <a:xfrm>
              <a:off x="676" y="631"/>
              <a:ext cx="0" cy="35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" name="Rectangle 29"/>
            <p:cNvSpPr>
              <a:spLocks noChangeArrowheads="1"/>
            </p:cNvSpPr>
            <p:nvPr/>
          </p:nvSpPr>
          <p:spPr bwMode="auto">
            <a:xfrm>
              <a:off x="676" y="631"/>
              <a:ext cx="4" cy="35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" name="Line 30"/>
            <p:cNvSpPr>
              <a:spLocks noChangeShapeType="1"/>
            </p:cNvSpPr>
            <p:nvPr/>
          </p:nvSpPr>
          <p:spPr bwMode="auto">
            <a:xfrm>
              <a:off x="1269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" name="Rectangle 31"/>
            <p:cNvSpPr>
              <a:spLocks noChangeArrowheads="1"/>
            </p:cNvSpPr>
            <p:nvPr/>
          </p:nvSpPr>
          <p:spPr bwMode="auto">
            <a:xfrm>
              <a:off x="1269" y="634"/>
              <a:ext cx="3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" name="Line 32"/>
            <p:cNvSpPr>
              <a:spLocks noChangeShapeType="1"/>
            </p:cNvSpPr>
            <p:nvPr/>
          </p:nvSpPr>
          <p:spPr bwMode="auto">
            <a:xfrm>
              <a:off x="1865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" name="Rectangle 33"/>
            <p:cNvSpPr>
              <a:spLocks noChangeArrowheads="1"/>
            </p:cNvSpPr>
            <p:nvPr/>
          </p:nvSpPr>
          <p:spPr bwMode="auto">
            <a:xfrm>
              <a:off x="1865" y="634"/>
              <a:ext cx="3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" name="Line 34"/>
            <p:cNvSpPr>
              <a:spLocks noChangeShapeType="1"/>
            </p:cNvSpPr>
            <p:nvPr/>
          </p:nvSpPr>
          <p:spPr bwMode="auto">
            <a:xfrm>
              <a:off x="2461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" name="Rectangle 35"/>
            <p:cNvSpPr>
              <a:spLocks noChangeArrowheads="1"/>
            </p:cNvSpPr>
            <p:nvPr/>
          </p:nvSpPr>
          <p:spPr bwMode="auto">
            <a:xfrm>
              <a:off x="2461" y="634"/>
              <a:ext cx="3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" name="Line 36"/>
            <p:cNvSpPr>
              <a:spLocks noChangeShapeType="1"/>
            </p:cNvSpPr>
            <p:nvPr/>
          </p:nvSpPr>
          <p:spPr bwMode="auto">
            <a:xfrm>
              <a:off x="3057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" name="Rectangle 37"/>
            <p:cNvSpPr>
              <a:spLocks noChangeArrowheads="1"/>
            </p:cNvSpPr>
            <p:nvPr/>
          </p:nvSpPr>
          <p:spPr bwMode="auto">
            <a:xfrm>
              <a:off x="3057" y="634"/>
              <a:ext cx="4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" name="Line 38"/>
            <p:cNvSpPr>
              <a:spLocks noChangeShapeType="1"/>
            </p:cNvSpPr>
            <p:nvPr/>
          </p:nvSpPr>
          <p:spPr bwMode="auto">
            <a:xfrm>
              <a:off x="3653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" name="Rectangle 39"/>
            <p:cNvSpPr>
              <a:spLocks noChangeArrowheads="1"/>
            </p:cNvSpPr>
            <p:nvPr/>
          </p:nvSpPr>
          <p:spPr bwMode="auto">
            <a:xfrm>
              <a:off x="3653" y="634"/>
              <a:ext cx="4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" name="Line 40"/>
            <p:cNvSpPr>
              <a:spLocks noChangeShapeType="1"/>
            </p:cNvSpPr>
            <p:nvPr/>
          </p:nvSpPr>
          <p:spPr bwMode="auto">
            <a:xfrm>
              <a:off x="4249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" name="Rectangle 41"/>
            <p:cNvSpPr>
              <a:spLocks noChangeArrowheads="1"/>
            </p:cNvSpPr>
            <p:nvPr/>
          </p:nvSpPr>
          <p:spPr bwMode="auto">
            <a:xfrm>
              <a:off x="4249" y="634"/>
              <a:ext cx="4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" name="Line 42"/>
            <p:cNvSpPr>
              <a:spLocks noChangeShapeType="1"/>
            </p:cNvSpPr>
            <p:nvPr/>
          </p:nvSpPr>
          <p:spPr bwMode="auto">
            <a:xfrm>
              <a:off x="680" y="4164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" name="Rectangle 43"/>
            <p:cNvSpPr>
              <a:spLocks noChangeArrowheads="1"/>
            </p:cNvSpPr>
            <p:nvPr/>
          </p:nvSpPr>
          <p:spPr bwMode="auto">
            <a:xfrm>
              <a:off x="680" y="4164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" name="Line 44"/>
            <p:cNvSpPr>
              <a:spLocks noChangeShapeType="1"/>
            </p:cNvSpPr>
            <p:nvPr/>
          </p:nvSpPr>
          <p:spPr bwMode="auto">
            <a:xfrm>
              <a:off x="4845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" name="Line 46"/>
            <p:cNvSpPr>
              <a:spLocks noChangeShapeType="1"/>
            </p:cNvSpPr>
            <p:nvPr/>
          </p:nvSpPr>
          <p:spPr bwMode="auto">
            <a:xfrm>
              <a:off x="676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" name="Rectangle 47"/>
            <p:cNvSpPr>
              <a:spLocks noChangeArrowheads="1"/>
            </p:cNvSpPr>
            <p:nvPr/>
          </p:nvSpPr>
          <p:spPr bwMode="auto">
            <a:xfrm>
              <a:off x="676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" name="Line 48"/>
            <p:cNvSpPr>
              <a:spLocks noChangeShapeType="1"/>
            </p:cNvSpPr>
            <p:nvPr/>
          </p:nvSpPr>
          <p:spPr bwMode="auto">
            <a:xfrm>
              <a:off x="1269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" name="Rectangle 49"/>
            <p:cNvSpPr>
              <a:spLocks noChangeArrowheads="1"/>
            </p:cNvSpPr>
            <p:nvPr/>
          </p:nvSpPr>
          <p:spPr bwMode="auto">
            <a:xfrm>
              <a:off x="1269" y="4167"/>
              <a:ext cx="3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" name="Line 50"/>
            <p:cNvSpPr>
              <a:spLocks noChangeShapeType="1"/>
            </p:cNvSpPr>
            <p:nvPr/>
          </p:nvSpPr>
          <p:spPr bwMode="auto">
            <a:xfrm>
              <a:off x="1865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5" name="Rectangle 51"/>
            <p:cNvSpPr>
              <a:spLocks noChangeArrowheads="1"/>
            </p:cNvSpPr>
            <p:nvPr/>
          </p:nvSpPr>
          <p:spPr bwMode="auto">
            <a:xfrm>
              <a:off x="1865" y="4167"/>
              <a:ext cx="3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6" name="Line 52"/>
            <p:cNvSpPr>
              <a:spLocks noChangeShapeType="1"/>
            </p:cNvSpPr>
            <p:nvPr/>
          </p:nvSpPr>
          <p:spPr bwMode="auto">
            <a:xfrm>
              <a:off x="2461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7" name="Rectangle 53"/>
            <p:cNvSpPr>
              <a:spLocks noChangeArrowheads="1"/>
            </p:cNvSpPr>
            <p:nvPr/>
          </p:nvSpPr>
          <p:spPr bwMode="auto">
            <a:xfrm>
              <a:off x="2461" y="4167"/>
              <a:ext cx="3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8" name="Line 54"/>
            <p:cNvSpPr>
              <a:spLocks noChangeShapeType="1"/>
            </p:cNvSpPr>
            <p:nvPr/>
          </p:nvSpPr>
          <p:spPr bwMode="auto">
            <a:xfrm>
              <a:off x="3057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9" name="Rectangle 55"/>
            <p:cNvSpPr>
              <a:spLocks noChangeArrowheads="1"/>
            </p:cNvSpPr>
            <p:nvPr/>
          </p:nvSpPr>
          <p:spPr bwMode="auto">
            <a:xfrm>
              <a:off x="3057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0" name="Line 56"/>
            <p:cNvSpPr>
              <a:spLocks noChangeShapeType="1"/>
            </p:cNvSpPr>
            <p:nvPr/>
          </p:nvSpPr>
          <p:spPr bwMode="auto">
            <a:xfrm>
              <a:off x="3653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1" name="Rectangle 57"/>
            <p:cNvSpPr>
              <a:spLocks noChangeArrowheads="1"/>
            </p:cNvSpPr>
            <p:nvPr/>
          </p:nvSpPr>
          <p:spPr bwMode="auto">
            <a:xfrm>
              <a:off x="3653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2" name="Line 58"/>
            <p:cNvSpPr>
              <a:spLocks noChangeShapeType="1"/>
            </p:cNvSpPr>
            <p:nvPr/>
          </p:nvSpPr>
          <p:spPr bwMode="auto">
            <a:xfrm>
              <a:off x="4249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3" name="Rectangle 59"/>
            <p:cNvSpPr>
              <a:spLocks noChangeArrowheads="1"/>
            </p:cNvSpPr>
            <p:nvPr/>
          </p:nvSpPr>
          <p:spPr bwMode="auto">
            <a:xfrm>
              <a:off x="4249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4" name="Line 60"/>
            <p:cNvSpPr>
              <a:spLocks noChangeShapeType="1"/>
            </p:cNvSpPr>
            <p:nvPr/>
          </p:nvSpPr>
          <p:spPr bwMode="auto">
            <a:xfrm>
              <a:off x="4845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5" name="Rectangle 61"/>
            <p:cNvSpPr>
              <a:spLocks noChangeArrowheads="1"/>
            </p:cNvSpPr>
            <p:nvPr/>
          </p:nvSpPr>
          <p:spPr bwMode="auto">
            <a:xfrm>
              <a:off x="4845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6" name="Line 62"/>
            <p:cNvSpPr>
              <a:spLocks noChangeShapeType="1"/>
            </p:cNvSpPr>
            <p:nvPr/>
          </p:nvSpPr>
          <p:spPr bwMode="auto">
            <a:xfrm>
              <a:off x="4849" y="631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7" name="Rectangle 63"/>
            <p:cNvSpPr>
              <a:spLocks noChangeArrowheads="1"/>
            </p:cNvSpPr>
            <p:nvPr/>
          </p:nvSpPr>
          <p:spPr bwMode="auto">
            <a:xfrm>
              <a:off x="4849" y="631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8" name="Line 64"/>
            <p:cNvSpPr>
              <a:spLocks noChangeShapeType="1"/>
            </p:cNvSpPr>
            <p:nvPr/>
          </p:nvSpPr>
          <p:spPr bwMode="auto">
            <a:xfrm>
              <a:off x="4849" y="114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9" name="Rectangle 65"/>
            <p:cNvSpPr>
              <a:spLocks noChangeArrowheads="1"/>
            </p:cNvSpPr>
            <p:nvPr/>
          </p:nvSpPr>
          <p:spPr bwMode="auto">
            <a:xfrm>
              <a:off x="4849" y="1148"/>
              <a:ext cx="4" cy="2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0" name="Line 66"/>
            <p:cNvSpPr>
              <a:spLocks noChangeShapeType="1"/>
            </p:cNvSpPr>
            <p:nvPr/>
          </p:nvSpPr>
          <p:spPr bwMode="auto">
            <a:xfrm>
              <a:off x="4849" y="1650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1" name="Rectangle 67"/>
            <p:cNvSpPr>
              <a:spLocks noChangeArrowheads="1"/>
            </p:cNvSpPr>
            <p:nvPr/>
          </p:nvSpPr>
          <p:spPr bwMode="auto">
            <a:xfrm>
              <a:off x="4849" y="1650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" name="Line 68"/>
            <p:cNvSpPr>
              <a:spLocks noChangeShapeType="1"/>
            </p:cNvSpPr>
            <p:nvPr/>
          </p:nvSpPr>
          <p:spPr bwMode="auto">
            <a:xfrm>
              <a:off x="4849" y="2153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3" name="Rectangle 69"/>
            <p:cNvSpPr>
              <a:spLocks noChangeArrowheads="1"/>
            </p:cNvSpPr>
            <p:nvPr/>
          </p:nvSpPr>
          <p:spPr bwMode="auto">
            <a:xfrm>
              <a:off x="4849" y="2153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4" name="Line 70"/>
            <p:cNvSpPr>
              <a:spLocks noChangeShapeType="1"/>
            </p:cNvSpPr>
            <p:nvPr/>
          </p:nvSpPr>
          <p:spPr bwMode="auto">
            <a:xfrm>
              <a:off x="4849" y="2656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5" name="Rectangle 71"/>
            <p:cNvSpPr>
              <a:spLocks noChangeArrowheads="1"/>
            </p:cNvSpPr>
            <p:nvPr/>
          </p:nvSpPr>
          <p:spPr bwMode="auto">
            <a:xfrm>
              <a:off x="4849" y="2656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6" name="Line 72"/>
            <p:cNvSpPr>
              <a:spLocks noChangeShapeType="1"/>
            </p:cNvSpPr>
            <p:nvPr/>
          </p:nvSpPr>
          <p:spPr bwMode="auto">
            <a:xfrm>
              <a:off x="4849" y="3159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7" name="Rectangle 73"/>
            <p:cNvSpPr>
              <a:spLocks noChangeArrowheads="1"/>
            </p:cNvSpPr>
            <p:nvPr/>
          </p:nvSpPr>
          <p:spPr bwMode="auto">
            <a:xfrm>
              <a:off x="4849" y="3159"/>
              <a:ext cx="4" cy="2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8" name="Line 74"/>
            <p:cNvSpPr>
              <a:spLocks noChangeShapeType="1"/>
            </p:cNvSpPr>
            <p:nvPr/>
          </p:nvSpPr>
          <p:spPr bwMode="auto">
            <a:xfrm>
              <a:off x="4849" y="3661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9" name="Rectangle 75"/>
            <p:cNvSpPr>
              <a:spLocks noChangeArrowheads="1"/>
            </p:cNvSpPr>
            <p:nvPr/>
          </p:nvSpPr>
          <p:spPr bwMode="auto">
            <a:xfrm>
              <a:off x="4849" y="3661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0" name="Line 76"/>
            <p:cNvSpPr>
              <a:spLocks noChangeShapeType="1"/>
            </p:cNvSpPr>
            <p:nvPr/>
          </p:nvSpPr>
          <p:spPr bwMode="auto">
            <a:xfrm>
              <a:off x="4849" y="416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1" name="Rectangle 77"/>
            <p:cNvSpPr>
              <a:spLocks noChangeArrowheads="1"/>
            </p:cNvSpPr>
            <p:nvPr/>
          </p:nvSpPr>
          <p:spPr bwMode="auto">
            <a:xfrm>
              <a:off x="4849" y="4164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" name="Line 78"/>
            <p:cNvSpPr>
              <a:spLocks noChangeShapeType="1"/>
            </p:cNvSpPr>
            <p:nvPr/>
          </p:nvSpPr>
          <p:spPr bwMode="auto">
            <a:xfrm>
              <a:off x="680" y="634"/>
              <a:ext cx="589" cy="5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83" name="テキスト ボックス 82"/>
          <p:cNvSpPr txBox="1"/>
          <p:nvPr/>
        </p:nvSpPr>
        <p:spPr>
          <a:xfrm>
            <a:off x="1663762" y="2771768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①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2433716" y="2085124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①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1663761" y="3433366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②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3211063" y="2097696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②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1699492" y="4000114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③</a:t>
            </a:r>
            <a:endParaRPr kumimoji="1" lang="ja-JP" altLang="en-US" sz="4400" dirty="0"/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3956177" y="2120961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③</a:t>
            </a:r>
            <a:endParaRPr kumimoji="1" lang="ja-JP" altLang="en-US" sz="4400" dirty="0"/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1684793" y="4684833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④</a:t>
            </a:r>
            <a:endParaRPr kumimoji="1" lang="ja-JP" altLang="en-US" sz="4400" dirty="0"/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1695052" y="5328938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⑤</a:t>
            </a:r>
            <a:endParaRPr kumimoji="1" lang="ja-JP" altLang="en-US" sz="4400" dirty="0"/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5504715" y="2085123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⑤</a:t>
            </a:r>
            <a:endParaRPr kumimoji="1" lang="ja-JP" altLang="en-US" sz="4400" dirty="0"/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4705100" y="2099409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④</a:t>
            </a:r>
            <a:endParaRPr kumimoji="1" lang="ja-JP" altLang="en-US" sz="4400" dirty="0"/>
          </a:p>
        </p:txBody>
      </p:sp>
      <p:sp>
        <p:nvSpPr>
          <p:cNvPr id="84" name="正方形/長方形 83"/>
          <p:cNvSpPr/>
          <p:nvPr/>
        </p:nvSpPr>
        <p:spPr>
          <a:xfrm>
            <a:off x="6253638" y="2120961"/>
            <a:ext cx="1512168" cy="45881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kumimoji="1" lang="ja-JP" altLang="en-US" dirty="0"/>
          </a:p>
        </p:txBody>
      </p:sp>
      <p:sp>
        <p:nvSpPr>
          <p:cNvPr id="106" name="正方形/長方形 105"/>
          <p:cNvSpPr/>
          <p:nvPr/>
        </p:nvSpPr>
        <p:spPr>
          <a:xfrm>
            <a:off x="1524350" y="6025423"/>
            <a:ext cx="5760640" cy="6836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3956176" y="2771767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○</a:t>
            </a:r>
            <a:endParaRPr kumimoji="1" lang="ja-JP" altLang="en-US" sz="4400" dirty="0"/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2433716" y="4030316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○</a:t>
            </a:r>
            <a:endParaRPr kumimoji="1" lang="ja-JP" altLang="en-US" sz="4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テキスト ボックス 91"/>
              <p:cNvSpPr txBox="1"/>
              <p:nvPr/>
            </p:nvSpPr>
            <p:spPr>
              <a:xfrm>
                <a:off x="7310527" y="4389379"/>
                <a:ext cx="1085554" cy="14184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sz="4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ja-JP" altLang="en-US" sz="4400" i="1">
                              <a:latin typeface="Cambria Math"/>
                            </a:rPr>
                            <m:t>１２</m:t>
                          </m:r>
                        </m:num>
                        <m:den>
                          <m:r>
                            <a:rPr lang="ja-JP" altLang="en-US" sz="4400" i="1">
                              <a:latin typeface="Cambria Math"/>
                            </a:rPr>
                            <m:t>２５</m:t>
                          </m:r>
                        </m:den>
                      </m:f>
                    </m:oMath>
                  </m:oMathPara>
                </a14:m>
                <a:endParaRPr kumimoji="1" lang="ja-JP" altLang="en-US" sz="4400" dirty="0"/>
              </a:p>
            </p:txBody>
          </p:sp>
        </mc:Choice>
        <mc:Fallback xmlns="">
          <p:sp>
            <p:nvSpPr>
              <p:cNvPr id="92" name="テキスト ボックス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0527" y="4389379"/>
                <a:ext cx="1085554" cy="141840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3" name="テキスト ボックス 92"/>
          <p:cNvSpPr txBox="1"/>
          <p:nvPr/>
        </p:nvSpPr>
        <p:spPr>
          <a:xfrm>
            <a:off x="4755792" y="2771766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○</a:t>
            </a:r>
            <a:endParaRPr kumimoji="1" lang="ja-JP" altLang="en-US" sz="4400" dirty="0"/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5504715" y="2771768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○</a:t>
            </a:r>
            <a:endParaRPr kumimoji="1" lang="ja-JP" altLang="en-US" sz="4400" dirty="0"/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3956175" y="3402683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○</a:t>
            </a:r>
            <a:endParaRPr kumimoji="1" lang="ja-JP" altLang="en-US" sz="4400" dirty="0"/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4755792" y="3387313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○</a:t>
            </a:r>
            <a:endParaRPr kumimoji="1" lang="ja-JP" altLang="en-US" sz="4400" dirty="0"/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5504714" y="3387313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○</a:t>
            </a:r>
            <a:endParaRPr kumimoji="1" lang="ja-JP" altLang="en-US" sz="4400" dirty="0"/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3206359" y="4030316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○</a:t>
            </a:r>
            <a:endParaRPr kumimoji="1" lang="ja-JP" altLang="en-US" sz="4400" dirty="0"/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2433715" y="4684832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○</a:t>
            </a:r>
            <a:endParaRPr kumimoji="1" lang="ja-JP" altLang="en-US" sz="4400" dirty="0"/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3206358" y="4678636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○</a:t>
            </a:r>
            <a:endParaRPr kumimoji="1" lang="ja-JP" altLang="en-US" sz="4400" dirty="0"/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2433714" y="5255982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○</a:t>
            </a:r>
            <a:endParaRPr kumimoji="1" lang="ja-JP" altLang="en-US" sz="4400" dirty="0"/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3211694" y="5255982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○</a:t>
            </a:r>
            <a:endParaRPr kumimoji="1" lang="ja-JP" altLang="en-US" sz="4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092707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9317"/>
    </mc:Choice>
    <mc:Fallback>
      <p:transition spd="slow" advTm="931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352928" cy="1296144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3600" dirty="0" smtClean="0"/>
              <a:t>(3)</a:t>
            </a:r>
            <a:r>
              <a:rPr kumimoji="1" lang="ja-JP" altLang="en-US" sz="3600" dirty="0" smtClean="0"/>
              <a:t>　</a:t>
            </a:r>
            <a:r>
              <a:rPr kumimoji="1" lang="en-US" altLang="ja-JP" sz="3600" dirty="0" smtClean="0"/>
              <a:t>A,B</a:t>
            </a:r>
            <a:r>
              <a:rPr kumimoji="1" lang="ja-JP" altLang="en-US" sz="3600" dirty="0" smtClean="0"/>
              <a:t>ともにはずれをひく確率</a:t>
            </a:r>
            <a:endParaRPr kumimoji="1" lang="ja-JP" altLang="en-US" sz="3600" dirty="0"/>
          </a:p>
        </p:txBody>
      </p:sp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1691680" y="2140002"/>
            <a:ext cx="5299050" cy="4489667"/>
            <a:chOff x="676" y="631"/>
            <a:chExt cx="4177" cy="3539"/>
          </a:xfrm>
        </p:grpSpPr>
        <p:sp>
          <p:nvSpPr>
            <p:cNvPr id="8" name="AutoShape 3"/>
            <p:cNvSpPr>
              <a:spLocks noChangeAspect="1" noChangeArrowheads="1" noTextEdit="1"/>
            </p:cNvSpPr>
            <p:nvPr/>
          </p:nvSpPr>
          <p:spPr bwMode="auto">
            <a:xfrm>
              <a:off x="676" y="631"/>
              <a:ext cx="3577" cy="3033"/>
            </a:xfrm>
            <a:prstGeom prst="rect">
              <a:avLst/>
            </a:prstGeom>
            <a:noFill/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732" y="696"/>
              <a:ext cx="692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3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A B</a:t>
              </a:r>
              <a:endParaRPr kumimoji="1" lang="ja-JP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676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1269" y="631"/>
              <a:ext cx="3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1865" y="631"/>
              <a:ext cx="3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2461" y="631"/>
              <a:ext cx="3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3057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>
              <a:off x="3653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4249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" name="Line 13"/>
            <p:cNvSpPr>
              <a:spLocks noChangeShapeType="1"/>
            </p:cNvSpPr>
            <p:nvPr/>
          </p:nvSpPr>
          <p:spPr bwMode="auto">
            <a:xfrm>
              <a:off x="680" y="631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680" y="631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4845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" name="Line 16"/>
            <p:cNvSpPr>
              <a:spLocks noChangeShapeType="1"/>
            </p:cNvSpPr>
            <p:nvPr/>
          </p:nvSpPr>
          <p:spPr bwMode="auto">
            <a:xfrm>
              <a:off x="680" y="1148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" name="Rectangle 17"/>
            <p:cNvSpPr>
              <a:spLocks noChangeArrowheads="1"/>
            </p:cNvSpPr>
            <p:nvPr/>
          </p:nvSpPr>
          <p:spPr bwMode="auto">
            <a:xfrm>
              <a:off x="680" y="1148"/>
              <a:ext cx="4169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" name="Line 18"/>
            <p:cNvSpPr>
              <a:spLocks noChangeShapeType="1"/>
            </p:cNvSpPr>
            <p:nvPr/>
          </p:nvSpPr>
          <p:spPr bwMode="auto">
            <a:xfrm>
              <a:off x="680" y="1650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" name="Rectangle 19"/>
            <p:cNvSpPr>
              <a:spLocks noChangeArrowheads="1"/>
            </p:cNvSpPr>
            <p:nvPr/>
          </p:nvSpPr>
          <p:spPr bwMode="auto">
            <a:xfrm>
              <a:off x="680" y="1650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" name="Line 20"/>
            <p:cNvSpPr>
              <a:spLocks noChangeShapeType="1"/>
            </p:cNvSpPr>
            <p:nvPr/>
          </p:nvSpPr>
          <p:spPr bwMode="auto">
            <a:xfrm>
              <a:off x="680" y="2153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680" y="2153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" name="Line 22"/>
            <p:cNvSpPr>
              <a:spLocks noChangeShapeType="1"/>
            </p:cNvSpPr>
            <p:nvPr/>
          </p:nvSpPr>
          <p:spPr bwMode="auto">
            <a:xfrm>
              <a:off x="680" y="2656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" name="Rectangle 23"/>
            <p:cNvSpPr>
              <a:spLocks noChangeArrowheads="1"/>
            </p:cNvSpPr>
            <p:nvPr/>
          </p:nvSpPr>
          <p:spPr bwMode="auto">
            <a:xfrm>
              <a:off x="680" y="2656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" name="Line 24"/>
            <p:cNvSpPr>
              <a:spLocks noChangeShapeType="1"/>
            </p:cNvSpPr>
            <p:nvPr/>
          </p:nvSpPr>
          <p:spPr bwMode="auto">
            <a:xfrm>
              <a:off x="680" y="3159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" name="Rectangle 25"/>
            <p:cNvSpPr>
              <a:spLocks noChangeArrowheads="1"/>
            </p:cNvSpPr>
            <p:nvPr/>
          </p:nvSpPr>
          <p:spPr bwMode="auto">
            <a:xfrm>
              <a:off x="680" y="3159"/>
              <a:ext cx="4169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" name="Rectangle 27"/>
            <p:cNvSpPr>
              <a:spLocks noChangeArrowheads="1"/>
            </p:cNvSpPr>
            <p:nvPr/>
          </p:nvSpPr>
          <p:spPr bwMode="auto">
            <a:xfrm>
              <a:off x="680" y="3661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" name="Line 28"/>
            <p:cNvSpPr>
              <a:spLocks noChangeShapeType="1"/>
            </p:cNvSpPr>
            <p:nvPr/>
          </p:nvSpPr>
          <p:spPr bwMode="auto">
            <a:xfrm>
              <a:off x="676" y="631"/>
              <a:ext cx="0" cy="35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" name="Rectangle 29"/>
            <p:cNvSpPr>
              <a:spLocks noChangeArrowheads="1"/>
            </p:cNvSpPr>
            <p:nvPr/>
          </p:nvSpPr>
          <p:spPr bwMode="auto">
            <a:xfrm>
              <a:off x="676" y="631"/>
              <a:ext cx="4" cy="35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" name="Line 30"/>
            <p:cNvSpPr>
              <a:spLocks noChangeShapeType="1"/>
            </p:cNvSpPr>
            <p:nvPr/>
          </p:nvSpPr>
          <p:spPr bwMode="auto">
            <a:xfrm>
              <a:off x="1269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" name="Rectangle 31"/>
            <p:cNvSpPr>
              <a:spLocks noChangeArrowheads="1"/>
            </p:cNvSpPr>
            <p:nvPr/>
          </p:nvSpPr>
          <p:spPr bwMode="auto">
            <a:xfrm>
              <a:off x="1269" y="634"/>
              <a:ext cx="3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" name="Line 32"/>
            <p:cNvSpPr>
              <a:spLocks noChangeShapeType="1"/>
            </p:cNvSpPr>
            <p:nvPr/>
          </p:nvSpPr>
          <p:spPr bwMode="auto">
            <a:xfrm>
              <a:off x="1865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" name="Rectangle 33"/>
            <p:cNvSpPr>
              <a:spLocks noChangeArrowheads="1"/>
            </p:cNvSpPr>
            <p:nvPr/>
          </p:nvSpPr>
          <p:spPr bwMode="auto">
            <a:xfrm>
              <a:off x="1865" y="634"/>
              <a:ext cx="3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" name="Line 34"/>
            <p:cNvSpPr>
              <a:spLocks noChangeShapeType="1"/>
            </p:cNvSpPr>
            <p:nvPr/>
          </p:nvSpPr>
          <p:spPr bwMode="auto">
            <a:xfrm>
              <a:off x="2461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" name="Rectangle 35"/>
            <p:cNvSpPr>
              <a:spLocks noChangeArrowheads="1"/>
            </p:cNvSpPr>
            <p:nvPr/>
          </p:nvSpPr>
          <p:spPr bwMode="auto">
            <a:xfrm>
              <a:off x="2461" y="634"/>
              <a:ext cx="3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" name="Line 36"/>
            <p:cNvSpPr>
              <a:spLocks noChangeShapeType="1"/>
            </p:cNvSpPr>
            <p:nvPr/>
          </p:nvSpPr>
          <p:spPr bwMode="auto">
            <a:xfrm>
              <a:off x="3057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" name="Rectangle 37"/>
            <p:cNvSpPr>
              <a:spLocks noChangeArrowheads="1"/>
            </p:cNvSpPr>
            <p:nvPr/>
          </p:nvSpPr>
          <p:spPr bwMode="auto">
            <a:xfrm>
              <a:off x="3057" y="634"/>
              <a:ext cx="4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" name="Line 38"/>
            <p:cNvSpPr>
              <a:spLocks noChangeShapeType="1"/>
            </p:cNvSpPr>
            <p:nvPr/>
          </p:nvSpPr>
          <p:spPr bwMode="auto">
            <a:xfrm>
              <a:off x="3653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" name="Rectangle 39"/>
            <p:cNvSpPr>
              <a:spLocks noChangeArrowheads="1"/>
            </p:cNvSpPr>
            <p:nvPr/>
          </p:nvSpPr>
          <p:spPr bwMode="auto">
            <a:xfrm>
              <a:off x="3653" y="634"/>
              <a:ext cx="4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" name="Line 40"/>
            <p:cNvSpPr>
              <a:spLocks noChangeShapeType="1"/>
            </p:cNvSpPr>
            <p:nvPr/>
          </p:nvSpPr>
          <p:spPr bwMode="auto">
            <a:xfrm>
              <a:off x="4249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" name="Rectangle 41"/>
            <p:cNvSpPr>
              <a:spLocks noChangeArrowheads="1"/>
            </p:cNvSpPr>
            <p:nvPr/>
          </p:nvSpPr>
          <p:spPr bwMode="auto">
            <a:xfrm>
              <a:off x="4249" y="634"/>
              <a:ext cx="4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" name="Line 42"/>
            <p:cNvSpPr>
              <a:spLocks noChangeShapeType="1"/>
            </p:cNvSpPr>
            <p:nvPr/>
          </p:nvSpPr>
          <p:spPr bwMode="auto">
            <a:xfrm>
              <a:off x="680" y="4164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" name="Rectangle 43"/>
            <p:cNvSpPr>
              <a:spLocks noChangeArrowheads="1"/>
            </p:cNvSpPr>
            <p:nvPr/>
          </p:nvSpPr>
          <p:spPr bwMode="auto">
            <a:xfrm>
              <a:off x="680" y="4164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" name="Line 44"/>
            <p:cNvSpPr>
              <a:spLocks noChangeShapeType="1"/>
            </p:cNvSpPr>
            <p:nvPr/>
          </p:nvSpPr>
          <p:spPr bwMode="auto">
            <a:xfrm>
              <a:off x="4845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" name="Line 46"/>
            <p:cNvSpPr>
              <a:spLocks noChangeShapeType="1"/>
            </p:cNvSpPr>
            <p:nvPr/>
          </p:nvSpPr>
          <p:spPr bwMode="auto">
            <a:xfrm>
              <a:off x="676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" name="Rectangle 47"/>
            <p:cNvSpPr>
              <a:spLocks noChangeArrowheads="1"/>
            </p:cNvSpPr>
            <p:nvPr/>
          </p:nvSpPr>
          <p:spPr bwMode="auto">
            <a:xfrm>
              <a:off x="676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" name="Line 48"/>
            <p:cNvSpPr>
              <a:spLocks noChangeShapeType="1"/>
            </p:cNvSpPr>
            <p:nvPr/>
          </p:nvSpPr>
          <p:spPr bwMode="auto">
            <a:xfrm>
              <a:off x="1269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" name="Rectangle 49"/>
            <p:cNvSpPr>
              <a:spLocks noChangeArrowheads="1"/>
            </p:cNvSpPr>
            <p:nvPr/>
          </p:nvSpPr>
          <p:spPr bwMode="auto">
            <a:xfrm>
              <a:off x="1269" y="4167"/>
              <a:ext cx="3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" name="Line 50"/>
            <p:cNvSpPr>
              <a:spLocks noChangeShapeType="1"/>
            </p:cNvSpPr>
            <p:nvPr/>
          </p:nvSpPr>
          <p:spPr bwMode="auto">
            <a:xfrm>
              <a:off x="1865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5" name="Rectangle 51"/>
            <p:cNvSpPr>
              <a:spLocks noChangeArrowheads="1"/>
            </p:cNvSpPr>
            <p:nvPr/>
          </p:nvSpPr>
          <p:spPr bwMode="auto">
            <a:xfrm>
              <a:off x="1865" y="4167"/>
              <a:ext cx="3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6" name="Line 52"/>
            <p:cNvSpPr>
              <a:spLocks noChangeShapeType="1"/>
            </p:cNvSpPr>
            <p:nvPr/>
          </p:nvSpPr>
          <p:spPr bwMode="auto">
            <a:xfrm>
              <a:off x="2461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7" name="Rectangle 53"/>
            <p:cNvSpPr>
              <a:spLocks noChangeArrowheads="1"/>
            </p:cNvSpPr>
            <p:nvPr/>
          </p:nvSpPr>
          <p:spPr bwMode="auto">
            <a:xfrm>
              <a:off x="2461" y="4167"/>
              <a:ext cx="3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8" name="Line 54"/>
            <p:cNvSpPr>
              <a:spLocks noChangeShapeType="1"/>
            </p:cNvSpPr>
            <p:nvPr/>
          </p:nvSpPr>
          <p:spPr bwMode="auto">
            <a:xfrm>
              <a:off x="3057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9" name="Rectangle 55"/>
            <p:cNvSpPr>
              <a:spLocks noChangeArrowheads="1"/>
            </p:cNvSpPr>
            <p:nvPr/>
          </p:nvSpPr>
          <p:spPr bwMode="auto">
            <a:xfrm>
              <a:off x="3057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0" name="Line 56"/>
            <p:cNvSpPr>
              <a:spLocks noChangeShapeType="1"/>
            </p:cNvSpPr>
            <p:nvPr/>
          </p:nvSpPr>
          <p:spPr bwMode="auto">
            <a:xfrm>
              <a:off x="3653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1" name="Rectangle 57"/>
            <p:cNvSpPr>
              <a:spLocks noChangeArrowheads="1"/>
            </p:cNvSpPr>
            <p:nvPr/>
          </p:nvSpPr>
          <p:spPr bwMode="auto">
            <a:xfrm>
              <a:off x="3653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2" name="Line 58"/>
            <p:cNvSpPr>
              <a:spLocks noChangeShapeType="1"/>
            </p:cNvSpPr>
            <p:nvPr/>
          </p:nvSpPr>
          <p:spPr bwMode="auto">
            <a:xfrm>
              <a:off x="4249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3" name="Rectangle 59"/>
            <p:cNvSpPr>
              <a:spLocks noChangeArrowheads="1"/>
            </p:cNvSpPr>
            <p:nvPr/>
          </p:nvSpPr>
          <p:spPr bwMode="auto">
            <a:xfrm>
              <a:off x="4249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4" name="Line 60"/>
            <p:cNvSpPr>
              <a:spLocks noChangeShapeType="1"/>
            </p:cNvSpPr>
            <p:nvPr/>
          </p:nvSpPr>
          <p:spPr bwMode="auto">
            <a:xfrm>
              <a:off x="4845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5" name="Rectangle 61"/>
            <p:cNvSpPr>
              <a:spLocks noChangeArrowheads="1"/>
            </p:cNvSpPr>
            <p:nvPr/>
          </p:nvSpPr>
          <p:spPr bwMode="auto">
            <a:xfrm>
              <a:off x="4845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6" name="Line 62"/>
            <p:cNvSpPr>
              <a:spLocks noChangeShapeType="1"/>
            </p:cNvSpPr>
            <p:nvPr/>
          </p:nvSpPr>
          <p:spPr bwMode="auto">
            <a:xfrm>
              <a:off x="4849" y="631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7" name="Rectangle 63"/>
            <p:cNvSpPr>
              <a:spLocks noChangeArrowheads="1"/>
            </p:cNvSpPr>
            <p:nvPr/>
          </p:nvSpPr>
          <p:spPr bwMode="auto">
            <a:xfrm>
              <a:off x="4849" y="631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8" name="Line 64"/>
            <p:cNvSpPr>
              <a:spLocks noChangeShapeType="1"/>
            </p:cNvSpPr>
            <p:nvPr/>
          </p:nvSpPr>
          <p:spPr bwMode="auto">
            <a:xfrm>
              <a:off x="4849" y="114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9" name="Rectangle 65"/>
            <p:cNvSpPr>
              <a:spLocks noChangeArrowheads="1"/>
            </p:cNvSpPr>
            <p:nvPr/>
          </p:nvSpPr>
          <p:spPr bwMode="auto">
            <a:xfrm>
              <a:off x="4849" y="1148"/>
              <a:ext cx="4" cy="2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0" name="Line 66"/>
            <p:cNvSpPr>
              <a:spLocks noChangeShapeType="1"/>
            </p:cNvSpPr>
            <p:nvPr/>
          </p:nvSpPr>
          <p:spPr bwMode="auto">
            <a:xfrm>
              <a:off x="4849" y="1650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1" name="Rectangle 67"/>
            <p:cNvSpPr>
              <a:spLocks noChangeArrowheads="1"/>
            </p:cNvSpPr>
            <p:nvPr/>
          </p:nvSpPr>
          <p:spPr bwMode="auto">
            <a:xfrm>
              <a:off x="4849" y="1650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" name="Line 68"/>
            <p:cNvSpPr>
              <a:spLocks noChangeShapeType="1"/>
            </p:cNvSpPr>
            <p:nvPr/>
          </p:nvSpPr>
          <p:spPr bwMode="auto">
            <a:xfrm>
              <a:off x="4849" y="2153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3" name="Rectangle 69"/>
            <p:cNvSpPr>
              <a:spLocks noChangeArrowheads="1"/>
            </p:cNvSpPr>
            <p:nvPr/>
          </p:nvSpPr>
          <p:spPr bwMode="auto">
            <a:xfrm>
              <a:off x="4849" y="2153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4" name="Line 70"/>
            <p:cNvSpPr>
              <a:spLocks noChangeShapeType="1"/>
            </p:cNvSpPr>
            <p:nvPr/>
          </p:nvSpPr>
          <p:spPr bwMode="auto">
            <a:xfrm>
              <a:off x="4849" y="2656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5" name="Rectangle 71"/>
            <p:cNvSpPr>
              <a:spLocks noChangeArrowheads="1"/>
            </p:cNvSpPr>
            <p:nvPr/>
          </p:nvSpPr>
          <p:spPr bwMode="auto">
            <a:xfrm>
              <a:off x="4849" y="2656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6" name="Line 72"/>
            <p:cNvSpPr>
              <a:spLocks noChangeShapeType="1"/>
            </p:cNvSpPr>
            <p:nvPr/>
          </p:nvSpPr>
          <p:spPr bwMode="auto">
            <a:xfrm>
              <a:off x="4849" y="3159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7" name="Rectangle 73"/>
            <p:cNvSpPr>
              <a:spLocks noChangeArrowheads="1"/>
            </p:cNvSpPr>
            <p:nvPr/>
          </p:nvSpPr>
          <p:spPr bwMode="auto">
            <a:xfrm>
              <a:off x="4849" y="3159"/>
              <a:ext cx="4" cy="2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8" name="Line 74"/>
            <p:cNvSpPr>
              <a:spLocks noChangeShapeType="1"/>
            </p:cNvSpPr>
            <p:nvPr/>
          </p:nvSpPr>
          <p:spPr bwMode="auto">
            <a:xfrm>
              <a:off x="4849" y="3661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9" name="Rectangle 75"/>
            <p:cNvSpPr>
              <a:spLocks noChangeArrowheads="1"/>
            </p:cNvSpPr>
            <p:nvPr/>
          </p:nvSpPr>
          <p:spPr bwMode="auto">
            <a:xfrm>
              <a:off x="4849" y="3661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0" name="Line 76"/>
            <p:cNvSpPr>
              <a:spLocks noChangeShapeType="1"/>
            </p:cNvSpPr>
            <p:nvPr/>
          </p:nvSpPr>
          <p:spPr bwMode="auto">
            <a:xfrm>
              <a:off x="4849" y="416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1" name="Rectangle 77"/>
            <p:cNvSpPr>
              <a:spLocks noChangeArrowheads="1"/>
            </p:cNvSpPr>
            <p:nvPr/>
          </p:nvSpPr>
          <p:spPr bwMode="auto">
            <a:xfrm>
              <a:off x="4849" y="4164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" name="Line 78"/>
            <p:cNvSpPr>
              <a:spLocks noChangeShapeType="1"/>
            </p:cNvSpPr>
            <p:nvPr/>
          </p:nvSpPr>
          <p:spPr bwMode="auto">
            <a:xfrm>
              <a:off x="680" y="634"/>
              <a:ext cx="589" cy="5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83" name="テキスト ボックス 82"/>
          <p:cNvSpPr txBox="1"/>
          <p:nvPr/>
        </p:nvSpPr>
        <p:spPr>
          <a:xfrm>
            <a:off x="1663762" y="2771768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①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2433716" y="2085124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①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1663761" y="3433366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②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3211063" y="2097696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②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1699492" y="4000114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③</a:t>
            </a:r>
            <a:endParaRPr kumimoji="1" lang="ja-JP" altLang="en-US" sz="4400" dirty="0"/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3956177" y="2120961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③</a:t>
            </a:r>
            <a:endParaRPr kumimoji="1" lang="ja-JP" altLang="en-US" sz="4400" dirty="0"/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1684793" y="4684833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④</a:t>
            </a:r>
            <a:endParaRPr kumimoji="1" lang="ja-JP" altLang="en-US" sz="4400" dirty="0"/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1695052" y="5328938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⑤</a:t>
            </a:r>
            <a:endParaRPr kumimoji="1" lang="ja-JP" altLang="en-US" sz="4400" dirty="0"/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5504715" y="2085123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⑤</a:t>
            </a:r>
            <a:endParaRPr kumimoji="1" lang="ja-JP" altLang="en-US" sz="4400" dirty="0"/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4705100" y="2099409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④</a:t>
            </a:r>
            <a:endParaRPr kumimoji="1" lang="ja-JP" altLang="en-US" sz="4400" dirty="0"/>
          </a:p>
        </p:txBody>
      </p:sp>
      <p:sp>
        <p:nvSpPr>
          <p:cNvPr id="84" name="正方形/長方形 83"/>
          <p:cNvSpPr/>
          <p:nvPr/>
        </p:nvSpPr>
        <p:spPr>
          <a:xfrm>
            <a:off x="6253638" y="2120961"/>
            <a:ext cx="1512168" cy="45881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kumimoji="1" lang="ja-JP" altLang="en-US" dirty="0"/>
          </a:p>
        </p:txBody>
      </p:sp>
      <p:sp>
        <p:nvSpPr>
          <p:cNvPr id="106" name="正方形/長方形 105"/>
          <p:cNvSpPr/>
          <p:nvPr/>
        </p:nvSpPr>
        <p:spPr>
          <a:xfrm>
            <a:off x="1524350" y="6025423"/>
            <a:ext cx="5760640" cy="6836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3984278" y="5265674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○</a:t>
            </a:r>
            <a:endParaRPr kumimoji="1" lang="ja-JP" altLang="en-US" sz="4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テキスト ボックス 91"/>
              <p:cNvSpPr txBox="1"/>
              <p:nvPr/>
            </p:nvSpPr>
            <p:spPr>
              <a:xfrm>
                <a:off x="7310527" y="4389379"/>
                <a:ext cx="1085554" cy="14184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sz="4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kumimoji="1" lang="ja-JP" altLang="en-US" sz="4400" b="0" i="1" smtClean="0">
                              <a:latin typeface="Cambria Math"/>
                            </a:rPr>
                            <m:t>９</m:t>
                          </m:r>
                        </m:num>
                        <m:den>
                          <m:r>
                            <a:rPr lang="ja-JP" altLang="en-US" sz="4400" i="1">
                              <a:latin typeface="Cambria Math"/>
                            </a:rPr>
                            <m:t>２５</m:t>
                          </m:r>
                        </m:den>
                      </m:f>
                    </m:oMath>
                  </m:oMathPara>
                </a14:m>
                <a:endParaRPr kumimoji="1" lang="ja-JP" altLang="en-US" sz="4400" dirty="0"/>
              </a:p>
            </p:txBody>
          </p:sp>
        </mc:Choice>
        <mc:Fallback xmlns="">
          <p:sp>
            <p:nvSpPr>
              <p:cNvPr id="92" name="テキスト ボックス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0527" y="4389379"/>
                <a:ext cx="1085554" cy="141840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3" name="テキスト ボックス 92"/>
          <p:cNvSpPr txBox="1"/>
          <p:nvPr/>
        </p:nvSpPr>
        <p:spPr>
          <a:xfrm>
            <a:off x="4727903" y="5265674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○</a:t>
            </a:r>
            <a:endParaRPr kumimoji="1" lang="ja-JP" altLang="en-US" sz="4400" dirty="0"/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5476826" y="4674787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○</a:t>
            </a:r>
            <a:endParaRPr kumimoji="1" lang="ja-JP" altLang="en-US" sz="4400" dirty="0"/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3984278" y="4674786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○</a:t>
            </a:r>
            <a:endParaRPr kumimoji="1" lang="ja-JP" altLang="en-US" sz="4400" dirty="0"/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4713547" y="4030316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○</a:t>
            </a:r>
            <a:endParaRPr kumimoji="1" lang="ja-JP" altLang="en-US" sz="4400" dirty="0"/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5480632" y="4022472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○</a:t>
            </a:r>
            <a:endParaRPr kumimoji="1" lang="ja-JP" altLang="en-US" sz="4400" dirty="0"/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3956176" y="4064480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○</a:t>
            </a:r>
            <a:endParaRPr kumimoji="1" lang="ja-JP" altLang="en-US" sz="4400" dirty="0"/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4713546" y="4669421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○</a:t>
            </a:r>
            <a:endParaRPr kumimoji="1" lang="ja-JP" altLang="en-US" sz="4400" dirty="0"/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5481790" y="5255982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○</a:t>
            </a:r>
            <a:endParaRPr kumimoji="1" lang="ja-JP" altLang="en-US" sz="4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534305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8538"/>
    </mc:Choice>
    <mc:Fallback>
      <p:transition spd="slow" advTm="853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r>
              <a:rPr kumimoji="1" lang="ja-JP" altLang="en-US" sz="4000" dirty="0" smtClean="0">
                <a:ea typeface="ＤＦ平成明朝体W7" pitchFamily="1" charset="-128"/>
              </a:rPr>
              <a:t>確率</a:t>
            </a:r>
            <a:r>
              <a:rPr kumimoji="1" lang="en-US" altLang="ja-JP" sz="4000" dirty="0" smtClean="0">
                <a:ea typeface="ＤＦ平成明朝体W7" pitchFamily="1" charset="-128"/>
              </a:rPr>
              <a:t>(2</a:t>
            </a:r>
            <a:r>
              <a:rPr kumimoji="1" lang="ja-JP" altLang="en-US" sz="4000" dirty="0" smtClean="0">
                <a:ea typeface="ＤＦ平成明朝体W7" pitchFamily="1" charset="-128"/>
              </a:rPr>
              <a:t>人がくじを引く場合</a:t>
            </a:r>
            <a:r>
              <a:rPr kumimoji="1" lang="en-US" altLang="ja-JP" sz="4000" dirty="0" smtClean="0">
                <a:ea typeface="ＤＦ平成明朝体W7" pitchFamily="1" charset="-128"/>
              </a:rPr>
              <a:t>)</a:t>
            </a:r>
            <a:endParaRPr kumimoji="1" lang="ja-JP" altLang="en-US" sz="4000" dirty="0">
              <a:ea typeface="ＤＦ平成明朝体W7" pitchFamily="1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2050" name="Picture 2" descr="C:\Users\teacher\AppData\Local\Microsoft\Windows\Temporary Internet Files\Content.IE5\4YE7L9AY\MP900438684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645024"/>
            <a:ext cx="4496544" cy="2997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teacher\AppData\Local\Microsoft\Windows\Temporary Internet Files\Content.IE5\AAP1Q9Y2\MC900431537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068960"/>
            <a:ext cx="3430574" cy="2915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teacher\AppData\Local\Microsoft\Windows\Temporary Internet Files\Content.IE5\4YE7L9AY\MC900437052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30524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teacher\AppData\Local\Microsoft\Windows\Temporary Internet Files\Content.IE5\AAP1Q9Y2\MC900437051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9060" y="120543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teacher\AppData\Local\Microsoft\Windows\Temporary Internet Files\Content.IE5\6MFR134Q\MC900437050[1]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2036" y="476672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34011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337"/>
    </mc:Choice>
    <mc:Fallback>
      <p:transition spd="slow" advTm="10337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2218258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3600" dirty="0" smtClean="0"/>
              <a:t>5</a:t>
            </a:r>
            <a:r>
              <a:rPr kumimoji="1" lang="ja-JP" altLang="en-US" sz="3600" dirty="0" smtClean="0"/>
              <a:t>本のうち、あたりが</a:t>
            </a:r>
            <a:r>
              <a:rPr kumimoji="1" lang="en-US" altLang="ja-JP" sz="3600" dirty="0" smtClean="0"/>
              <a:t>2</a:t>
            </a:r>
            <a:r>
              <a:rPr kumimoji="1" lang="ja-JP" altLang="en-US" sz="3600" dirty="0" smtClean="0"/>
              <a:t>本入っているくじがあります。このくじを、</a:t>
            </a:r>
            <a:r>
              <a:rPr kumimoji="1" lang="en-US" altLang="ja-JP" sz="3600" dirty="0" smtClean="0"/>
              <a:t>A,B</a:t>
            </a:r>
            <a:r>
              <a:rPr kumimoji="1" lang="ja-JP" altLang="en-US" sz="3600" dirty="0" smtClean="0"/>
              <a:t>の</a:t>
            </a:r>
            <a:r>
              <a:rPr kumimoji="1" lang="en-US" altLang="ja-JP" sz="3600" dirty="0" smtClean="0"/>
              <a:t>2</a:t>
            </a:r>
            <a:r>
              <a:rPr kumimoji="1" lang="ja-JP" altLang="en-US" sz="3600" dirty="0" smtClean="0"/>
              <a:t>人がこの順に</a:t>
            </a:r>
            <a:r>
              <a:rPr kumimoji="1" lang="en-US" altLang="ja-JP" sz="3600" dirty="0" smtClean="0"/>
              <a:t>1</a:t>
            </a:r>
            <a:r>
              <a:rPr kumimoji="1" lang="ja-JP" altLang="en-US" sz="3600" dirty="0" smtClean="0"/>
              <a:t>本ずつひくとき、次の確率を求めなさい。</a:t>
            </a:r>
            <a:endParaRPr kumimoji="1" lang="ja-JP" altLang="en-US" sz="3600" dirty="0"/>
          </a:p>
        </p:txBody>
      </p:sp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1691680" y="2140002"/>
            <a:ext cx="5299050" cy="4489667"/>
            <a:chOff x="676" y="631"/>
            <a:chExt cx="4177" cy="3539"/>
          </a:xfrm>
        </p:grpSpPr>
        <p:sp>
          <p:nvSpPr>
            <p:cNvPr id="8" name="AutoShape 3"/>
            <p:cNvSpPr>
              <a:spLocks noChangeAspect="1" noChangeArrowheads="1" noTextEdit="1"/>
            </p:cNvSpPr>
            <p:nvPr/>
          </p:nvSpPr>
          <p:spPr bwMode="auto">
            <a:xfrm>
              <a:off x="676" y="631"/>
              <a:ext cx="3577" cy="3033"/>
            </a:xfrm>
            <a:prstGeom prst="rect">
              <a:avLst/>
            </a:prstGeom>
            <a:noFill/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732" y="696"/>
              <a:ext cx="692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3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A B</a:t>
              </a:r>
              <a:endParaRPr kumimoji="1" lang="ja-JP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676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1269" y="631"/>
              <a:ext cx="3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1865" y="631"/>
              <a:ext cx="3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2461" y="631"/>
              <a:ext cx="3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3057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>
              <a:off x="3653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4249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" name="Line 13"/>
            <p:cNvSpPr>
              <a:spLocks noChangeShapeType="1"/>
            </p:cNvSpPr>
            <p:nvPr/>
          </p:nvSpPr>
          <p:spPr bwMode="auto">
            <a:xfrm>
              <a:off x="680" y="631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680" y="631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4845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" name="Line 16"/>
            <p:cNvSpPr>
              <a:spLocks noChangeShapeType="1"/>
            </p:cNvSpPr>
            <p:nvPr/>
          </p:nvSpPr>
          <p:spPr bwMode="auto">
            <a:xfrm>
              <a:off x="680" y="1148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" name="Rectangle 17"/>
            <p:cNvSpPr>
              <a:spLocks noChangeArrowheads="1"/>
            </p:cNvSpPr>
            <p:nvPr/>
          </p:nvSpPr>
          <p:spPr bwMode="auto">
            <a:xfrm>
              <a:off x="680" y="1148"/>
              <a:ext cx="4169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" name="Line 18"/>
            <p:cNvSpPr>
              <a:spLocks noChangeShapeType="1"/>
            </p:cNvSpPr>
            <p:nvPr/>
          </p:nvSpPr>
          <p:spPr bwMode="auto">
            <a:xfrm>
              <a:off x="680" y="1650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" name="Rectangle 19"/>
            <p:cNvSpPr>
              <a:spLocks noChangeArrowheads="1"/>
            </p:cNvSpPr>
            <p:nvPr/>
          </p:nvSpPr>
          <p:spPr bwMode="auto">
            <a:xfrm>
              <a:off x="680" y="1650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" name="Line 20"/>
            <p:cNvSpPr>
              <a:spLocks noChangeShapeType="1"/>
            </p:cNvSpPr>
            <p:nvPr/>
          </p:nvSpPr>
          <p:spPr bwMode="auto">
            <a:xfrm>
              <a:off x="680" y="2153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680" y="2153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" name="Line 22"/>
            <p:cNvSpPr>
              <a:spLocks noChangeShapeType="1"/>
            </p:cNvSpPr>
            <p:nvPr/>
          </p:nvSpPr>
          <p:spPr bwMode="auto">
            <a:xfrm>
              <a:off x="680" y="2656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" name="Rectangle 23"/>
            <p:cNvSpPr>
              <a:spLocks noChangeArrowheads="1"/>
            </p:cNvSpPr>
            <p:nvPr/>
          </p:nvSpPr>
          <p:spPr bwMode="auto">
            <a:xfrm>
              <a:off x="680" y="2656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" name="Line 24"/>
            <p:cNvSpPr>
              <a:spLocks noChangeShapeType="1"/>
            </p:cNvSpPr>
            <p:nvPr/>
          </p:nvSpPr>
          <p:spPr bwMode="auto">
            <a:xfrm>
              <a:off x="680" y="3159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" name="Rectangle 25"/>
            <p:cNvSpPr>
              <a:spLocks noChangeArrowheads="1"/>
            </p:cNvSpPr>
            <p:nvPr/>
          </p:nvSpPr>
          <p:spPr bwMode="auto">
            <a:xfrm>
              <a:off x="680" y="3159"/>
              <a:ext cx="4169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" name="Rectangle 27"/>
            <p:cNvSpPr>
              <a:spLocks noChangeArrowheads="1"/>
            </p:cNvSpPr>
            <p:nvPr/>
          </p:nvSpPr>
          <p:spPr bwMode="auto">
            <a:xfrm>
              <a:off x="680" y="3661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" name="Line 28"/>
            <p:cNvSpPr>
              <a:spLocks noChangeShapeType="1"/>
            </p:cNvSpPr>
            <p:nvPr/>
          </p:nvSpPr>
          <p:spPr bwMode="auto">
            <a:xfrm>
              <a:off x="676" y="631"/>
              <a:ext cx="0" cy="35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" name="Rectangle 29"/>
            <p:cNvSpPr>
              <a:spLocks noChangeArrowheads="1"/>
            </p:cNvSpPr>
            <p:nvPr/>
          </p:nvSpPr>
          <p:spPr bwMode="auto">
            <a:xfrm>
              <a:off x="676" y="631"/>
              <a:ext cx="4" cy="35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" name="Line 30"/>
            <p:cNvSpPr>
              <a:spLocks noChangeShapeType="1"/>
            </p:cNvSpPr>
            <p:nvPr/>
          </p:nvSpPr>
          <p:spPr bwMode="auto">
            <a:xfrm>
              <a:off x="1269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" name="Rectangle 31"/>
            <p:cNvSpPr>
              <a:spLocks noChangeArrowheads="1"/>
            </p:cNvSpPr>
            <p:nvPr/>
          </p:nvSpPr>
          <p:spPr bwMode="auto">
            <a:xfrm>
              <a:off x="1269" y="634"/>
              <a:ext cx="3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" name="Line 32"/>
            <p:cNvSpPr>
              <a:spLocks noChangeShapeType="1"/>
            </p:cNvSpPr>
            <p:nvPr/>
          </p:nvSpPr>
          <p:spPr bwMode="auto">
            <a:xfrm>
              <a:off x="1865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" name="Rectangle 33"/>
            <p:cNvSpPr>
              <a:spLocks noChangeArrowheads="1"/>
            </p:cNvSpPr>
            <p:nvPr/>
          </p:nvSpPr>
          <p:spPr bwMode="auto">
            <a:xfrm>
              <a:off x="1865" y="634"/>
              <a:ext cx="3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" name="Line 34"/>
            <p:cNvSpPr>
              <a:spLocks noChangeShapeType="1"/>
            </p:cNvSpPr>
            <p:nvPr/>
          </p:nvSpPr>
          <p:spPr bwMode="auto">
            <a:xfrm>
              <a:off x="2461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" name="Rectangle 35"/>
            <p:cNvSpPr>
              <a:spLocks noChangeArrowheads="1"/>
            </p:cNvSpPr>
            <p:nvPr/>
          </p:nvSpPr>
          <p:spPr bwMode="auto">
            <a:xfrm>
              <a:off x="2461" y="634"/>
              <a:ext cx="3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" name="Line 36"/>
            <p:cNvSpPr>
              <a:spLocks noChangeShapeType="1"/>
            </p:cNvSpPr>
            <p:nvPr/>
          </p:nvSpPr>
          <p:spPr bwMode="auto">
            <a:xfrm>
              <a:off x="3057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" name="Rectangle 37"/>
            <p:cNvSpPr>
              <a:spLocks noChangeArrowheads="1"/>
            </p:cNvSpPr>
            <p:nvPr/>
          </p:nvSpPr>
          <p:spPr bwMode="auto">
            <a:xfrm>
              <a:off x="3057" y="634"/>
              <a:ext cx="4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" name="Line 38"/>
            <p:cNvSpPr>
              <a:spLocks noChangeShapeType="1"/>
            </p:cNvSpPr>
            <p:nvPr/>
          </p:nvSpPr>
          <p:spPr bwMode="auto">
            <a:xfrm>
              <a:off x="3653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" name="Rectangle 39"/>
            <p:cNvSpPr>
              <a:spLocks noChangeArrowheads="1"/>
            </p:cNvSpPr>
            <p:nvPr/>
          </p:nvSpPr>
          <p:spPr bwMode="auto">
            <a:xfrm>
              <a:off x="3653" y="634"/>
              <a:ext cx="4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" name="Line 40"/>
            <p:cNvSpPr>
              <a:spLocks noChangeShapeType="1"/>
            </p:cNvSpPr>
            <p:nvPr/>
          </p:nvSpPr>
          <p:spPr bwMode="auto">
            <a:xfrm>
              <a:off x="4249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" name="Rectangle 41"/>
            <p:cNvSpPr>
              <a:spLocks noChangeArrowheads="1"/>
            </p:cNvSpPr>
            <p:nvPr/>
          </p:nvSpPr>
          <p:spPr bwMode="auto">
            <a:xfrm>
              <a:off x="4249" y="634"/>
              <a:ext cx="4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" name="Line 42"/>
            <p:cNvSpPr>
              <a:spLocks noChangeShapeType="1"/>
            </p:cNvSpPr>
            <p:nvPr/>
          </p:nvSpPr>
          <p:spPr bwMode="auto">
            <a:xfrm>
              <a:off x="680" y="4164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" name="Rectangle 43"/>
            <p:cNvSpPr>
              <a:spLocks noChangeArrowheads="1"/>
            </p:cNvSpPr>
            <p:nvPr/>
          </p:nvSpPr>
          <p:spPr bwMode="auto">
            <a:xfrm>
              <a:off x="680" y="4164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" name="Line 44"/>
            <p:cNvSpPr>
              <a:spLocks noChangeShapeType="1"/>
            </p:cNvSpPr>
            <p:nvPr/>
          </p:nvSpPr>
          <p:spPr bwMode="auto">
            <a:xfrm>
              <a:off x="4845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" name="Line 46"/>
            <p:cNvSpPr>
              <a:spLocks noChangeShapeType="1"/>
            </p:cNvSpPr>
            <p:nvPr/>
          </p:nvSpPr>
          <p:spPr bwMode="auto">
            <a:xfrm>
              <a:off x="676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" name="Rectangle 47"/>
            <p:cNvSpPr>
              <a:spLocks noChangeArrowheads="1"/>
            </p:cNvSpPr>
            <p:nvPr/>
          </p:nvSpPr>
          <p:spPr bwMode="auto">
            <a:xfrm>
              <a:off x="676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" name="Line 48"/>
            <p:cNvSpPr>
              <a:spLocks noChangeShapeType="1"/>
            </p:cNvSpPr>
            <p:nvPr/>
          </p:nvSpPr>
          <p:spPr bwMode="auto">
            <a:xfrm>
              <a:off x="1269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" name="Rectangle 49"/>
            <p:cNvSpPr>
              <a:spLocks noChangeArrowheads="1"/>
            </p:cNvSpPr>
            <p:nvPr/>
          </p:nvSpPr>
          <p:spPr bwMode="auto">
            <a:xfrm>
              <a:off x="1269" y="4167"/>
              <a:ext cx="3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" name="Line 50"/>
            <p:cNvSpPr>
              <a:spLocks noChangeShapeType="1"/>
            </p:cNvSpPr>
            <p:nvPr/>
          </p:nvSpPr>
          <p:spPr bwMode="auto">
            <a:xfrm>
              <a:off x="1865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5" name="Rectangle 51"/>
            <p:cNvSpPr>
              <a:spLocks noChangeArrowheads="1"/>
            </p:cNvSpPr>
            <p:nvPr/>
          </p:nvSpPr>
          <p:spPr bwMode="auto">
            <a:xfrm>
              <a:off x="1865" y="4167"/>
              <a:ext cx="3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6" name="Line 52"/>
            <p:cNvSpPr>
              <a:spLocks noChangeShapeType="1"/>
            </p:cNvSpPr>
            <p:nvPr/>
          </p:nvSpPr>
          <p:spPr bwMode="auto">
            <a:xfrm>
              <a:off x="2461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7" name="Rectangle 53"/>
            <p:cNvSpPr>
              <a:spLocks noChangeArrowheads="1"/>
            </p:cNvSpPr>
            <p:nvPr/>
          </p:nvSpPr>
          <p:spPr bwMode="auto">
            <a:xfrm>
              <a:off x="2461" y="4167"/>
              <a:ext cx="3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8" name="Line 54"/>
            <p:cNvSpPr>
              <a:spLocks noChangeShapeType="1"/>
            </p:cNvSpPr>
            <p:nvPr/>
          </p:nvSpPr>
          <p:spPr bwMode="auto">
            <a:xfrm>
              <a:off x="3057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9" name="Rectangle 55"/>
            <p:cNvSpPr>
              <a:spLocks noChangeArrowheads="1"/>
            </p:cNvSpPr>
            <p:nvPr/>
          </p:nvSpPr>
          <p:spPr bwMode="auto">
            <a:xfrm>
              <a:off x="3057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0" name="Line 56"/>
            <p:cNvSpPr>
              <a:spLocks noChangeShapeType="1"/>
            </p:cNvSpPr>
            <p:nvPr/>
          </p:nvSpPr>
          <p:spPr bwMode="auto">
            <a:xfrm>
              <a:off x="3653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1" name="Rectangle 57"/>
            <p:cNvSpPr>
              <a:spLocks noChangeArrowheads="1"/>
            </p:cNvSpPr>
            <p:nvPr/>
          </p:nvSpPr>
          <p:spPr bwMode="auto">
            <a:xfrm>
              <a:off x="3653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2" name="Line 58"/>
            <p:cNvSpPr>
              <a:spLocks noChangeShapeType="1"/>
            </p:cNvSpPr>
            <p:nvPr/>
          </p:nvSpPr>
          <p:spPr bwMode="auto">
            <a:xfrm>
              <a:off x="4249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3" name="Rectangle 59"/>
            <p:cNvSpPr>
              <a:spLocks noChangeArrowheads="1"/>
            </p:cNvSpPr>
            <p:nvPr/>
          </p:nvSpPr>
          <p:spPr bwMode="auto">
            <a:xfrm>
              <a:off x="4249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4" name="Line 60"/>
            <p:cNvSpPr>
              <a:spLocks noChangeShapeType="1"/>
            </p:cNvSpPr>
            <p:nvPr/>
          </p:nvSpPr>
          <p:spPr bwMode="auto">
            <a:xfrm>
              <a:off x="4845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5" name="Rectangle 61"/>
            <p:cNvSpPr>
              <a:spLocks noChangeArrowheads="1"/>
            </p:cNvSpPr>
            <p:nvPr/>
          </p:nvSpPr>
          <p:spPr bwMode="auto">
            <a:xfrm>
              <a:off x="4845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6" name="Line 62"/>
            <p:cNvSpPr>
              <a:spLocks noChangeShapeType="1"/>
            </p:cNvSpPr>
            <p:nvPr/>
          </p:nvSpPr>
          <p:spPr bwMode="auto">
            <a:xfrm>
              <a:off x="4849" y="631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7" name="Rectangle 63"/>
            <p:cNvSpPr>
              <a:spLocks noChangeArrowheads="1"/>
            </p:cNvSpPr>
            <p:nvPr/>
          </p:nvSpPr>
          <p:spPr bwMode="auto">
            <a:xfrm>
              <a:off x="4849" y="631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8" name="Line 64"/>
            <p:cNvSpPr>
              <a:spLocks noChangeShapeType="1"/>
            </p:cNvSpPr>
            <p:nvPr/>
          </p:nvSpPr>
          <p:spPr bwMode="auto">
            <a:xfrm>
              <a:off x="4849" y="114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9" name="Rectangle 65"/>
            <p:cNvSpPr>
              <a:spLocks noChangeArrowheads="1"/>
            </p:cNvSpPr>
            <p:nvPr/>
          </p:nvSpPr>
          <p:spPr bwMode="auto">
            <a:xfrm>
              <a:off x="4849" y="1148"/>
              <a:ext cx="4" cy="2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0" name="Line 66"/>
            <p:cNvSpPr>
              <a:spLocks noChangeShapeType="1"/>
            </p:cNvSpPr>
            <p:nvPr/>
          </p:nvSpPr>
          <p:spPr bwMode="auto">
            <a:xfrm>
              <a:off x="4849" y="1650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1" name="Rectangle 67"/>
            <p:cNvSpPr>
              <a:spLocks noChangeArrowheads="1"/>
            </p:cNvSpPr>
            <p:nvPr/>
          </p:nvSpPr>
          <p:spPr bwMode="auto">
            <a:xfrm>
              <a:off x="4849" y="1650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" name="Line 68"/>
            <p:cNvSpPr>
              <a:spLocks noChangeShapeType="1"/>
            </p:cNvSpPr>
            <p:nvPr/>
          </p:nvSpPr>
          <p:spPr bwMode="auto">
            <a:xfrm>
              <a:off x="4849" y="2153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3" name="Rectangle 69"/>
            <p:cNvSpPr>
              <a:spLocks noChangeArrowheads="1"/>
            </p:cNvSpPr>
            <p:nvPr/>
          </p:nvSpPr>
          <p:spPr bwMode="auto">
            <a:xfrm>
              <a:off x="4849" y="2153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4" name="Line 70"/>
            <p:cNvSpPr>
              <a:spLocks noChangeShapeType="1"/>
            </p:cNvSpPr>
            <p:nvPr/>
          </p:nvSpPr>
          <p:spPr bwMode="auto">
            <a:xfrm>
              <a:off x="4849" y="2656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5" name="Rectangle 71"/>
            <p:cNvSpPr>
              <a:spLocks noChangeArrowheads="1"/>
            </p:cNvSpPr>
            <p:nvPr/>
          </p:nvSpPr>
          <p:spPr bwMode="auto">
            <a:xfrm>
              <a:off x="4849" y="2656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6" name="Line 72"/>
            <p:cNvSpPr>
              <a:spLocks noChangeShapeType="1"/>
            </p:cNvSpPr>
            <p:nvPr/>
          </p:nvSpPr>
          <p:spPr bwMode="auto">
            <a:xfrm>
              <a:off x="4849" y="3159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7" name="Rectangle 73"/>
            <p:cNvSpPr>
              <a:spLocks noChangeArrowheads="1"/>
            </p:cNvSpPr>
            <p:nvPr/>
          </p:nvSpPr>
          <p:spPr bwMode="auto">
            <a:xfrm>
              <a:off x="4849" y="3159"/>
              <a:ext cx="4" cy="2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8" name="Line 74"/>
            <p:cNvSpPr>
              <a:spLocks noChangeShapeType="1"/>
            </p:cNvSpPr>
            <p:nvPr/>
          </p:nvSpPr>
          <p:spPr bwMode="auto">
            <a:xfrm>
              <a:off x="4849" y="3661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9" name="Rectangle 75"/>
            <p:cNvSpPr>
              <a:spLocks noChangeArrowheads="1"/>
            </p:cNvSpPr>
            <p:nvPr/>
          </p:nvSpPr>
          <p:spPr bwMode="auto">
            <a:xfrm>
              <a:off x="4849" y="3661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0" name="Line 76"/>
            <p:cNvSpPr>
              <a:spLocks noChangeShapeType="1"/>
            </p:cNvSpPr>
            <p:nvPr/>
          </p:nvSpPr>
          <p:spPr bwMode="auto">
            <a:xfrm>
              <a:off x="4849" y="416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1" name="Rectangle 77"/>
            <p:cNvSpPr>
              <a:spLocks noChangeArrowheads="1"/>
            </p:cNvSpPr>
            <p:nvPr/>
          </p:nvSpPr>
          <p:spPr bwMode="auto">
            <a:xfrm>
              <a:off x="4849" y="4164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" name="Line 78"/>
            <p:cNvSpPr>
              <a:spLocks noChangeShapeType="1"/>
            </p:cNvSpPr>
            <p:nvPr/>
          </p:nvSpPr>
          <p:spPr bwMode="auto">
            <a:xfrm>
              <a:off x="680" y="634"/>
              <a:ext cx="589" cy="5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83" name="テキスト ボックス 82"/>
          <p:cNvSpPr txBox="1"/>
          <p:nvPr/>
        </p:nvSpPr>
        <p:spPr>
          <a:xfrm>
            <a:off x="1663762" y="2771768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①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2433716" y="2085124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①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1663761" y="3408618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②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3211063" y="2097696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②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1699492" y="4000114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③</a:t>
            </a:r>
            <a:endParaRPr kumimoji="1" lang="ja-JP" altLang="en-US" sz="4400" dirty="0"/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3956177" y="2120961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③</a:t>
            </a:r>
            <a:endParaRPr kumimoji="1" lang="ja-JP" altLang="en-US" sz="4400" dirty="0"/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1684793" y="4684833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④</a:t>
            </a:r>
            <a:endParaRPr kumimoji="1" lang="ja-JP" altLang="en-US" sz="4400" dirty="0"/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1695052" y="5328938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⑤</a:t>
            </a:r>
            <a:endParaRPr kumimoji="1" lang="ja-JP" altLang="en-US" sz="4400" dirty="0"/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5504715" y="2085123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⑤</a:t>
            </a:r>
            <a:endParaRPr kumimoji="1" lang="ja-JP" altLang="en-US" sz="4400" dirty="0"/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4705100" y="2099409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④</a:t>
            </a:r>
            <a:endParaRPr kumimoji="1" lang="ja-JP" altLang="en-US" sz="4400" dirty="0"/>
          </a:p>
        </p:txBody>
      </p:sp>
      <p:sp>
        <p:nvSpPr>
          <p:cNvPr id="84" name="正方形/長方形 83"/>
          <p:cNvSpPr/>
          <p:nvPr/>
        </p:nvSpPr>
        <p:spPr>
          <a:xfrm>
            <a:off x="6253638" y="2120961"/>
            <a:ext cx="1512168" cy="45881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6" name="正方形/長方形 105"/>
          <p:cNvSpPr/>
          <p:nvPr/>
        </p:nvSpPr>
        <p:spPr>
          <a:xfrm>
            <a:off x="1524350" y="6025423"/>
            <a:ext cx="5760640" cy="6836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Line 78"/>
          <p:cNvSpPr>
            <a:spLocks noChangeShapeType="1"/>
          </p:cNvSpPr>
          <p:nvPr/>
        </p:nvSpPr>
        <p:spPr bwMode="auto">
          <a:xfrm>
            <a:off x="2463842" y="2830450"/>
            <a:ext cx="3789796" cy="31534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302910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7158"/>
    </mc:Choice>
    <mc:Fallback>
      <p:transition spd="slow" advTm="1715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064896" cy="1296144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3600" dirty="0" smtClean="0"/>
              <a:t>(1)</a:t>
            </a:r>
            <a:r>
              <a:rPr kumimoji="1" lang="ja-JP" altLang="en-US" sz="3600" dirty="0" smtClean="0"/>
              <a:t>　</a:t>
            </a:r>
            <a:r>
              <a:rPr kumimoji="1" lang="en-US" altLang="ja-JP" sz="3600" dirty="0" smtClean="0"/>
              <a:t>A,B</a:t>
            </a:r>
            <a:r>
              <a:rPr kumimoji="1" lang="ja-JP" altLang="en-US" sz="3600" dirty="0" smtClean="0"/>
              <a:t>ともにあたりをひく確率</a:t>
            </a:r>
            <a:endParaRPr kumimoji="1" lang="ja-JP" altLang="en-US" sz="3600" dirty="0"/>
          </a:p>
        </p:txBody>
      </p:sp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1691680" y="2140002"/>
            <a:ext cx="5299050" cy="4489667"/>
            <a:chOff x="676" y="631"/>
            <a:chExt cx="4177" cy="3539"/>
          </a:xfrm>
        </p:grpSpPr>
        <p:sp>
          <p:nvSpPr>
            <p:cNvPr id="8" name="AutoShape 3"/>
            <p:cNvSpPr>
              <a:spLocks noChangeAspect="1" noChangeArrowheads="1" noTextEdit="1"/>
            </p:cNvSpPr>
            <p:nvPr/>
          </p:nvSpPr>
          <p:spPr bwMode="auto">
            <a:xfrm>
              <a:off x="676" y="631"/>
              <a:ext cx="3577" cy="3033"/>
            </a:xfrm>
            <a:prstGeom prst="rect">
              <a:avLst/>
            </a:prstGeom>
            <a:noFill/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732" y="696"/>
              <a:ext cx="692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3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A B</a:t>
              </a:r>
              <a:endParaRPr kumimoji="1" lang="ja-JP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676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1269" y="631"/>
              <a:ext cx="3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1865" y="631"/>
              <a:ext cx="3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2461" y="631"/>
              <a:ext cx="3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3057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>
              <a:off x="3653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4249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" name="Line 13"/>
            <p:cNvSpPr>
              <a:spLocks noChangeShapeType="1"/>
            </p:cNvSpPr>
            <p:nvPr/>
          </p:nvSpPr>
          <p:spPr bwMode="auto">
            <a:xfrm>
              <a:off x="680" y="631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680" y="631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4845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" name="Line 16"/>
            <p:cNvSpPr>
              <a:spLocks noChangeShapeType="1"/>
            </p:cNvSpPr>
            <p:nvPr/>
          </p:nvSpPr>
          <p:spPr bwMode="auto">
            <a:xfrm>
              <a:off x="680" y="1148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" name="Rectangle 17"/>
            <p:cNvSpPr>
              <a:spLocks noChangeArrowheads="1"/>
            </p:cNvSpPr>
            <p:nvPr/>
          </p:nvSpPr>
          <p:spPr bwMode="auto">
            <a:xfrm>
              <a:off x="680" y="1148"/>
              <a:ext cx="4169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" name="Line 18"/>
            <p:cNvSpPr>
              <a:spLocks noChangeShapeType="1"/>
            </p:cNvSpPr>
            <p:nvPr/>
          </p:nvSpPr>
          <p:spPr bwMode="auto">
            <a:xfrm>
              <a:off x="680" y="1650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" name="Rectangle 19"/>
            <p:cNvSpPr>
              <a:spLocks noChangeArrowheads="1"/>
            </p:cNvSpPr>
            <p:nvPr/>
          </p:nvSpPr>
          <p:spPr bwMode="auto">
            <a:xfrm>
              <a:off x="680" y="1650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" name="Line 20"/>
            <p:cNvSpPr>
              <a:spLocks noChangeShapeType="1"/>
            </p:cNvSpPr>
            <p:nvPr/>
          </p:nvSpPr>
          <p:spPr bwMode="auto">
            <a:xfrm>
              <a:off x="680" y="2153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680" y="2153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" name="Line 22"/>
            <p:cNvSpPr>
              <a:spLocks noChangeShapeType="1"/>
            </p:cNvSpPr>
            <p:nvPr/>
          </p:nvSpPr>
          <p:spPr bwMode="auto">
            <a:xfrm>
              <a:off x="680" y="2656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" name="Rectangle 23"/>
            <p:cNvSpPr>
              <a:spLocks noChangeArrowheads="1"/>
            </p:cNvSpPr>
            <p:nvPr/>
          </p:nvSpPr>
          <p:spPr bwMode="auto">
            <a:xfrm>
              <a:off x="680" y="2656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" name="Line 24"/>
            <p:cNvSpPr>
              <a:spLocks noChangeShapeType="1"/>
            </p:cNvSpPr>
            <p:nvPr/>
          </p:nvSpPr>
          <p:spPr bwMode="auto">
            <a:xfrm>
              <a:off x="680" y="3159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" name="Rectangle 25"/>
            <p:cNvSpPr>
              <a:spLocks noChangeArrowheads="1"/>
            </p:cNvSpPr>
            <p:nvPr/>
          </p:nvSpPr>
          <p:spPr bwMode="auto">
            <a:xfrm>
              <a:off x="680" y="3159"/>
              <a:ext cx="4169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" name="Rectangle 27"/>
            <p:cNvSpPr>
              <a:spLocks noChangeArrowheads="1"/>
            </p:cNvSpPr>
            <p:nvPr/>
          </p:nvSpPr>
          <p:spPr bwMode="auto">
            <a:xfrm>
              <a:off x="680" y="3661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" name="Line 28"/>
            <p:cNvSpPr>
              <a:spLocks noChangeShapeType="1"/>
            </p:cNvSpPr>
            <p:nvPr/>
          </p:nvSpPr>
          <p:spPr bwMode="auto">
            <a:xfrm>
              <a:off x="676" y="631"/>
              <a:ext cx="0" cy="35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" name="Rectangle 29"/>
            <p:cNvSpPr>
              <a:spLocks noChangeArrowheads="1"/>
            </p:cNvSpPr>
            <p:nvPr/>
          </p:nvSpPr>
          <p:spPr bwMode="auto">
            <a:xfrm>
              <a:off x="676" y="631"/>
              <a:ext cx="4" cy="35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" name="Line 30"/>
            <p:cNvSpPr>
              <a:spLocks noChangeShapeType="1"/>
            </p:cNvSpPr>
            <p:nvPr/>
          </p:nvSpPr>
          <p:spPr bwMode="auto">
            <a:xfrm>
              <a:off x="1269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" name="Rectangle 31"/>
            <p:cNvSpPr>
              <a:spLocks noChangeArrowheads="1"/>
            </p:cNvSpPr>
            <p:nvPr/>
          </p:nvSpPr>
          <p:spPr bwMode="auto">
            <a:xfrm>
              <a:off x="1269" y="634"/>
              <a:ext cx="3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" name="Line 32"/>
            <p:cNvSpPr>
              <a:spLocks noChangeShapeType="1"/>
            </p:cNvSpPr>
            <p:nvPr/>
          </p:nvSpPr>
          <p:spPr bwMode="auto">
            <a:xfrm>
              <a:off x="1865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" name="Rectangle 33"/>
            <p:cNvSpPr>
              <a:spLocks noChangeArrowheads="1"/>
            </p:cNvSpPr>
            <p:nvPr/>
          </p:nvSpPr>
          <p:spPr bwMode="auto">
            <a:xfrm>
              <a:off x="1865" y="634"/>
              <a:ext cx="3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" name="Line 34"/>
            <p:cNvSpPr>
              <a:spLocks noChangeShapeType="1"/>
            </p:cNvSpPr>
            <p:nvPr/>
          </p:nvSpPr>
          <p:spPr bwMode="auto">
            <a:xfrm>
              <a:off x="2461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" name="Rectangle 35"/>
            <p:cNvSpPr>
              <a:spLocks noChangeArrowheads="1"/>
            </p:cNvSpPr>
            <p:nvPr/>
          </p:nvSpPr>
          <p:spPr bwMode="auto">
            <a:xfrm>
              <a:off x="2461" y="634"/>
              <a:ext cx="3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" name="Line 36"/>
            <p:cNvSpPr>
              <a:spLocks noChangeShapeType="1"/>
            </p:cNvSpPr>
            <p:nvPr/>
          </p:nvSpPr>
          <p:spPr bwMode="auto">
            <a:xfrm>
              <a:off x="3057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" name="Rectangle 37"/>
            <p:cNvSpPr>
              <a:spLocks noChangeArrowheads="1"/>
            </p:cNvSpPr>
            <p:nvPr/>
          </p:nvSpPr>
          <p:spPr bwMode="auto">
            <a:xfrm>
              <a:off x="3057" y="634"/>
              <a:ext cx="4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" name="Line 38"/>
            <p:cNvSpPr>
              <a:spLocks noChangeShapeType="1"/>
            </p:cNvSpPr>
            <p:nvPr/>
          </p:nvSpPr>
          <p:spPr bwMode="auto">
            <a:xfrm>
              <a:off x="3653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" name="Rectangle 39"/>
            <p:cNvSpPr>
              <a:spLocks noChangeArrowheads="1"/>
            </p:cNvSpPr>
            <p:nvPr/>
          </p:nvSpPr>
          <p:spPr bwMode="auto">
            <a:xfrm>
              <a:off x="3653" y="634"/>
              <a:ext cx="4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" name="Line 40"/>
            <p:cNvSpPr>
              <a:spLocks noChangeShapeType="1"/>
            </p:cNvSpPr>
            <p:nvPr/>
          </p:nvSpPr>
          <p:spPr bwMode="auto">
            <a:xfrm>
              <a:off x="4249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" name="Rectangle 41"/>
            <p:cNvSpPr>
              <a:spLocks noChangeArrowheads="1"/>
            </p:cNvSpPr>
            <p:nvPr/>
          </p:nvSpPr>
          <p:spPr bwMode="auto">
            <a:xfrm>
              <a:off x="4249" y="634"/>
              <a:ext cx="4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" name="Line 42"/>
            <p:cNvSpPr>
              <a:spLocks noChangeShapeType="1"/>
            </p:cNvSpPr>
            <p:nvPr/>
          </p:nvSpPr>
          <p:spPr bwMode="auto">
            <a:xfrm>
              <a:off x="680" y="4164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" name="Rectangle 43"/>
            <p:cNvSpPr>
              <a:spLocks noChangeArrowheads="1"/>
            </p:cNvSpPr>
            <p:nvPr/>
          </p:nvSpPr>
          <p:spPr bwMode="auto">
            <a:xfrm>
              <a:off x="680" y="4164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" name="Line 44"/>
            <p:cNvSpPr>
              <a:spLocks noChangeShapeType="1"/>
            </p:cNvSpPr>
            <p:nvPr/>
          </p:nvSpPr>
          <p:spPr bwMode="auto">
            <a:xfrm>
              <a:off x="4845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" name="Line 46"/>
            <p:cNvSpPr>
              <a:spLocks noChangeShapeType="1"/>
            </p:cNvSpPr>
            <p:nvPr/>
          </p:nvSpPr>
          <p:spPr bwMode="auto">
            <a:xfrm>
              <a:off x="676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" name="Rectangle 47"/>
            <p:cNvSpPr>
              <a:spLocks noChangeArrowheads="1"/>
            </p:cNvSpPr>
            <p:nvPr/>
          </p:nvSpPr>
          <p:spPr bwMode="auto">
            <a:xfrm>
              <a:off x="676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" name="Line 48"/>
            <p:cNvSpPr>
              <a:spLocks noChangeShapeType="1"/>
            </p:cNvSpPr>
            <p:nvPr/>
          </p:nvSpPr>
          <p:spPr bwMode="auto">
            <a:xfrm>
              <a:off x="1269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" name="Rectangle 49"/>
            <p:cNvSpPr>
              <a:spLocks noChangeArrowheads="1"/>
            </p:cNvSpPr>
            <p:nvPr/>
          </p:nvSpPr>
          <p:spPr bwMode="auto">
            <a:xfrm>
              <a:off x="1269" y="4167"/>
              <a:ext cx="3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" name="Line 50"/>
            <p:cNvSpPr>
              <a:spLocks noChangeShapeType="1"/>
            </p:cNvSpPr>
            <p:nvPr/>
          </p:nvSpPr>
          <p:spPr bwMode="auto">
            <a:xfrm>
              <a:off x="1865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5" name="Rectangle 51"/>
            <p:cNvSpPr>
              <a:spLocks noChangeArrowheads="1"/>
            </p:cNvSpPr>
            <p:nvPr/>
          </p:nvSpPr>
          <p:spPr bwMode="auto">
            <a:xfrm>
              <a:off x="1865" y="4167"/>
              <a:ext cx="3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6" name="Line 52"/>
            <p:cNvSpPr>
              <a:spLocks noChangeShapeType="1"/>
            </p:cNvSpPr>
            <p:nvPr/>
          </p:nvSpPr>
          <p:spPr bwMode="auto">
            <a:xfrm>
              <a:off x="2461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7" name="Rectangle 53"/>
            <p:cNvSpPr>
              <a:spLocks noChangeArrowheads="1"/>
            </p:cNvSpPr>
            <p:nvPr/>
          </p:nvSpPr>
          <p:spPr bwMode="auto">
            <a:xfrm>
              <a:off x="2461" y="4167"/>
              <a:ext cx="3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8" name="Line 54"/>
            <p:cNvSpPr>
              <a:spLocks noChangeShapeType="1"/>
            </p:cNvSpPr>
            <p:nvPr/>
          </p:nvSpPr>
          <p:spPr bwMode="auto">
            <a:xfrm>
              <a:off x="3057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9" name="Rectangle 55"/>
            <p:cNvSpPr>
              <a:spLocks noChangeArrowheads="1"/>
            </p:cNvSpPr>
            <p:nvPr/>
          </p:nvSpPr>
          <p:spPr bwMode="auto">
            <a:xfrm>
              <a:off x="3057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0" name="Line 56"/>
            <p:cNvSpPr>
              <a:spLocks noChangeShapeType="1"/>
            </p:cNvSpPr>
            <p:nvPr/>
          </p:nvSpPr>
          <p:spPr bwMode="auto">
            <a:xfrm>
              <a:off x="3653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1" name="Rectangle 57"/>
            <p:cNvSpPr>
              <a:spLocks noChangeArrowheads="1"/>
            </p:cNvSpPr>
            <p:nvPr/>
          </p:nvSpPr>
          <p:spPr bwMode="auto">
            <a:xfrm>
              <a:off x="3653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2" name="Line 58"/>
            <p:cNvSpPr>
              <a:spLocks noChangeShapeType="1"/>
            </p:cNvSpPr>
            <p:nvPr/>
          </p:nvSpPr>
          <p:spPr bwMode="auto">
            <a:xfrm>
              <a:off x="4249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3" name="Rectangle 59"/>
            <p:cNvSpPr>
              <a:spLocks noChangeArrowheads="1"/>
            </p:cNvSpPr>
            <p:nvPr/>
          </p:nvSpPr>
          <p:spPr bwMode="auto">
            <a:xfrm>
              <a:off x="4249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4" name="Line 60"/>
            <p:cNvSpPr>
              <a:spLocks noChangeShapeType="1"/>
            </p:cNvSpPr>
            <p:nvPr/>
          </p:nvSpPr>
          <p:spPr bwMode="auto">
            <a:xfrm>
              <a:off x="4845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5" name="Rectangle 61"/>
            <p:cNvSpPr>
              <a:spLocks noChangeArrowheads="1"/>
            </p:cNvSpPr>
            <p:nvPr/>
          </p:nvSpPr>
          <p:spPr bwMode="auto">
            <a:xfrm>
              <a:off x="4845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6" name="Line 62"/>
            <p:cNvSpPr>
              <a:spLocks noChangeShapeType="1"/>
            </p:cNvSpPr>
            <p:nvPr/>
          </p:nvSpPr>
          <p:spPr bwMode="auto">
            <a:xfrm>
              <a:off x="4849" y="631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7" name="Rectangle 63"/>
            <p:cNvSpPr>
              <a:spLocks noChangeArrowheads="1"/>
            </p:cNvSpPr>
            <p:nvPr/>
          </p:nvSpPr>
          <p:spPr bwMode="auto">
            <a:xfrm>
              <a:off x="4849" y="631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8" name="Line 64"/>
            <p:cNvSpPr>
              <a:spLocks noChangeShapeType="1"/>
            </p:cNvSpPr>
            <p:nvPr/>
          </p:nvSpPr>
          <p:spPr bwMode="auto">
            <a:xfrm>
              <a:off x="4849" y="114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9" name="Rectangle 65"/>
            <p:cNvSpPr>
              <a:spLocks noChangeArrowheads="1"/>
            </p:cNvSpPr>
            <p:nvPr/>
          </p:nvSpPr>
          <p:spPr bwMode="auto">
            <a:xfrm>
              <a:off x="4849" y="1148"/>
              <a:ext cx="4" cy="2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0" name="Line 66"/>
            <p:cNvSpPr>
              <a:spLocks noChangeShapeType="1"/>
            </p:cNvSpPr>
            <p:nvPr/>
          </p:nvSpPr>
          <p:spPr bwMode="auto">
            <a:xfrm>
              <a:off x="4849" y="1650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1" name="Rectangle 67"/>
            <p:cNvSpPr>
              <a:spLocks noChangeArrowheads="1"/>
            </p:cNvSpPr>
            <p:nvPr/>
          </p:nvSpPr>
          <p:spPr bwMode="auto">
            <a:xfrm>
              <a:off x="4849" y="1650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" name="Line 68"/>
            <p:cNvSpPr>
              <a:spLocks noChangeShapeType="1"/>
            </p:cNvSpPr>
            <p:nvPr/>
          </p:nvSpPr>
          <p:spPr bwMode="auto">
            <a:xfrm>
              <a:off x="4849" y="2153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3" name="Rectangle 69"/>
            <p:cNvSpPr>
              <a:spLocks noChangeArrowheads="1"/>
            </p:cNvSpPr>
            <p:nvPr/>
          </p:nvSpPr>
          <p:spPr bwMode="auto">
            <a:xfrm>
              <a:off x="4849" y="2153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4" name="Line 70"/>
            <p:cNvSpPr>
              <a:spLocks noChangeShapeType="1"/>
            </p:cNvSpPr>
            <p:nvPr/>
          </p:nvSpPr>
          <p:spPr bwMode="auto">
            <a:xfrm>
              <a:off x="4849" y="2656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5" name="Rectangle 71"/>
            <p:cNvSpPr>
              <a:spLocks noChangeArrowheads="1"/>
            </p:cNvSpPr>
            <p:nvPr/>
          </p:nvSpPr>
          <p:spPr bwMode="auto">
            <a:xfrm>
              <a:off x="4849" y="2656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6" name="Line 72"/>
            <p:cNvSpPr>
              <a:spLocks noChangeShapeType="1"/>
            </p:cNvSpPr>
            <p:nvPr/>
          </p:nvSpPr>
          <p:spPr bwMode="auto">
            <a:xfrm>
              <a:off x="4849" y="3159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7" name="Rectangle 73"/>
            <p:cNvSpPr>
              <a:spLocks noChangeArrowheads="1"/>
            </p:cNvSpPr>
            <p:nvPr/>
          </p:nvSpPr>
          <p:spPr bwMode="auto">
            <a:xfrm>
              <a:off x="4849" y="3159"/>
              <a:ext cx="4" cy="2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8" name="Line 74"/>
            <p:cNvSpPr>
              <a:spLocks noChangeShapeType="1"/>
            </p:cNvSpPr>
            <p:nvPr/>
          </p:nvSpPr>
          <p:spPr bwMode="auto">
            <a:xfrm>
              <a:off x="4849" y="3661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9" name="Rectangle 75"/>
            <p:cNvSpPr>
              <a:spLocks noChangeArrowheads="1"/>
            </p:cNvSpPr>
            <p:nvPr/>
          </p:nvSpPr>
          <p:spPr bwMode="auto">
            <a:xfrm>
              <a:off x="4849" y="3661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0" name="Line 76"/>
            <p:cNvSpPr>
              <a:spLocks noChangeShapeType="1"/>
            </p:cNvSpPr>
            <p:nvPr/>
          </p:nvSpPr>
          <p:spPr bwMode="auto">
            <a:xfrm>
              <a:off x="4849" y="416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1" name="Rectangle 77"/>
            <p:cNvSpPr>
              <a:spLocks noChangeArrowheads="1"/>
            </p:cNvSpPr>
            <p:nvPr/>
          </p:nvSpPr>
          <p:spPr bwMode="auto">
            <a:xfrm>
              <a:off x="4849" y="4164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" name="Line 78"/>
            <p:cNvSpPr>
              <a:spLocks noChangeShapeType="1"/>
            </p:cNvSpPr>
            <p:nvPr/>
          </p:nvSpPr>
          <p:spPr bwMode="auto">
            <a:xfrm>
              <a:off x="680" y="634"/>
              <a:ext cx="589" cy="5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83" name="テキスト ボックス 82"/>
          <p:cNvSpPr txBox="1"/>
          <p:nvPr/>
        </p:nvSpPr>
        <p:spPr>
          <a:xfrm>
            <a:off x="1663762" y="2771768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①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2433716" y="2085124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①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1663761" y="3433366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②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3211063" y="2097696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②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1699492" y="4000114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③</a:t>
            </a:r>
            <a:endParaRPr kumimoji="1" lang="ja-JP" altLang="en-US" sz="4400" dirty="0"/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3956177" y="2120961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③</a:t>
            </a:r>
            <a:endParaRPr kumimoji="1" lang="ja-JP" altLang="en-US" sz="4400" dirty="0"/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1684793" y="4684833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④</a:t>
            </a:r>
            <a:endParaRPr kumimoji="1" lang="ja-JP" altLang="en-US" sz="4400" dirty="0"/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1695052" y="5328938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⑤</a:t>
            </a:r>
            <a:endParaRPr kumimoji="1" lang="ja-JP" altLang="en-US" sz="4400" dirty="0"/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5504715" y="2085123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⑤</a:t>
            </a:r>
            <a:endParaRPr kumimoji="1" lang="ja-JP" altLang="en-US" sz="4400" dirty="0"/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4705100" y="2099409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④</a:t>
            </a:r>
            <a:endParaRPr kumimoji="1" lang="ja-JP" altLang="en-US" sz="4400" dirty="0"/>
          </a:p>
        </p:txBody>
      </p:sp>
      <p:sp>
        <p:nvSpPr>
          <p:cNvPr id="84" name="正方形/長方形 83"/>
          <p:cNvSpPr/>
          <p:nvPr/>
        </p:nvSpPr>
        <p:spPr>
          <a:xfrm>
            <a:off x="6253638" y="2120961"/>
            <a:ext cx="1512168" cy="45881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kumimoji="1" lang="ja-JP" altLang="en-US" dirty="0"/>
          </a:p>
        </p:txBody>
      </p:sp>
      <p:sp>
        <p:nvSpPr>
          <p:cNvPr id="106" name="正方形/長方形 105"/>
          <p:cNvSpPr/>
          <p:nvPr/>
        </p:nvSpPr>
        <p:spPr>
          <a:xfrm>
            <a:off x="1524350" y="6025423"/>
            <a:ext cx="5760640" cy="6836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Line 78"/>
          <p:cNvSpPr>
            <a:spLocks noChangeShapeType="1"/>
          </p:cNvSpPr>
          <p:nvPr/>
        </p:nvSpPr>
        <p:spPr bwMode="auto">
          <a:xfrm>
            <a:off x="2463842" y="2830450"/>
            <a:ext cx="3789796" cy="31534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3211694" y="2771767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○</a:t>
            </a:r>
            <a:endParaRPr kumimoji="1" lang="ja-JP" altLang="en-US" sz="4400" dirty="0"/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2433716" y="3402684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○</a:t>
            </a:r>
            <a:endParaRPr kumimoji="1" lang="ja-JP" altLang="en-US" sz="4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テキスト ボックス 91"/>
              <p:cNvSpPr txBox="1"/>
              <p:nvPr/>
            </p:nvSpPr>
            <p:spPr>
              <a:xfrm>
                <a:off x="7310527" y="4389379"/>
                <a:ext cx="1085554" cy="14184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sz="4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kumimoji="1" lang="ja-JP" altLang="en-US" sz="4400" b="0" i="1" smtClean="0">
                              <a:latin typeface="Cambria Math"/>
                            </a:rPr>
                            <m:t>１</m:t>
                          </m:r>
                        </m:num>
                        <m:den>
                          <m:r>
                            <a:rPr lang="ja-JP" altLang="en-US" sz="4400" i="1">
                              <a:latin typeface="Cambria Math"/>
                            </a:rPr>
                            <m:t>１０</m:t>
                          </m:r>
                        </m:den>
                      </m:f>
                    </m:oMath>
                  </m:oMathPara>
                </a14:m>
                <a:endParaRPr kumimoji="1" lang="ja-JP" altLang="en-US" sz="4400" dirty="0"/>
              </a:p>
            </p:txBody>
          </p:sp>
        </mc:Choice>
        <mc:Fallback xmlns="">
          <p:sp>
            <p:nvSpPr>
              <p:cNvPr id="92" name="テキスト ボックス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0527" y="4389379"/>
                <a:ext cx="1085554" cy="141840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6534879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8729"/>
    </mc:Choice>
    <mc:Fallback>
      <p:transition spd="slow" advTm="1872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/>
      <p:bldP spid="91" grpId="0"/>
      <p:bldP spid="9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352928" cy="1296144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3600" dirty="0" smtClean="0"/>
              <a:t>(2)</a:t>
            </a:r>
            <a:r>
              <a:rPr kumimoji="1" lang="ja-JP" altLang="en-US" sz="3600" dirty="0" smtClean="0"/>
              <a:t>　</a:t>
            </a:r>
            <a:r>
              <a:rPr kumimoji="1" lang="en-US" altLang="ja-JP" sz="3600" dirty="0" smtClean="0"/>
              <a:t>A,B</a:t>
            </a:r>
            <a:r>
              <a:rPr kumimoji="1" lang="ja-JP" altLang="en-US" sz="3600" dirty="0" smtClean="0"/>
              <a:t>のどちらか一方があたりをひく確率</a:t>
            </a:r>
            <a:endParaRPr kumimoji="1" lang="ja-JP" altLang="en-US" sz="3600" dirty="0"/>
          </a:p>
        </p:txBody>
      </p:sp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1691680" y="2140002"/>
            <a:ext cx="5299050" cy="4489667"/>
            <a:chOff x="676" y="631"/>
            <a:chExt cx="4177" cy="3539"/>
          </a:xfrm>
        </p:grpSpPr>
        <p:sp>
          <p:nvSpPr>
            <p:cNvPr id="8" name="AutoShape 3"/>
            <p:cNvSpPr>
              <a:spLocks noChangeAspect="1" noChangeArrowheads="1" noTextEdit="1"/>
            </p:cNvSpPr>
            <p:nvPr/>
          </p:nvSpPr>
          <p:spPr bwMode="auto">
            <a:xfrm>
              <a:off x="676" y="631"/>
              <a:ext cx="3577" cy="3033"/>
            </a:xfrm>
            <a:prstGeom prst="rect">
              <a:avLst/>
            </a:prstGeom>
            <a:noFill/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732" y="696"/>
              <a:ext cx="692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3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A B</a:t>
              </a:r>
              <a:endParaRPr kumimoji="1" lang="ja-JP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676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1269" y="631"/>
              <a:ext cx="3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1865" y="631"/>
              <a:ext cx="3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2461" y="631"/>
              <a:ext cx="3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3057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>
              <a:off x="3653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4249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" name="Line 13"/>
            <p:cNvSpPr>
              <a:spLocks noChangeShapeType="1"/>
            </p:cNvSpPr>
            <p:nvPr/>
          </p:nvSpPr>
          <p:spPr bwMode="auto">
            <a:xfrm>
              <a:off x="680" y="631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680" y="631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4845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" name="Line 16"/>
            <p:cNvSpPr>
              <a:spLocks noChangeShapeType="1"/>
            </p:cNvSpPr>
            <p:nvPr/>
          </p:nvSpPr>
          <p:spPr bwMode="auto">
            <a:xfrm>
              <a:off x="680" y="1148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" name="Rectangle 17"/>
            <p:cNvSpPr>
              <a:spLocks noChangeArrowheads="1"/>
            </p:cNvSpPr>
            <p:nvPr/>
          </p:nvSpPr>
          <p:spPr bwMode="auto">
            <a:xfrm>
              <a:off x="680" y="1148"/>
              <a:ext cx="4169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" name="Line 18"/>
            <p:cNvSpPr>
              <a:spLocks noChangeShapeType="1"/>
            </p:cNvSpPr>
            <p:nvPr/>
          </p:nvSpPr>
          <p:spPr bwMode="auto">
            <a:xfrm>
              <a:off x="680" y="1650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" name="Rectangle 19"/>
            <p:cNvSpPr>
              <a:spLocks noChangeArrowheads="1"/>
            </p:cNvSpPr>
            <p:nvPr/>
          </p:nvSpPr>
          <p:spPr bwMode="auto">
            <a:xfrm>
              <a:off x="680" y="1650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" name="Line 20"/>
            <p:cNvSpPr>
              <a:spLocks noChangeShapeType="1"/>
            </p:cNvSpPr>
            <p:nvPr/>
          </p:nvSpPr>
          <p:spPr bwMode="auto">
            <a:xfrm>
              <a:off x="680" y="2153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680" y="2153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" name="Line 22"/>
            <p:cNvSpPr>
              <a:spLocks noChangeShapeType="1"/>
            </p:cNvSpPr>
            <p:nvPr/>
          </p:nvSpPr>
          <p:spPr bwMode="auto">
            <a:xfrm>
              <a:off x="680" y="2656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" name="Rectangle 23"/>
            <p:cNvSpPr>
              <a:spLocks noChangeArrowheads="1"/>
            </p:cNvSpPr>
            <p:nvPr/>
          </p:nvSpPr>
          <p:spPr bwMode="auto">
            <a:xfrm>
              <a:off x="680" y="2656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" name="Line 24"/>
            <p:cNvSpPr>
              <a:spLocks noChangeShapeType="1"/>
            </p:cNvSpPr>
            <p:nvPr/>
          </p:nvSpPr>
          <p:spPr bwMode="auto">
            <a:xfrm>
              <a:off x="680" y="3159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" name="Rectangle 25"/>
            <p:cNvSpPr>
              <a:spLocks noChangeArrowheads="1"/>
            </p:cNvSpPr>
            <p:nvPr/>
          </p:nvSpPr>
          <p:spPr bwMode="auto">
            <a:xfrm>
              <a:off x="680" y="3159"/>
              <a:ext cx="4169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" name="Rectangle 27"/>
            <p:cNvSpPr>
              <a:spLocks noChangeArrowheads="1"/>
            </p:cNvSpPr>
            <p:nvPr/>
          </p:nvSpPr>
          <p:spPr bwMode="auto">
            <a:xfrm>
              <a:off x="680" y="3661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" name="Line 28"/>
            <p:cNvSpPr>
              <a:spLocks noChangeShapeType="1"/>
            </p:cNvSpPr>
            <p:nvPr/>
          </p:nvSpPr>
          <p:spPr bwMode="auto">
            <a:xfrm>
              <a:off x="676" y="631"/>
              <a:ext cx="0" cy="35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" name="Rectangle 29"/>
            <p:cNvSpPr>
              <a:spLocks noChangeArrowheads="1"/>
            </p:cNvSpPr>
            <p:nvPr/>
          </p:nvSpPr>
          <p:spPr bwMode="auto">
            <a:xfrm>
              <a:off x="676" y="631"/>
              <a:ext cx="4" cy="35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" name="Line 30"/>
            <p:cNvSpPr>
              <a:spLocks noChangeShapeType="1"/>
            </p:cNvSpPr>
            <p:nvPr/>
          </p:nvSpPr>
          <p:spPr bwMode="auto">
            <a:xfrm>
              <a:off x="1269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" name="Rectangle 31"/>
            <p:cNvSpPr>
              <a:spLocks noChangeArrowheads="1"/>
            </p:cNvSpPr>
            <p:nvPr/>
          </p:nvSpPr>
          <p:spPr bwMode="auto">
            <a:xfrm>
              <a:off x="1269" y="634"/>
              <a:ext cx="3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" name="Line 32"/>
            <p:cNvSpPr>
              <a:spLocks noChangeShapeType="1"/>
            </p:cNvSpPr>
            <p:nvPr/>
          </p:nvSpPr>
          <p:spPr bwMode="auto">
            <a:xfrm>
              <a:off x="1865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" name="Rectangle 33"/>
            <p:cNvSpPr>
              <a:spLocks noChangeArrowheads="1"/>
            </p:cNvSpPr>
            <p:nvPr/>
          </p:nvSpPr>
          <p:spPr bwMode="auto">
            <a:xfrm>
              <a:off x="1865" y="634"/>
              <a:ext cx="3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" name="Line 34"/>
            <p:cNvSpPr>
              <a:spLocks noChangeShapeType="1"/>
            </p:cNvSpPr>
            <p:nvPr/>
          </p:nvSpPr>
          <p:spPr bwMode="auto">
            <a:xfrm>
              <a:off x="2461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" name="Rectangle 35"/>
            <p:cNvSpPr>
              <a:spLocks noChangeArrowheads="1"/>
            </p:cNvSpPr>
            <p:nvPr/>
          </p:nvSpPr>
          <p:spPr bwMode="auto">
            <a:xfrm>
              <a:off x="2461" y="634"/>
              <a:ext cx="3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" name="Line 36"/>
            <p:cNvSpPr>
              <a:spLocks noChangeShapeType="1"/>
            </p:cNvSpPr>
            <p:nvPr/>
          </p:nvSpPr>
          <p:spPr bwMode="auto">
            <a:xfrm>
              <a:off x="3057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" name="Rectangle 37"/>
            <p:cNvSpPr>
              <a:spLocks noChangeArrowheads="1"/>
            </p:cNvSpPr>
            <p:nvPr/>
          </p:nvSpPr>
          <p:spPr bwMode="auto">
            <a:xfrm>
              <a:off x="3057" y="634"/>
              <a:ext cx="4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" name="Line 38"/>
            <p:cNvSpPr>
              <a:spLocks noChangeShapeType="1"/>
            </p:cNvSpPr>
            <p:nvPr/>
          </p:nvSpPr>
          <p:spPr bwMode="auto">
            <a:xfrm>
              <a:off x="3653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" name="Rectangle 39"/>
            <p:cNvSpPr>
              <a:spLocks noChangeArrowheads="1"/>
            </p:cNvSpPr>
            <p:nvPr/>
          </p:nvSpPr>
          <p:spPr bwMode="auto">
            <a:xfrm>
              <a:off x="3653" y="634"/>
              <a:ext cx="4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" name="Line 40"/>
            <p:cNvSpPr>
              <a:spLocks noChangeShapeType="1"/>
            </p:cNvSpPr>
            <p:nvPr/>
          </p:nvSpPr>
          <p:spPr bwMode="auto">
            <a:xfrm>
              <a:off x="4249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" name="Rectangle 41"/>
            <p:cNvSpPr>
              <a:spLocks noChangeArrowheads="1"/>
            </p:cNvSpPr>
            <p:nvPr/>
          </p:nvSpPr>
          <p:spPr bwMode="auto">
            <a:xfrm>
              <a:off x="4249" y="634"/>
              <a:ext cx="4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" name="Line 42"/>
            <p:cNvSpPr>
              <a:spLocks noChangeShapeType="1"/>
            </p:cNvSpPr>
            <p:nvPr/>
          </p:nvSpPr>
          <p:spPr bwMode="auto">
            <a:xfrm>
              <a:off x="680" y="4164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" name="Rectangle 43"/>
            <p:cNvSpPr>
              <a:spLocks noChangeArrowheads="1"/>
            </p:cNvSpPr>
            <p:nvPr/>
          </p:nvSpPr>
          <p:spPr bwMode="auto">
            <a:xfrm>
              <a:off x="680" y="4164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" name="Line 44"/>
            <p:cNvSpPr>
              <a:spLocks noChangeShapeType="1"/>
            </p:cNvSpPr>
            <p:nvPr/>
          </p:nvSpPr>
          <p:spPr bwMode="auto">
            <a:xfrm>
              <a:off x="4845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" name="Line 46"/>
            <p:cNvSpPr>
              <a:spLocks noChangeShapeType="1"/>
            </p:cNvSpPr>
            <p:nvPr/>
          </p:nvSpPr>
          <p:spPr bwMode="auto">
            <a:xfrm>
              <a:off x="676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" name="Rectangle 47"/>
            <p:cNvSpPr>
              <a:spLocks noChangeArrowheads="1"/>
            </p:cNvSpPr>
            <p:nvPr/>
          </p:nvSpPr>
          <p:spPr bwMode="auto">
            <a:xfrm>
              <a:off x="676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" name="Line 48"/>
            <p:cNvSpPr>
              <a:spLocks noChangeShapeType="1"/>
            </p:cNvSpPr>
            <p:nvPr/>
          </p:nvSpPr>
          <p:spPr bwMode="auto">
            <a:xfrm>
              <a:off x="1269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" name="Rectangle 49"/>
            <p:cNvSpPr>
              <a:spLocks noChangeArrowheads="1"/>
            </p:cNvSpPr>
            <p:nvPr/>
          </p:nvSpPr>
          <p:spPr bwMode="auto">
            <a:xfrm>
              <a:off x="1269" y="4167"/>
              <a:ext cx="3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" name="Line 50"/>
            <p:cNvSpPr>
              <a:spLocks noChangeShapeType="1"/>
            </p:cNvSpPr>
            <p:nvPr/>
          </p:nvSpPr>
          <p:spPr bwMode="auto">
            <a:xfrm>
              <a:off x="1865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5" name="Rectangle 51"/>
            <p:cNvSpPr>
              <a:spLocks noChangeArrowheads="1"/>
            </p:cNvSpPr>
            <p:nvPr/>
          </p:nvSpPr>
          <p:spPr bwMode="auto">
            <a:xfrm>
              <a:off x="1865" y="4167"/>
              <a:ext cx="3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6" name="Line 52"/>
            <p:cNvSpPr>
              <a:spLocks noChangeShapeType="1"/>
            </p:cNvSpPr>
            <p:nvPr/>
          </p:nvSpPr>
          <p:spPr bwMode="auto">
            <a:xfrm>
              <a:off x="2461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7" name="Rectangle 53"/>
            <p:cNvSpPr>
              <a:spLocks noChangeArrowheads="1"/>
            </p:cNvSpPr>
            <p:nvPr/>
          </p:nvSpPr>
          <p:spPr bwMode="auto">
            <a:xfrm>
              <a:off x="2461" y="4167"/>
              <a:ext cx="3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8" name="Line 54"/>
            <p:cNvSpPr>
              <a:spLocks noChangeShapeType="1"/>
            </p:cNvSpPr>
            <p:nvPr/>
          </p:nvSpPr>
          <p:spPr bwMode="auto">
            <a:xfrm>
              <a:off x="3057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9" name="Rectangle 55"/>
            <p:cNvSpPr>
              <a:spLocks noChangeArrowheads="1"/>
            </p:cNvSpPr>
            <p:nvPr/>
          </p:nvSpPr>
          <p:spPr bwMode="auto">
            <a:xfrm>
              <a:off x="3057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0" name="Line 56"/>
            <p:cNvSpPr>
              <a:spLocks noChangeShapeType="1"/>
            </p:cNvSpPr>
            <p:nvPr/>
          </p:nvSpPr>
          <p:spPr bwMode="auto">
            <a:xfrm>
              <a:off x="3653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1" name="Rectangle 57"/>
            <p:cNvSpPr>
              <a:spLocks noChangeArrowheads="1"/>
            </p:cNvSpPr>
            <p:nvPr/>
          </p:nvSpPr>
          <p:spPr bwMode="auto">
            <a:xfrm>
              <a:off x="3653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2" name="Line 58"/>
            <p:cNvSpPr>
              <a:spLocks noChangeShapeType="1"/>
            </p:cNvSpPr>
            <p:nvPr/>
          </p:nvSpPr>
          <p:spPr bwMode="auto">
            <a:xfrm>
              <a:off x="4249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3" name="Rectangle 59"/>
            <p:cNvSpPr>
              <a:spLocks noChangeArrowheads="1"/>
            </p:cNvSpPr>
            <p:nvPr/>
          </p:nvSpPr>
          <p:spPr bwMode="auto">
            <a:xfrm>
              <a:off x="4249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4" name="Line 60"/>
            <p:cNvSpPr>
              <a:spLocks noChangeShapeType="1"/>
            </p:cNvSpPr>
            <p:nvPr/>
          </p:nvSpPr>
          <p:spPr bwMode="auto">
            <a:xfrm>
              <a:off x="4845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5" name="Rectangle 61"/>
            <p:cNvSpPr>
              <a:spLocks noChangeArrowheads="1"/>
            </p:cNvSpPr>
            <p:nvPr/>
          </p:nvSpPr>
          <p:spPr bwMode="auto">
            <a:xfrm>
              <a:off x="4845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6" name="Line 62"/>
            <p:cNvSpPr>
              <a:spLocks noChangeShapeType="1"/>
            </p:cNvSpPr>
            <p:nvPr/>
          </p:nvSpPr>
          <p:spPr bwMode="auto">
            <a:xfrm>
              <a:off x="4849" y="631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7" name="Rectangle 63"/>
            <p:cNvSpPr>
              <a:spLocks noChangeArrowheads="1"/>
            </p:cNvSpPr>
            <p:nvPr/>
          </p:nvSpPr>
          <p:spPr bwMode="auto">
            <a:xfrm>
              <a:off x="4849" y="631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8" name="Line 64"/>
            <p:cNvSpPr>
              <a:spLocks noChangeShapeType="1"/>
            </p:cNvSpPr>
            <p:nvPr/>
          </p:nvSpPr>
          <p:spPr bwMode="auto">
            <a:xfrm>
              <a:off x="4849" y="114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9" name="Rectangle 65"/>
            <p:cNvSpPr>
              <a:spLocks noChangeArrowheads="1"/>
            </p:cNvSpPr>
            <p:nvPr/>
          </p:nvSpPr>
          <p:spPr bwMode="auto">
            <a:xfrm>
              <a:off x="4849" y="1148"/>
              <a:ext cx="4" cy="2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0" name="Line 66"/>
            <p:cNvSpPr>
              <a:spLocks noChangeShapeType="1"/>
            </p:cNvSpPr>
            <p:nvPr/>
          </p:nvSpPr>
          <p:spPr bwMode="auto">
            <a:xfrm>
              <a:off x="4849" y="1650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1" name="Rectangle 67"/>
            <p:cNvSpPr>
              <a:spLocks noChangeArrowheads="1"/>
            </p:cNvSpPr>
            <p:nvPr/>
          </p:nvSpPr>
          <p:spPr bwMode="auto">
            <a:xfrm>
              <a:off x="4849" y="1650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" name="Line 68"/>
            <p:cNvSpPr>
              <a:spLocks noChangeShapeType="1"/>
            </p:cNvSpPr>
            <p:nvPr/>
          </p:nvSpPr>
          <p:spPr bwMode="auto">
            <a:xfrm>
              <a:off x="4849" y="2153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3" name="Rectangle 69"/>
            <p:cNvSpPr>
              <a:spLocks noChangeArrowheads="1"/>
            </p:cNvSpPr>
            <p:nvPr/>
          </p:nvSpPr>
          <p:spPr bwMode="auto">
            <a:xfrm>
              <a:off x="4849" y="2153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4" name="Line 70"/>
            <p:cNvSpPr>
              <a:spLocks noChangeShapeType="1"/>
            </p:cNvSpPr>
            <p:nvPr/>
          </p:nvSpPr>
          <p:spPr bwMode="auto">
            <a:xfrm>
              <a:off x="4849" y="2656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5" name="Rectangle 71"/>
            <p:cNvSpPr>
              <a:spLocks noChangeArrowheads="1"/>
            </p:cNvSpPr>
            <p:nvPr/>
          </p:nvSpPr>
          <p:spPr bwMode="auto">
            <a:xfrm>
              <a:off x="4849" y="2656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6" name="Line 72"/>
            <p:cNvSpPr>
              <a:spLocks noChangeShapeType="1"/>
            </p:cNvSpPr>
            <p:nvPr/>
          </p:nvSpPr>
          <p:spPr bwMode="auto">
            <a:xfrm>
              <a:off x="4849" y="3159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7" name="Rectangle 73"/>
            <p:cNvSpPr>
              <a:spLocks noChangeArrowheads="1"/>
            </p:cNvSpPr>
            <p:nvPr/>
          </p:nvSpPr>
          <p:spPr bwMode="auto">
            <a:xfrm>
              <a:off x="4849" y="3159"/>
              <a:ext cx="4" cy="2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8" name="Line 74"/>
            <p:cNvSpPr>
              <a:spLocks noChangeShapeType="1"/>
            </p:cNvSpPr>
            <p:nvPr/>
          </p:nvSpPr>
          <p:spPr bwMode="auto">
            <a:xfrm>
              <a:off x="4849" y="3661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9" name="Rectangle 75"/>
            <p:cNvSpPr>
              <a:spLocks noChangeArrowheads="1"/>
            </p:cNvSpPr>
            <p:nvPr/>
          </p:nvSpPr>
          <p:spPr bwMode="auto">
            <a:xfrm>
              <a:off x="4849" y="3661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0" name="Line 76"/>
            <p:cNvSpPr>
              <a:spLocks noChangeShapeType="1"/>
            </p:cNvSpPr>
            <p:nvPr/>
          </p:nvSpPr>
          <p:spPr bwMode="auto">
            <a:xfrm>
              <a:off x="4849" y="416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1" name="Rectangle 77"/>
            <p:cNvSpPr>
              <a:spLocks noChangeArrowheads="1"/>
            </p:cNvSpPr>
            <p:nvPr/>
          </p:nvSpPr>
          <p:spPr bwMode="auto">
            <a:xfrm>
              <a:off x="4849" y="4164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" name="Line 78"/>
            <p:cNvSpPr>
              <a:spLocks noChangeShapeType="1"/>
            </p:cNvSpPr>
            <p:nvPr/>
          </p:nvSpPr>
          <p:spPr bwMode="auto">
            <a:xfrm>
              <a:off x="680" y="634"/>
              <a:ext cx="589" cy="5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83" name="テキスト ボックス 82"/>
          <p:cNvSpPr txBox="1"/>
          <p:nvPr/>
        </p:nvSpPr>
        <p:spPr>
          <a:xfrm>
            <a:off x="1663762" y="2771768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①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2433716" y="2085124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①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1663761" y="3433366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②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3211063" y="2097696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②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1699492" y="4000114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③</a:t>
            </a:r>
            <a:endParaRPr kumimoji="1" lang="ja-JP" altLang="en-US" sz="4400" dirty="0"/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3956177" y="2120961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③</a:t>
            </a:r>
            <a:endParaRPr kumimoji="1" lang="ja-JP" altLang="en-US" sz="4400" dirty="0"/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1684793" y="4684833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④</a:t>
            </a:r>
            <a:endParaRPr kumimoji="1" lang="ja-JP" altLang="en-US" sz="4400" dirty="0"/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1695052" y="5328938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⑤</a:t>
            </a:r>
            <a:endParaRPr kumimoji="1" lang="ja-JP" altLang="en-US" sz="4400" dirty="0"/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5504715" y="2085123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⑤</a:t>
            </a:r>
            <a:endParaRPr kumimoji="1" lang="ja-JP" altLang="en-US" sz="4400" dirty="0"/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4705100" y="2099409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④</a:t>
            </a:r>
            <a:endParaRPr kumimoji="1" lang="ja-JP" altLang="en-US" sz="4400" dirty="0"/>
          </a:p>
        </p:txBody>
      </p:sp>
      <p:sp>
        <p:nvSpPr>
          <p:cNvPr id="84" name="正方形/長方形 83"/>
          <p:cNvSpPr/>
          <p:nvPr/>
        </p:nvSpPr>
        <p:spPr>
          <a:xfrm>
            <a:off x="6253638" y="2120961"/>
            <a:ext cx="1512168" cy="45881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kumimoji="1" lang="ja-JP" altLang="en-US" dirty="0"/>
          </a:p>
        </p:txBody>
      </p:sp>
      <p:sp>
        <p:nvSpPr>
          <p:cNvPr id="106" name="正方形/長方形 105"/>
          <p:cNvSpPr/>
          <p:nvPr/>
        </p:nvSpPr>
        <p:spPr>
          <a:xfrm>
            <a:off x="1524350" y="6025423"/>
            <a:ext cx="5760640" cy="6836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Line 78"/>
          <p:cNvSpPr>
            <a:spLocks noChangeShapeType="1"/>
          </p:cNvSpPr>
          <p:nvPr/>
        </p:nvSpPr>
        <p:spPr bwMode="auto">
          <a:xfrm>
            <a:off x="2463842" y="2830450"/>
            <a:ext cx="3789796" cy="31534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3956176" y="2771767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○</a:t>
            </a:r>
            <a:endParaRPr kumimoji="1" lang="ja-JP" altLang="en-US" sz="4400" dirty="0"/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2433716" y="4030316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○</a:t>
            </a:r>
            <a:endParaRPr kumimoji="1" lang="ja-JP" altLang="en-US" sz="4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テキスト ボックス 91"/>
              <p:cNvSpPr txBox="1"/>
              <p:nvPr/>
            </p:nvSpPr>
            <p:spPr>
              <a:xfrm>
                <a:off x="7310527" y="4389379"/>
                <a:ext cx="699229" cy="13718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sz="4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kumimoji="1" lang="ja-JP" altLang="en-US" sz="4400" b="0" i="1" smtClean="0">
                              <a:latin typeface="Cambria Math"/>
                            </a:rPr>
                            <m:t>３</m:t>
                          </m:r>
                        </m:num>
                        <m:den>
                          <m:r>
                            <a:rPr kumimoji="1" lang="ja-JP" altLang="en-US" sz="4400" b="0" i="1" smtClean="0">
                              <a:latin typeface="Cambria Math"/>
                            </a:rPr>
                            <m:t>５</m:t>
                          </m:r>
                        </m:den>
                      </m:f>
                    </m:oMath>
                  </m:oMathPara>
                </a14:m>
                <a:endParaRPr kumimoji="1" lang="ja-JP" altLang="en-US" sz="4400" dirty="0"/>
              </a:p>
            </p:txBody>
          </p:sp>
        </mc:Choice>
        <mc:Fallback xmlns="">
          <p:sp>
            <p:nvSpPr>
              <p:cNvPr id="92" name="テキスト ボックス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0527" y="4389379"/>
                <a:ext cx="699229" cy="137185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3" name="テキスト ボックス 92"/>
          <p:cNvSpPr txBox="1"/>
          <p:nvPr/>
        </p:nvSpPr>
        <p:spPr>
          <a:xfrm>
            <a:off x="4755792" y="2771766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○</a:t>
            </a:r>
            <a:endParaRPr kumimoji="1" lang="ja-JP" altLang="en-US" sz="4400" dirty="0"/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5504715" y="2771768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○</a:t>
            </a:r>
            <a:endParaRPr kumimoji="1" lang="ja-JP" altLang="en-US" sz="4400" dirty="0"/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3956175" y="3402683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○</a:t>
            </a:r>
            <a:endParaRPr kumimoji="1" lang="ja-JP" altLang="en-US" sz="4400" dirty="0"/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4755792" y="3387313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○</a:t>
            </a:r>
            <a:endParaRPr kumimoji="1" lang="ja-JP" altLang="en-US" sz="4400" dirty="0"/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5504714" y="3387313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○</a:t>
            </a:r>
            <a:endParaRPr kumimoji="1" lang="ja-JP" altLang="en-US" sz="4400" dirty="0"/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3206359" y="4030316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○</a:t>
            </a:r>
            <a:endParaRPr kumimoji="1" lang="ja-JP" altLang="en-US" sz="4400" dirty="0"/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2433715" y="4684832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○</a:t>
            </a:r>
            <a:endParaRPr kumimoji="1" lang="ja-JP" altLang="en-US" sz="4400" dirty="0"/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3206358" y="4678636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○</a:t>
            </a:r>
            <a:endParaRPr kumimoji="1" lang="ja-JP" altLang="en-US" sz="4400" dirty="0"/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2433714" y="5255982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○</a:t>
            </a:r>
            <a:endParaRPr kumimoji="1" lang="ja-JP" altLang="en-US" sz="4400" dirty="0"/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3211694" y="5255982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○</a:t>
            </a:r>
            <a:endParaRPr kumimoji="1" lang="ja-JP" altLang="en-US" sz="4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744963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4184"/>
    </mc:Choice>
    <mc:Fallback>
      <p:transition spd="slow" advTm="2418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/>
      <p:bldP spid="91" grpId="0"/>
      <p:bldP spid="92" grpId="0"/>
      <p:bldP spid="93" grpId="0"/>
      <p:bldP spid="94" grpId="0"/>
      <p:bldP spid="95" grpId="0"/>
      <p:bldP spid="105" grpId="0"/>
      <p:bldP spid="109" grpId="0"/>
      <p:bldP spid="110" grpId="0"/>
      <p:bldP spid="111" grpId="0"/>
      <p:bldP spid="112" grpId="0"/>
      <p:bldP spid="113" grpId="0"/>
      <p:bldP spid="1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352928" cy="1296144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3600" dirty="0" smtClean="0"/>
              <a:t>(3)</a:t>
            </a:r>
            <a:r>
              <a:rPr kumimoji="1" lang="ja-JP" altLang="en-US" sz="3600" dirty="0" smtClean="0"/>
              <a:t>　</a:t>
            </a:r>
            <a:r>
              <a:rPr kumimoji="1" lang="en-US" altLang="ja-JP" sz="3600" dirty="0" smtClean="0"/>
              <a:t>A,B</a:t>
            </a:r>
            <a:r>
              <a:rPr kumimoji="1" lang="ja-JP" altLang="en-US" sz="3600" dirty="0" smtClean="0"/>
              <a:t>ともにはずれをひく確率</a:t>
            </a:r>
            <a:endParaRPr kumimoji="1" lang="ja-JP" altLang="en-US" sz="3600" dirty="0"/>
          </a:p>
        </p:txBody>
      </p:sp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1691680" y="2140002"/>
            <a:ext cx="5299050" cy="4489667"/>
            <a:chOff x="676" y="631"/>
            <a:chExt cx="4177" cy="3539"/>
          </a:xfrm>
        </p:grpSpPr>
        <p:sp>
          <p:nvSpPr>
            <p:cNvPr id="8" name="AutoShape 3"/>
            <p:cNvSpPr>
              <a:spLocks noChangeAspect="1" noChangeArrowheads="1" noTextEdit="1"/>
            </p:cNvSpPr>
            <p:nvPr/>
          </p:nvSpPr>
          <p:spPr bwMode="auto">
            <a:xfrm>
              <a:off x="676" y="631"/>
              <a:ext cx="3577" cy="3033"/>
            </a:xfrm>
            <a:prstGeom prst="rect">
              <a:avLst/>
            </a:prstGeom>
            <a:noFill/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732" y="696"/>
              <a:ext cx="692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3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A B</a:t>
              </a:r>
              <a:endParaRPr kumimoji="1" lang="ja-JP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676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1269" y="631"/>
              <a:ext cx="3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1865" y="631"/>
              <a:ext cx="3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2461" y="631"/>
              <a:ext cx="3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3057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>
              <a:off x="3653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4249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" name="Line 13"/>
            <p:cNvSpPr>
              <a:spLocks noChangeShapeType="1"/>
            </p:cNvSpPr>
            <p:nvPr/>
          </p:nvSpPr>
          <p:spPr bwMode="auto">
            <a:xfrm>
              <a:off x="680" y="631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680" y="631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4845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" name="Line 16"/>
            <p:cNvSpPr>
              <a:spLocks noChangeShapeType="1"/>
            </p:cNvSpPr>
            <p:nvPr/>
          </p:nvSpPr>
          <p:spPr bwMode="auto">
            <a:xfrm>
              <a:off x="680" y="1148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" name="Rectangle 17"/>
            <p:cNvSpPr>
              <a:spLocks noChangeArrowheads="1"/>
            </p:cNvSpPr>
            <p:nvPr/>
          </p:nvSpPr>
          <p:spPr bwMode="auto">
            <a:xfrm>
              <a:off x="680" y="1148"/>
              <a:ext cx="4169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" name="Line 18"/>
            <p:cNvSpPr>
              <a:spLocks noChangeShapeType="1"/>
            </p:cNvSpPr>
            <p:nvPr/>
          </p:nvSpPr>
          <p:spPr bwMode="auto">
            <a:xfrm>
              <a:off x="680" y="1650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" name="Rectangle 19"/>
            <p:cNvSpPr>
              <a:spLocks noChangeArrowheads="1"/>
            </p:cNvSpPr>
            <p:nvPr/>
          </p:nvSpPr>
          <p:spPr bwMode="auto">
            <a:xfrm>
              <a:off x="680" y="1650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" name="Line 20"/>
            <p:cNvSpPr>
              <a:spLocks noChangeShapeType="1"/>
            </p:cNvSpPr>
            <p:nvPr/>
          </p:nvSpPr>
          <p:spPr bwMode="auto">
            <a:xfrm>
              <a:off x="680" y="2153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680" y="2153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" name="Line 22"/>
            <p:cNvSpPr>
              <a:spLocks noChangeShapeType="1"/>
            </p:cNvSpPr>
            <p:nvPr/>
          </p:nvSpPr>
          <p:spPr bwMode="auto">
            <a:xfrm>
              <a:off x="680" y="2656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" name="Rectangle 23"/>
            <p:cNvSpPr>
              <a:spLocks noChangeArrowheads="1"/>
            </p:cNvSpPr>
            <p:nvPr/>
          </p:nvSpPr>
          <p:spPr bwMode="auto">
            <a:xfrm>
              <a:off x="680" y="2656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" name="Line 24"/>
            <p:cNvSpPr>
              <a:spLocks noChangeShapeType="1"/>
            </p:cNvSpPr>
            <p:nvPr/>
          </p:nvSpPr>
          <p:spPr bwMode="auto">
            <a:xfrm>
              <a:off x="680" y="3159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" name="Rectangle 25"/>
            <p:cNvSpPr>
              <a:spLocks noChangeArrowheads="1"/>
            </p:cNvSpPr>
            <p:nvPr/>
          </p:nvSpPr>
          <p:spPr bwMode="auto">
            <a:xfrm>
              <a:off x="680" y="3159"/>
              <a:ext cx="4169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" name="Rectangle 27"/>
            <p:cNvSpPr>
              <a:spLocks noChangeArrowheads="1"/>
            </p:cNvSpPr>
            <p:nvPr/>
          </p:nvSpPr>
          <p:spPr bwMode="auto">
            <a:xfrm>
              <a:off x="680" y="3661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" name="Line 28"/>
            <p:cNvSpPr>
              <a:spLocks noChangeShapeType="1"/>
            </p:cNvSpPr>
            <p:nvPr/>
          </p:nvSpPr>
          <p:spPr bwMode="auto">
            <a:xfrm>
              <a:off x="676" y="631"/>
              <a:ext cx="0" cy="35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" name="Rectangle 29"/>
            <p:cNvSpPr>
              <a:spLocks noChangeArrowheads="1"/>
            </p:cNvSpPr>
            <p:nvPr/>
          </p:nvSpPr>
          <p:spPr bwMode="auto">
            <a:xfrm>
              <a:off x="676" y="631"/>
              <a:ext cx="4" cy="35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" name="Line 30"/>
            <p:cNvSpPr>
              <a:spLocks noChangeShapeType="1"/>
            </p:cNvSpPr>
            <p:nvPr/>
          </p:nvSpPr>
          <p:spPr bwMode="auto">
            <a:xfrm>
              <a:off x="1269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" name="Rectangle 31"/>
            <p:cNvSpPr>
              <a:spLocks noChangeArrowheads="1"/>
            </p:cNvSpPr>
            <p:nvPr/>
          </p:nvSpPr>
          <p:spPr bwMode="auto">
            <a:xfrm>
              <a:off x="1269" y="634"/>
              <a:ext cx="3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" name="Line 32"/>
            <p:cNvSpPr>
              <a:spLocks noChangeShapeType="1"/>
            </p:cNvSpPr>
            <p:nvPr/>
          </p:nvSpPr>
          <p:spPr bwMode="auto">
            <a:xfrm>
              <a:off x="1865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" name="Rectangle 33"/>
            <p:cNvSpPr>
              <a:spLocks noChangeArrowheads="1"/>
            </p:cNvSpPr>
            <p:nvPr/>
          </p:nvSpPr>
          <p:spPr bwMode="auto">
            <a:xfrm>
              <a:off x="1865" y="634"/>
              <a:ext cx="3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" name="Line 34"/>
            <p:cNvSpPr>
              <a:spLocks noChangeShapeType="1"/>
            </p:cNvSpPr>
            <p:nvPr/>
          </p:nvSpPr>
          <p:spPr bwMode="auto">
            <a:xfrm>
              <a:off x="2461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" name="Rectangle 35"/>
            <p:cNvSpPr>
              <a:spLocks noChangeArrowheads="1"/>
            </p:cNvSpPr>
            <p:nvPr/>
          </p:nvSpPr>
          <p:spPr bwMode="auto">
            <a:xfrm>
              <a:off x="2461" y="634"/>
              <a:ext cx="3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" name="Line 36"/>
            <p:cNvSpPr>
              <a:spLocks noChangeShapeType="1"/>
            </p:cNvSpPr>
            <p:nvPr/>
          </p:nvSpPr>
          <p:spPr bwMode="auto">
            <a:xfrm>
              <a:off x="3057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" name="Rectangle 37"/>
            <p:cNvSpPr>
              <a:spLocks noChangeArrowheads="1"/>
            </p:cNvSpPr>
            <p:nvPr/>
          </p:nvSpPr>
          <p:spPr bwMode="auto">
            <a:xfrm>
              <a:off x="3057" y="634"/>
              <a:ext cx="4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" name="Line 38"/>
            <p:cNvSpPr>
              <a:spLocks noChangeShapeType="1"/>
            </p:cNvSpPr>
            <p:nvPr/>
          </p:nvSpPr>
          <p:spPr bwMode="auto">
            <a:xfrm>
              <a:off x="3653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" name="Rectangle 39"/>
            <p:cNvSpPr>
              <a:spLocks noChangeArrowheads="1"/>
            </p:cNvSpPr>
            <p:nvPr/>
          </p:nvSpPr>
          <p:spPr bwMode="auto">
            <a:xfrm>
              <a:off x="3653" y="634"/>
              <a:ext cx="4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" name="Line 40"/>
            <p:cNvSpPr>
              <a:spLocks noChangeShapeType="1"/>
            </p:cNvSpPr>
            <p:nvPr/>
          </p:nvSpPr>
          <p:spPr bwMode="auto">
            <a:xfrm>
              <a:off x="4249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" name="Rectangle 41"/>
            <p:cNvSpPr>
              <a:spLocks noChangeArrowheads="1"/>
            </p:cNvSpPr>
            <p:nvPr/>
          </p:nvSpPr>
          <p:spPr bwMode="auto">
            <a:xfrm>
              <a:off x="4249" y="634"/>
              <a:ext cx="4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" name="Line 42"/>
            <p:cNvSpPr>
              <a:spLocks noChangeShapeType="1"/>
            </p:cNvSpPr>
            <p:nvPr/>
          </p:nvSpPr>
          <p:spPr bwMode="auto">
            <a:xfrm>
              <a:off x="680" y="4164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" name="Rectangle 43"/>
            <p:cNvSpPr>
              <a:spLocks noChangeArrowheads="1"/>
            </p:cNvSpPr>
            <p:nvPr/>
          </p:nvSpPr>
          <p:spPr bwMode="auto">
            <a:xfrm>
              <a:off x="680" y="4164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" name="Line 44"/>
            <p:cNvSpPr>
              <a:spLocks noChangeShapeType="1"/>
            </p:cNvSpPr>
            <p:nvPr/>
          </p:nvSpPr>
          <p:spPr bwMode="auto">
            <a:xfrm>
              <a:off x="4845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" name="Line 46"/>
            <p:cNvSpPr>
              <a:spLocks noChangeShapeType="1"/>
            </p:cNvSpPr>
            <p:nvPr/>
          </p:nvSpPr>
          <p:spPr bwMode="auto">
            <a:xfrm>
              <a:off x="676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" name="Rectangle 47"/>
            <p:cNvSpPr>
              <a:spLocks noChangeArrowheads="1"/>
            </p:cNvSpPr>
            <p:nvPr/>
          </p:nvSpPr>
          <p:spPr bwMode="auto">
            <a:xfrm>
              <a:off x="676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" name="Line 48"/>
            <p:cNvSpPr>
              <a:spLocks noChangeShapeType="1"/>
            </p:cNvSpPr>
            <p:nvPr/>
          </p:nvSpPr>
          <p:spPr bwMode="auto">
            <a:xfrm>
              <a:off x="1269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" name="Rectangle 49"/>
            <p:cNvSpPr>
              <a:spLocks noChangeArrowheads="1"/>
            </p:cNvSpPr>
            <p:nvPr/>
          </p:nvSpPr>
          <p:spPr bwMode="auto">
            <a:xfrm>
              <a:off x="1269" y="4167"/>
              <a:ext cx="3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" name="Line 50"/>
            <p:cNvSpPr>
              <a:spLocks noChangeShapeType="1"/>
            </p:cNvSpPr>
            <p:nvPr/>
          </p:nvSpPr>
          <p:spPr bwMode="auto">
            <a:xfrm>
              <a:off x="1865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5" name="Rectangle 51"/>
            <p:cNvSpPr>
              <a:spLocks noChangeArrowheads="1"/>
            </p:cNvSpPr>
            <p:nvPr/>
          </p:nvSpPr>
          <p:spPr bwMode="auto">
            <a:xfrm>
              <a:off x="1865" y="4167"/>
              <a:ext cx="3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6" name="Line 52"/>
            <p:cNvSpPr>
              <a:spLocks noChangeShapeType="1"/>
            </p:cNvSpPr>
            <p:nvPr/>
          </p:nvSpPr>
          <p:spPr bwMode="auto">
            <a:xfrm>
              <a:off x="2461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7" name="Rectangle 53"/>
            <p:cNvSpPr>
              <a:spLocks noChangeArrowheads="1"/>
            </p:cNvSpPr>
            <p:nvPr/>
          </p:nvSpPr>
          <p:spPr bwMode="auto">
            <a:xfrm>
              <a:off x="2461" y="4167"/>
              <a:ext cx="3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8" name="Line 54"/>
            <p:cNvSpPr>
              <a:spLocks noChangeShapeType="1"/>
            </p:cNvSpPr>
            <p:nvPr/>
          </p:nvSpPr>
          <p:spPr bwMode="auto">
            <a:xfrm>
              <a:off x="3057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9" name="Rectangle 55"/>
            <p:cNvSpPr>
              <a:spLocks noChangeArrowheads="1"/>
            </p:cNvSpPr>
            <p:nvPr/>
          </p:nvSpPr>
          <p:spPr bwMode="auto">
            <a:xfrm>
              <a:off x="3057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0" name="Line 56"/>
            <p:cNvSpPr>
              <a:spLocks noChangeShapeType="1"/>
            </p:cNvSpPr>
            <p:nvPr/>
          </p:nvSpPr>
          <p:spPr bwMode="auto">
            <a:xfrm>
              <a:off x="3653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1" name="Rectangle 57"/>
            <p:cNvSpPr>
              <a:spLocks noChangeArrowheads="1"/>
            </p:cNvSpPr>
            <p:nvPr/>
          </p:nvSpPr>
          <p:spPr bwMode="auto">
            <a:xfrm>
              <a:off x="3653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2" name="Line 58"/>
            <p:cNvSpPr>
              <a:spLocks noChangeShapeType="1"/>
            </p:cNvSpPr>
            <p:nvPr/>
          </p:nvSpPr>
          <p:spPr bwMode="auto">
            <a:xfrm>
              <a:off x="4249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3" name="Rectangle 59"/>
            <p:cNvSpPr>
              <a:spLocks noChangeArrowheads="1"/>
            </p:cNvSpPr>
            <p:nvPr/>
          </p:nvSpPr>
          <p:spPr bwMode="auto">
            <a:xfrm>
              <a:off x="4249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4" name="Line 60"/>
            <p:cNvSpPr>
              <a:spLocks noChangeShapeType="1"/>
            </p:cNvSpPr>
            <p:nvPr/>
          </p:nvSpPr>
          <p:spPr bwMode="auto">
            <a:xfrm>
              <a:off x="4845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5" name="Rectangle 61"/>
            <p:cNvSpPr>
              <a:spLocks noChangeArrowheads="1"/>
            </p:cNvSpPr>
            <p:nvPr/>
          </p:nvSpPr>
          <p:spPr bwMode="auto">
            <a:xfrm>
              <a:off x="4845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6" name="Line 62"/>
            <p:cNvSpPr>
              <a:spLocks noChangeShapeType="1"/>
            </p:cNvSpPr>
            <p:nvPr/>
          </p:nvSpPr>
          <p:spPr bwMode="auto">
            <a:xfrm>
              <a:off x="4849" y="631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7" name="Rectangle 63"/>
            <p:cNvSpPr>
              <a:spLocks noChangeArrowheads="1"/>
            </p:cNvSpPr>
            <p:nvPr/>
          </p:nvSpPr>
          <p:spPr bwMode="auto">
            <a:xfrm>
              <a:off x="4849" y="631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8" name="Line 64"/>
            <p:cNvSpPr>
              <a:spLocks noChangeShapeType="1"/>
            </p:cNvSpPr>
            <p:nvPr/>
          </p:nvSpPr>
          <p:spPr bwMode="auto">
            <a:xfrm>
              <a:off x="4849" y="114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9" name="Rectangle 65"/>
            <p:cNvSpPr>
              <a:spLocks noChangeArrowheads="1"/>
            </p:cNvSpPr>
            <p:nvPr/>
          </p:nvSpPr>
          <p:spPr bwMode="auto">
            <a:xfrm>
              <a:off x="4849" y="1148"/>
              <a:ext cx="4" cy="2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0" name="Line 66"/>
            <p:cNvSpPr>
              <a:spLocks noChangeShapeType="1"/>
            </p:cNvSpPr>
            <p:nvPr/>
          </p:nvSpPr>
          <p:spPr bwMode="auto">
            <a:xfrm>
              <a:off x="4849" y="1650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1" name="Rectangle 67"/>
            <p:cNvSpPr>
              <a:spLocks noChangeArrowheads="1"/>
            </p:cNvSpPr>
            <p:nvPr/>
          </p:nvSpPr>
          <p:spPr bwMode="auto">
            <a:xfrm>
              <a:off x="4849" y="1650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" name="Line 68"/>
            <p:cNvSpPr>
              <a:spLocks noChangeShapeType="1"/>
            </p:cNvSpPr>
            <p:nvPr/>
          </p:nvSpPr>
          <p:spPr bwMode="auto">
            <a:xfrm>
              <a:off x="4849" y="2153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3" name="Rectangle 69"/>
            <p:cNvSpPr>
              <a:spLocks noChangeArrowheads="1"/>
            </p:cNvSpPr>
            <p:nvPr/>
          </p:nvSpPr>
          <p:spPr bwMode="auto">
            <a:xfrm>
              <a:off x="4849" y="2153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4" name="Line 70"/>
            <p:cNvSpPr>
              <a:spLocks noChangeShapeType="1"/>
            </p:cNvSpPr>
            <p:nvPr/>
          </p:nvSpPr>
          <p:spPr bwMode="auto">
            <a:xfrm>
              <a:off x="4849" y="2656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5" name="Rectangle 71"/>
            <p:cNvSpPr>
              <a:spLocks noChangeArrowheads="1"/>
            </p:cNvSpPr>
            <p:nvPr/>
          </p:nvSpPr>
          <p:spPr bwMode="auto">
            <a:xfrm>
              <a:off x="4849" y="2656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6" name="Line 72"/>
            <p:cNvSpPr>
              <a:spLocks noChangeShapeType="1"/>
            </p:cNvSpPr>
            <p:nvPr/>
          </p:nvSpPr>
          <p:spPr bwMode="auto">
            <a:xfrm>
              <a:off x="4849" y="3159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7" name="Rectangle 73"/>
            <p:cNvSpPr>
              <a:spLocks noChangeArrowheads="1"/>
            </p:cNvSpPr>
            <p:nvPr/>
          </p:nvSpPr>
          <p:spPr bwMode="auto">
            <a:xfrm>
              <a:off x="4849" y="3159"/>
              <a:ext cx="4" cy="2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8" name="Line 74"/>
            <p:cNvSpPr>
              <a:spLocks noChangeShapeType="1"/>
            </p:cNvSpPr>
            <p:nvPr/>
          </p:nvSpPr>
          <p:spPr bwMode="auto">
            <a:xfrm>
              <a:off x="4849" y="3661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9" name="Rectangle 75"/>
            <p:cNvSpPr>
              <a:spLocks noChangeArrowheads="1"/>
            </p:cNvSpPr>
            <p:nvPr/>
          </p:nvSpPr>
          <p:spPr bwMode="auto">
            <a:xfrm>
              <a:off x="4849" y="3661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0" name="Line 76"/>
            <p:cNvSpPr>
              <a:spLocks noChangeShapeType="1"/>
            </p:cNvSpPr>
            <p:nvPr/>
          </p:nvSpPr>
          <p:spPr bwMode="auto">
            <a:xfrm>
              <a:off x="4849" y="416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1" name="Rectangle 77"/>
            <p:cNvSpPr>
              <a:spLocks noChangeArrowheads="1"/>
            </p:cNvSpPr>
            <p:nvPr/>
          </p:nvSpPr>
          <p:spPr bwMode="auto">
            <a:xfrm>
              <a:off x="4849" y="4164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" name="Line 78"/>
            <p:cNvSpPr>
              <a:spLocks noChangeShapeType="1"/>
            </p:cNvSpPr>
            <p:nvPr/>
          </p:nvSpPr>
          <p:spPr bwMode="auto">
            <a:xfrm>
              <a:off x="680" y="634"/>
              <a:ext cx="589" cy="5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83" name="テキスト ボックス 82"/>
          <p:cNvSpPr txBox="1"/>
          <p:nvPr/>
        </p:nvSpPr>
        <p:spPr>
          <a:xfrm>
            <a:off x="1663762" y="2771768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①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2433716" y="2085124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①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1663761" y="3433366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②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3211063" y="2097696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②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1699492" y="4000114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③</a:t>
            </a:r>
            <a:endParaRPr kumimoji="1" lang="ja-JP" altLang="en-US" sz="4400" dirty="0"/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3956177" y="2120961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③</a:t>
            </a:r>
            <a:endParaRPr kumimoji="1" lang="ja-JP" altLang="en-US" sz="4400" dirty="0"/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1684793" y="4684833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④</a:t>
            </a:r>
            <a:endParaRPr kumimoji="1" lang="ja-JP" altLang="en-US" sz="4400" dirty="0"/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1695052" y="5328938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⑤</a:t>
            </a:r>
            <a:endParaRPr kumimoji="1" lang="ja-JP" altLang="en-US" sz="4400" dirty="0"/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5504715" y="2085123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⑤</a:t>
            </a:r>
            <a:endParaRPr kumimoji="1" lang="ja-JP" altLang="en-US" sz="4400" dirty="0"/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4705100" y="2099409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④</a:t>
            </a:r>
            <a:endParaRPr kumimoji="1" lang="ja-JP" altLang="en-US" sz="4400" dirty="0"/>
          </a:p>
        </p:txBody>
      </p:sp>
      <p:sp>
        <p:nvSpPr>
          <p:cNvPr id="84" name="正方形/長方形 83"/>
          <p:cNvSpPr/>
          <p:nvPr/>
        </p:nvSpPr>
        <p:spPr>
          <a:xfrm>
            <a:off x="6253638" y="2120961"/>
            <a:ext cx="1512168" cy="45881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kumimoji="1" lang="ja-JP" altLang="en-US" dirty="0"/>
          </a:p>
        </p:txBody>
      </p:sp>
      <p:sp>
        <p:nvSpPr>
          <p:cNvPr id="106" name="正方形/長方形 105"/>
          <p:cNvSpPr/>
          <p:nvPr/>
        </p:nvSpPr>
        <p:spPr>
          <a:xfrm>
            <a:off x="1524350" y="6025423"/>
            <a:ext cx="5760640" cy="6836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Line 78"/>
          <p:cNvSpPr>
            <a:spLocks noChangeShapeType="1"/>
          </p:cNvSpPr>
          <p:nvPr/>
        </p:nvSpPr>
        <p:spPr bwMode="auto">
          <a:xfrm>
            <a:off x="2463842" y="2830450"/>
            <a:ext cx="3789796" cy="31534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3984278" y="5265674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○</a:t>
            </a:r>
            <a:endParaRPr kumimoji="1" lang="ja-JP" altLang="en-US" sz="4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テキスト ボックス 91"/>
              <p:cNvSpPr txBox="1"/>
              <p:nvPr/>
            </p:nvSpPr>
            <p:spPr>
              <a:xfrm>
                <a:off x="7310527" y="4389379"/>
                <a:ext cx="1085554" cy="13718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sz="4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kumimoji="1" lang="ja-JP" altLang="en-US" sz="4400" b="0" i="1" smtClean="0">
                              <a:latin typeface="Cambria Math"/>
                            </a:rPr>
                            <m:t>３</m:t>
                          </m:r>
                        </m:num>
                        <m:den>
                          <m:r>
                            <a:rPr lang="ja-JP" altLang="en-US" sz="4400" i="1">
                              <a:latin typeface="Cambria Math"/>
                            </a:rPr>
                            <m:t>１０</m:t>
                          </m:r>
                        </m:den>
                      </m:f>
                    </m:oMath>
                  </m:oMathPara>
                </a14:m>
                <a:endParaRPr kumimoji="1" lang="ja-JP" altLang="en-US" sz="4400" dirty="0"/>
              </a:p>
            </p:txBody>
          </p:sp>
        </mc:Choice>
        <mc:Fallback xmlns="">
          <p:sp>
            <p:nvSpPr>
              <p:cNvPr id="92" name="テキスト ボックス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0527" y="4389379"/>
                <a:ext cx="1085554" cy="137185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3" name="テキスト ボックス 92"/>
          <p:cNvSpPr txBox="1"/>
          <p:nvPr/>
        </p:nvSpPr>
        <p:spPr>
          <a:xfrm>
            <a:off x="4727903" y="5265674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○</a:t>
            </a:r>
            <a:endParaRPr kumimoji="1" lang="ja-JP" altLang="en-US" sz="4400" dirty="0"/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5476826" y="4674787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○</a:t>
            </a:r>
            <a:endParaRPr kumimoji="1" lang="ja-JP" altLang="en-US" sz="4400" dirty="0"/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3984278" y="4674786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○</a:t>
            </a:r>
            <a:endParaRPr kumimoji="1" lang="ja-JP" altLang="en-US" sz="4400" dirty="0"/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4713547" y="4030316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○</a:t>
            </a:r>
            <a:endParaRPr kumimoji="1" lang="ja-JP" altLang="en-US" sz="4400" dirty="0"/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5480632" y="4022472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○</a:t>
            </a:r>
            <a:endParaRPr kumimoji="1" lang="ja-JP" altLang="en-US" sz="4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738772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6466"/>
    </mc:Choice>
    <mc:Fallback>
      <p:transition spd="slow" advTm="1646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/>
      <p:bldP spid="92" grpId="0"/>
      <p:bldP spid="93" grpId="0"/>
      <p:bldP spid="94" grpId="0"/>
      <p:bldP spid="95" grpId="0"/>
      <p:bldP spid="105" grpId="0"/>
      <p:bldP spid="10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2218258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3600" dirty="0" smtClean="0"/>
              <a:t>5</a:t>
            </a:r>
            <a:r>
              <a:rPr kumimoji="1" lang="ja-JP" altLang="en-US" sz="3600" dirty="0" smtClean="0"/>
              <a:t>本のうち、あたりが</a:t>
            </a:r>
            <a:r>
              <a:rPr kumimoji="1" lang="en-US" altLang="ja-JP" sz="3600" dirty="0" smtClean="0"/>
              <a:t>2</a:t>
            </a:r>
            <a:r>
              <a:rPr kumimoji="1" lang="ja-JP" altLang="en-US" sz="3600" dirty="0" smtClean="0"/>
              <a:t>本入っているくじがあります。このくじを、</a:t>
            </a:r>
            <a:r>
              <a:rPr kumimoji="1" lang="en-US" altLang="ja-JP" sz="3600" dirty="0" smtClean="0"/>
              <a:t>A</a:t>
            </a:r>
            <a:r>
              <a:rPr kumimoji="1" lang="ja-JP" altLang="en-US" sz="3600" dirty="0" err="1" smtClean="0"/>
              <a:t>、</a:t>
            </a:r>
            <a:r>
              <a:rPr kumimoji="1" lang="en-US" altLang="ja-JP" sz="3600" dirty="0" smtClean="0"/>
              <a:t>B</a:t>
            </a:r>
            <a:r>
              <a:rPr kumimoji="1" lang="ja-JP" altLang="en-US" sz="3600" dirty="0" smtClean="0"/>
              <a:t>が同時に</a:t>
            </a:r>
            <a:r>
              <a:rPr kumimoji="1" lang="en-US" altLang="ja-JP" sz="3600" dirty="0" smtClean="0"/>
              <a:t>2</a:t>
            </a:r>
            <a:r>
              <a:rPr kumimoji="1" lang="ja-JP" altLang="en-US" sz="3600" dirty="0" smtClean="0"/>
              <a:t>本ひくとき、次の確率を求めなさい。</a:t>
            </a:r>
            <a:endParaRPr kumimoji="1" lang="ja-JP" altLang="en-US" sz="3600" dirty="0"/>
          </a:p>
        </p:txBody>
      </p:sp>
      <p:sp>
        <p:nvSpPr>
          <p:cNvPr id="84" name="正方形/長方形 83"/>
          <p:cNvSpPr/>
          <p:nvPr/>
        </p:nvSpPr>
        <p:spPr>
          <a:xfrm>
            <a:off x="6253638" y="2120961"/>
            <a:ext cx="1512168" cy="45881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タイトル 1"/>
          <p:cNvSpPr txBox="1">
            <a:spLocks/>
          </p:cNvSpPr>
          <p:nvPr/>
        </p:nvSpPr>
        <p:spPr>
          <a:xfrm>
            <a:off x="372222" y="1844824"/>
            <a:ext cx="8064896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3600" dirty="0" smtClean="0"/>
              <a:t>(1)</a:t>
            </a:r>
            <a:r>
              <a:rPr lang="ja-JP" altLang="en-US" sz="3600" dirty="0" smtClean="0"/>
              <a:t>　</a:t>
            </a:r>
            <a:r>
              <a:rPr lang="en-US" altLang="ja-JP" sz="3600" dirty="0" smtClean="0"/>
              <a:t>A,B</a:t>
            </a:r>
            <a:r>
              <a:rPr lang="ja-JP" altLang="en-US" sz="3600" dirty="0" smtClean="0"/>
              <a:t>ともにあたりをひく確率</a:t>
            </a:r>
            <a:endParaRPr lang="ja-JP" altLang="en-US" sz="3600" dirty="0"/>
          </a:p>
        </p:txBody>
      </p:sp>
      <p:sp>
        <p:nvSpPr>
          <p:cNvPr id="91" name="タイトル 1"/>
          <p:cNvSpPr txBox="1">
            <a:spLocks/>
          </p:cNvSpPr>
          <p:nvPr/>
        </p:nvSpPr>
        <p:spPr>
          <a:xfrm>
            <a:off x="384838" y="2967000"/>
            <a:ext cx="8352928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3600" dirty="0" smtClean="0"/>
              <a:t>(2)</a:t>
            </a:r>
            <a:r>
              <a:rPr lang="ja-JP" altLang="en-US" sz="3600" dirty="0" smtClean="0"/>
              <a:t>　</a:t>
            </a:r>
            <a:r>
              <a:rPr lang="en-US" altLang="ja-JP" sz="3600" dirty="0" smtClean="0"/>
              <a:t>A,B</a:t>
            </a:r>
            <a:r>
              <a:rPr lang="ja-JP" altLang="en-US" sz="3600" dirty="0" smtClean="0"/>
              <a:t>のどちらか一方があたりをひく確率</a:t>
            </a:r>
            <a:endParaRPr lang="ja-JP" altLang="en-US" sz="3600" dirty="0"/>
          </a:p>
        </p:txBody>
      </p:sp>
      <p:sp>
        <p:nvSpPr>
          <p:cNvPr id="92" name="タイトル 1"/>
          <p:cNvSpPr txBox="1">
            <a:spLocks/>
          </p:cNvSpPr>
          <p:nvPr/>
        </p:nvSpPr>
        <p:spPr>
          <a:xfrm>
            <a:off x="384838" y="4241330"/>
            <a:ext cx="8352928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3600" dirty="0" smtClean="0"/>
              <a:t>(3)</a:t>
            </a:r>
            <a:r>
              <a:rPr lang="ja-JP" altLang="en-US" sz="3600" dirty="0" smtClean="0"/>
              <a:t>　</a:t>
            </a:r>
            <a:r>
              <a:rPr lang="en-US" altLang="ja-JP" sz="3600" dirty="0" smtClean="0"/>
              <a:t>A,B</a:t>
            </a:r>
            <a:r>
              <a:rPr lang="ja-JP" altLang="en-US" sz="3600" dirty="0" smtClean="0"/>
              <a:t>ともにはずれをひく確率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737775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806"/>
    </mc:Choice>
    <mc:Fallback>
      <p:transition spd="slow" advTm="7806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2218258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3600" dirty="0" smtClean="0"/>
              <a:t>5</a:t>
            </a:r>
            <a:r>
              <a:rPr kumimoji="1" lang="ja-JP" altLang="en-US" sz="3600" dirty="0" smtClean="0"/>
              <a:t>本のうち、あたりが</a:t>
            </a:r>
            <a:r>
              <a:rPr kumimoji="1" lang="en-US" altLang="ja-JP" sz="3600" dirty="0" smtClean="0"/>
              <a:t>2</a:t>
            </a:r>
            <a:r>
              <a:rPr kumimoji="1" lang="ja-JP" altLang="en-US" sz="3600" dirty="0" smtClean="0"/>
              <a:t>本入っているくじがあります。このくじを、</a:t>
            </a:r>
            <a:r>
              <a:rPr kumimoji="1" lang="en-US" altLang="ja-JP" sz="3600" dirty="0" smtClean="0"/>
              <a:t>A</a:t>
            </a:r>
            <a:r>
              <a:rPr kumimoji="1" lang="ja-JP" altLang="en-US" sz="3600" dirty="0" err="1" smtClean="0"/>
              <a:t>、</a:t>
            </a:r>
            <a:r>
              <a:rPr kumimoji="1" lang="en-US" altLang="ja-JP" sz="3600" dirty="0" smtClean="0"/>
              <a:t>B</a:t>
            </a:r>
            <a:r>
              <a:rPr kumimoji="1" lang="ja-JP" altLang="en-US" sz="3600" dirty="0" smtClean="0"/>
              <a:t>が</a:t>
            </a:r>
            <a:r>
              <a:rPr kumimoji="1" lang="ja-JP" altLang="en-US" sz="3600" dirty="0" smtClean="0">
                <a:solidFill>
                  <a:srgbClr val="FF0000"/>
                </a:solidFill>
              </a:rPr>
              <a:t>同時に</a:t>
            </a:r>
            <a:r>
              <a:rPr kumimoji="1" lang="en-US" altLang="ja-JP" sz="3600" dirty="0" smtClean="0">
                <a:solidFill>
                  <a:srgbClr val="FF0000"/>
                </a:solidFill>
              </a:rPr>
              <a:t>2</a:t>
            </a:r>
            <a:r>
              <a:rPr kumimoji="1" lang="ja-JP" altLang="en-US" sz="3600" dirty="0" smtClean="0">
                <a:solidFill>
                  <a:srgbClr val="FF0000"/>
                </a:solidFill>
              </a:rPr>
              <a:t>本ひくとき、</a:t>
            </a:r>
            <a:r>
              <a:rPr kumimoji="1" lang="ja-JP" altLang="en-US" sz="3600" dirty="0" smtClean="0"/>
              <a:t>次の確率を求めなさい。</a:t>
            </a:r>
            <a:endParaRPr kumimoji="1" lang="ja-JP" altLang="en-US" sz="3600" dirty="0"/>
          </a:p>
        </p:txBody>
      </p:sp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1691680" y="2140002"/>
            <a:ext cx="5299050" cy="4489667"/>
            <a:chOff x="676" y="631"/>
            <a:chExt cx="4177" cy="3539"/>
          </a:xfrm>
        </p:grpSpPr>
        <p:sp>
          <p:nvSpPr>
            <p:cNvPr id="8" name="AutoShape 3"/>
            <p:cNvSpPr>
              <a:spLocks noChangeAspect="1" noChangeArrowheads="1" noTextEdit="1"/>
            </p:cNvSpPr>
            <p:nvPr/>
          </p:nvSpPr>
          <p:spPr bwMode="auto">
            <a:xfrm>
              <a:off x="676" y="631"/>
              <a:ext cx="3577" cy="3033"/>
            </a:xfrm>
            <a:prstGeom prst="rect">
              <a:avLst/>
            </a:prstGeom>
            <a:noFill/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732" y="696"/>
              <a:ext cx="692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3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A B</a:t>
              </a:r>
              <a:endParaRPr kumimoji="1" lang="ja-JP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676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1269" y="631"/>
              <a:ext cx="3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1865" y="631"/>
              <a:ext cx="3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2461" y="631"/>
              <a:ext cx="3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3057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>
              <a:off x="3653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4249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" name="Line 13"/>
            <p:cNvSpPr>
              <a:spLocks noChangeShapeType="1"/>
            </p:cNvSpPr>
            <p:nvPr/>
          </p:nvSpPr>
          <p:spPr bwMode="auto">
            <a:xfrm>
              <a:off x="680" y="631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680" y="631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4845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" name="Line 16"/>
            <p:cNvSpPr>
              <a:spLocks noChangeShapeType="1"/>
            </p:cNvSpPr>
            <p:nvPr/>
          </p:nvSpPr>
          <p:spPr bwMode="auto">
            <a:xfrm>
              <a:off x="680" y="1148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" name="Rectangle 17"/>
            <p:cNvSpPr>
              <a:spLocks noChangeArrowheads="1"/>
            </p:cNvSpPr>
            <p:nvPr/>
          </p:nvSpPr>
          <p:spPr bwMode="auto">
            <a:xfrm>
              <a:off x="680" y="1148"/>
              <a:ext cx="4169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" name="Line 18"/>
            <p:cNvSpPr>
              <a:spLocks noChangeShapeType="1"/>
            </p:cNvSpPr>
            <p:nvPr/>
          </p:nvSpPr>
          <p:spPr bwMode="auto">
            <a:xfrm>
              <a:off x="680" y="1650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" name="Rectangle 19"/>
            <p:cNvSpPr>
              <a:spLocks noChangeArrowheads="1"/>
            </p:cNvSpPr>
            <p:nvPr/>
          </p:nvSpPr>
          <p:spPr bwMode="auto">
            <a:xfrm>
              <a:off x="680" y="1650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" name="Line 20"/>
            <p:cNvSpPr>
              <a:spLocks noChangeShapeType="1"/>
            </p:cNvSpPr>
            <p:nvPr/>
          </p:nvSpPr>
          <p:spPr bwMode="auto">
            <a:xfrm>
              <a:off x="680" y="2153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680" y="2153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" name="Line 22"/>
            <p:cNvSpPr>
              <a:spLocks noChangeShapeType="1"/>
            </p:cNvSpPr>
            <p:nvPr/>
          </p:nvSpPr>
          <p:spPr bwMode="auto">
            <a:xfrm>
              <a:off x="680" y="2656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" name="Rectangle 23"/>
            <p:cNvSpPr>
              <a:spLocks noChangeArrowheads="1"/>
            </p:cNvSpPr>
            <p:nvPr/>
          </p:nvSpPr>
          <p:spPr bwMode="auto">
            <a:xfrm>
              <a:off x="680" y="2656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" name="Line 24"/>
            <p:cNvSpPr>
              <a:spLocks noChangeShapeType="1"/>
            </p:cNvSpPr>
            <p:nvPr/>
          </p:nvSpPr>
          <p:spPr bwMode="auto">
            <a:xfrm>
              <a:off x="680" y="3159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" name="Rectangle 25"/>
            <p:cNvSpPr>
              <a:spLocks noChangeArrowheads="1"/>
            </p:cNvSpPr>
            <p:nvPr/>
          </p:nvSpPr>
          <p:spPr bwMode="auto">
            <a:xfrm>
              <a:off x="680" y="3159"/>
              <a:ext cx="4169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" name="Rectangle 27"/>
            <p:cNvSpPr>
              <a:spLocks noChangeArrowheads="1"/>
            </p:cNvSpPr>
            <p:nvPr/>
          </p:nvSpPr>
          <p:spPr bwMode="auto">
            <a:xfrm>
              <a:off x="680" y="3661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" name="Line 28"/>
            <p:cNvSpPr>
              <a:spLocks noChangeShapeType="1"/>
            </p:cNvSpPr>
            <p:nvPr/>
          </p:nvSpPr>
          <p:spPr bwMode="auto">
            <a:xfrm>
              <a:off x="676" y="631"/>
              <a:ext cx="0" cy="35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" name="Rectangle 29"/>
            <p:cNvSpPr>
              <a:spLocks noChangeArrowheads="1"/>
            </p:cNvSpPr>
            <p:nvPr/>
          </p:nvSpPr>
          <p:spPr bwMode="auto">
            <a:xfrm>
              <a:off x="676" y="631"/>
              <a:ext cx="4" cy="35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" name="Line 30"/>
            <p:cNvSpPr>
              <a:spLocks noChangeShapeType="1"/>
            </p:cNvSpPr>
            <p:nvPr/>
          </p:nvSpPr>
          <p:spPr bwMode="auto">
            <a:xfrm>
              <a:off x="1269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" name="Rectangle 31"/>
            <p:cNvSpPr>
              <a:spLocks noChangeArrowheads="1"/>
            </p:cNvSpPr>
            <p:nvPr/>
          </p:nvSpPr>
          <p:spPr bwMode="auto">
            <a:xfrm>
              <a:off x="1269" y="634"/>
              <a:ext cx="3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" name="Line 32"/>
            <p:cNvSpPr>
              <a:spLocks noChangeShapeType="1"/>
            </p:cNvSpPr>
            <p:nvPr/>
          </p:nvSpPr>
          <p:spPr bwMode="auto">
            <a:xfrm>
              <a:off x="1865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" name="Rectangle 33"/>
            <p:cNvSpPr>
              <a:spLocks noChangeArrowheads="1"/>
            </p:cNvSpPr>
            <p:nvPr/>
          </p:nvSpPr>
          <p:spPr bwMode="auto">
            <a:xfrm>
              <a:off x="1865" y="634"/>
              <a:ext cx="3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" name="Line 34"/>
            <p:cNvSpPr>
              <a:spLocks noChangeShapeType="1"/>
            </p:cNvSpPr>
            <p:nvPr/>
          </p:nvSpPr>
          <p:spPr bwMode="auto">
            <a:xfrm>
              <a:off x="2461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" name="Rectangle 35"/>
            <p:cNvSpPr>
              <a:spLocks noChangeArrowheads="1"/>
            </p:cNvSpPr>
            <p:nvPr/>
          </p:nvSpPr>
          <p:spPr bwMode="auto">
            <a:xfrm>
              <a:off x="2461" y="634"/>
              <a:ext cx="3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" name="Line 36"/>
            <p:cNvSpPr>
              <a:spLocks noChangeShapeType="1"/>
            </p:cNvSpPr>
            <p:nvPr/>
          </p:nvSpPr>
          <p:spPr bwMode="auto">
            <a:xfrm>
              <a:off x="3057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" name="Rectangle 37"/>
            <p:cNvSpPr>
              <a:spLocks noChangeArrowheads="1"/>
            </p:cNvSpPr>
            <p:nvPr/>
          </p:nvSpPr>
          <p:spPr bwMode="auto">
            <a:xfrm>
              <a:off x="3057" y="634"/>
              <a:ext cx="4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" name="Line 38"/>
            <p:cNvSpPr>
              <a:spLocks noChangeShapeType="1"/>
            </p:cNvSpPr>
            <p:nvPr/>
          </p:nvSpPr>
          <p:spPr bwMode="auto">
            <a:xfrm>
              <a:off x="3653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" name="Rectangle 39"/>
            <p:cNvSpPr>
              <a:spLocks noChangeArrowheads="1"/>
            </p:cNvSpPr>
            <p:nvPr/>
          </p:nvSpPr>
          <p:spPr bwMode="auto">
            <a:xfrm>
              <a:off x="3653" y="634"/>
              <a:ext cx="4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" name="Line 40"/>
            <p:cNvSpPr>
              <a:spLocks noChangeShapeType="1"/>
            </p:cNvSpPr>
            <p:nvPr/>
          </p:nvSpPr>
          <p:spPr bwMode="auto">
            <a:xfrm>
              <a:off x="4249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" name="Rectangle 41"/>
            <p:cNvSpPr>
              <a:spLocks noChangeArrowheads="1"/>
            </p:cNvSpPr>
            <p:nvPr/>
          </p:nvSpPr>
          <p:spPr bwMode="auto">
            <a:xfrm>
              <a:off x="4249" y="634"/>
              <a:ext cx="4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" name="Line 42"/>
            <p:cNvSpPr>
              <a:spLocks noChangeShapeType="1"/>
            </p:cNvSpPr>
            <p:nvPr/>
          </p:nvSpPr>
          <p:spPr bwMode="auto">
            <a:xfrm>
              <a:off x="680" y="4164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" name="Rectangle 43"/>
            <p:cNvSpPr>
              <a:spLocks noChangeArrowheads="1"/>
            </p:cNvSpPr>
            <p:nvPr/>
          </p:nvSpPr>
          <p:spPr bwMode="auto">
            <a:xfrm>
              <a:off x="680" y="4164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" name="Line 44"/>
            <p:cNvSpPr>
              <a:spLocks noChangeShapeType="1"/>
            </p:cNvSpPr>
            <p:nvPr/>
          </p:nvSpPr>
          <p:spPr bwMode="auto">
            <a:xfrm>
              <a:off x="4845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" name="Line 46"/>
            <p:cNvSpPr>
              <a:spLocks noChangeShapeType="1"/>
            </p:cNvSpPr>
            <p:nvPr/>
          </p:nvSpPr>
          <p:spPr bwMode="auto">
            <a:xfrm>
              <a:off x="676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" name="Rectangle 47"/>
            <p:cNvSpPr>
              <a:spLocks noChangeArrowheads="1"/>
            </p:cNvSpPr>
            <p:nvPr/>
          </p:nvSpPr>
          <p:spPr bwMode="auto">
            <a:xfrm>
              <a:off x="676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" name="Line 48"/>
            <p:cNvSpPr>
              <a:spLocks noChangeShapeType="1"/>
            </p:cNvSpPr>
            <p:nvPr/>
          </p:nvSpPr>
          <p:spPr bwMode="auto">
            <a:xfrm>
              <a:off x="1269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" name="Rectangle 49"/>
            <p:cNvSpPr>
              <a:spLocks noChangeArrowheads="1"/>
            </p:cNvSpPr>
            <p:nvPr/>
          </p:nvSpPr>
          <p:spPr bwMode="auto">
            <a:xfrm>
              <a:off x="1269" y="4167"/>
              <a:ext cx="3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" name="Line 50"/>
            <p:cNvSpPr>
              <a:spLocks noChangeShapeType="1"/>
            </p:cNvSpPr>
            <p:nvPr/>
          </p:nvSpPr>
          <p:spPr bwMode="auto">
            <a:xfrm>
              <a:off x="1865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5" name="Rectangle 51"/>
            <p:cNvSpPr>
              <a:spLocks noChangeArrowheads="1"/>
            </p:cNvSpPr>
            <p:nvPr/>
          </p:nvSpPr>
          <p:spPr bwMode="auto">
            <a:xfrm>
              <a:off x="1865" y="4167"/>
              <a:ext cx="3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6" name="Line 52"/>
            <p:cNvSpPr>
              <a:spLocks noChangeShapeType="1"/>
            </p:cNvSpPr>
            <p:nvPr/>
          </p:nvSpPr>
          <p:spPr bwMode="auto">
            <a:xfrm>
              <a:off x="2461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7" name="Rectangle 53"/>
            <p:cNvSpPr>
              <a:spLocks noChangeArrowheads="1"/>
            </p:cNvSpPr>
            <p:nvPr/>
          </p:nvSpPr>
          <p:spPr bwMode="auto">
            <a:xfrm>
              <a:off x="2461" y="4167"/>
              <a:ext cx="3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8" name="Line 54"/>
            <p:cNvSpPr>
              <a:spLocks noChangeShapeType="1"/>
            </p:cNvSpPr>
            <p:nvPr/>
          </p:nvSpPr>
          <p:spPr bwMode="auto">
            <a:xfrm>
              <a:off x="3057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9" name="Rectangle 55"/>
            <p:cNvSpPr>
              <a:spLocks noChangeArrowheads="1"/>
            </p:cNvSpPr>
            <p:nvPr/>
          </p:nvSpPr>
          <p:spPr bwMode="auto">
            <a:xfrm>
              <a:off x="3057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0" name="Line 56"/>
            <p:cNvSpPr>
              <a:spLocks noChangeShapeType="1"/>
            </p:cNvSpPr>
            <p:nvPr/>
          </p:nvSpPr>
          <p:spPr bwMode="auto">
            <a:xfrm>
              <a:off x="3653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1" name="Rectangle 57"/>
            <p:cNvSpPr>
              <a:spLocks noChangeArrowheads="1"/>
            </p:cNvSpPr>
            <p:nvPr/>
          </p:nvSpPr>
          <p:spPr bwMode="auto">
            <a:xfrm>
              <a:off x="3653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2" name="Line 58"/>
            <p:cNvSpPr>
              <a:spLocks noChangeShapeType="1"/>
            </p:cNvSpPr>
            <p:nvPr/>
          </p:nvSpPr>
          <p:spPr bwMode="auto">
            <a:xfrm>
              <a:off x="4249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3" name="Rectangle 59"/>
            <p:cNvSpPr>
              <a:spLocks noChangeArrowheads="1"/>
            </p:cNvSpPr>
            <p:nvPr/>
          </p:nvSpPr>
          <p:spPr bwMode="auto">
            <a:xfrm>
              <a:off x="4249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4" name="Line 60"/>
            <p:cNvSpPr>
              <a:spLocks noChangeShapeType="1"/>
            </p:cNvSpPr>
            <p:nvPr/>
          </p:nvSpPr>
          <p:spPr bwMode="auto">
            <a:xfrm>
              <a:off x="4845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5" name="Rectangle 61"/>
            <p:cNvSpPr>
              <a:spLocks noChangeArrowheads="1"/>
            </p:cNvSpPr>
            <p:nvPr/>
          </p:nvSpPr>
          <p:spPr bwMode="auto">
            <a:xfrm>
              <a:off x="4845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6" name="Line 62"/>
            <p:cNvSpPr>
              <a:spLocks noChangeShapeType="1"/>
            </p:cNvSpPr>
            <p:nvPr/>
          </p:nvSpPr>
          <p:spPr bwMode="auto">
            <a:xfrm>
              <a:off x="4849" y="631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7" name="Rectangle 63"/>
            <p:cNvSpPr>
              <a:spLocks noChangeArrowheads="1"/>
            </p:cNvSpPr>
            <p:nvPr/>
          </p:nvSpPr>
          <p:spPr bwMode="auto">
            <a:xfrm>
              <a:off x="4849" y="631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8" name="Line 64"/>
            <p:cNvSpPr>
              <a:spLocks noChangeShapeType="1"/>
            </p:cNvSpPr>
            <p:nvPr/>
          </p:nvSpPr>
          <p:spPr bwMode="auto">
            <a:xfrm>
              <a:off x="4849" y="114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9" name="Rectangle 65"/>
            <p:cNvSpPr>
              <a:spLocks noChangeArrowheads="1"/>
            </p:cNvSpPr>
            <p:nvPr/>
          </p:nvSpPr>
          <p:spPr bwMode="auto">
            <a:xfrm>
              <a:off x="4849" y="1148"/>
              <a:ext cx="4" cy="2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0" name="Line 66"/>
            <p:cNvSpPr>
              <a:spLocks noChangeShapeType="1"/>
            </p:cNvSpPr>
            <p:nvPr/>
          </p:nvSpPr>
          <p:spPr bwMode="auto">
            <a:xfrm>
              <a:off x="4849" y="1650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1" name="Rectangle 67"/>
            <p:cNvSpPr>
              <a:spLocks noChangeArrowheads="1"/>
            </p:cNvSpPr>
            <p:nvPr/>
          </p:nvSpPr>
          <p:spPr bwMode="auto">
            <a:xfrm>
              <a:off x="4849" y="1650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" name="Line 68"/>
            <p:cNvSpPr>
              <a:spLocks noChangeShapeType="1"/>
            </p:cNvSpPr>
            <p:nvPr/>
          </p:nvSpPr>
          <p:spPr bwMode="auto">
            <a:xfrm>
              <a:off x="4849" y="2153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3" name="Rectangle 69"/>
            <p:cNvSpPr>
              <a:spLocks noChangeArrowheads="1"/>
            </p:cNvSpPr>
            <p:nvPr/>
          </p:nvSpPr>
          <p:spPr bwMode="auto">
            <a:xfrm>
              <a:off x="4849" y="2153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4" name="Line 70"/>
            <p:cNvSpPr>
              <a:spLocks noChangeShapeType="1"/>
            </p:cNvSpPr>
            <p:nvPr/>
          </p:nvSpPr>
          <p:spPr bwMode="auto">
            <a:xfrm>
              <a:off x="4849" y="2656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5" name="Rectangle 71"/>
            <p:cNvSpPr>
              <a:spLocks noChangeArrowheads="1"/>
            </p:cNvSpPr>
            <p:nvPr/>
          </p:nvSpPr>
          <p:spPr bwMode="auto">
            <a:xfrm>
              <a:off x="4849" y="2656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6" name="Line 72"/>
            <p:cNvSpPr>
              <a:spLocks noChangeShapeType="1"/>
            </p:cNvSpPr>
            <p:nvPr/>
          </p:nvSpPr>
          <p:spPr bwMode="auto">
            <a:xfrm>
              <a:off x="4849" y="3159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7" name="Rectangle 73"/>
            <p:cNvSpPr>
              <a:spLocks noChangeArrowheads="1"/>
            </p:cNvSpPr>
            <p:nvPr/>
          </p:nvSpPr>
          <p:spPr bwMode="auto">
            <a:xfrm>
              <a:off x="4849" y="3159"/>
              <a:ext cx="4" cy="2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8" name="Line 74"/>
            <p:cNvSpPr>
              <a:spLocks noChangeShapeType="1"/>
            </p:cNvSpPr>
            <p:nvPr/>
          </p:nvSpPr>
          <p:spPr bwMode="auto">
            <a:xfrm>
              <a:off x="4849" y="3661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9" name="Rectangle 75"/>
            <p:cNvSpPr>
              <a:spLocks noChangeArrowheads="1"/>
            </p:cNvSpPr>
            <p:nvPr/>
          </p:nvSpPr>
          <p:spPr bwMode="auto">
            <a:xfrm>
              <a:off x="4849" y="3661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0" name="Line 76"/>
            <p:cNvSpPr>
              <a:spLocks noChangeShapeType="1"/>
            </p:cNvSpPr>
            <p:nvPr/>
          </p:nvSpPr>
          <p:spPr bwMode="auto">
            <a:xfrm>
              <a:off x="4849" y="416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1" name="Rectangle 77"/>
            <p:cNvSpPr>
              <a:spLocks noChangeArrowheads="1"/>
            </p:cNvSpPr>
            <p:nvPr/>
          </p:nvSpPr>
          <p:spPr bwMode="auto">
            <a:xfrm>
              <a:off x="4849" y="4164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" name="Line 78"/>
            <p:cNvSpPr>
              <a:spLocks noChangeShapeType="1"/>
            </p:cNvSpPr>
            <p:nvPr/>
          </p:nvSpPr>
          <p:spPr bwMode="auto">
            <a:xfrm>
              <a:off x="680" y="634"/>
              <a:ext cx="589" cy="5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83" name="テキスト ボックス 82"/>
          <p:cNvSpPr txBox="1"/>
          <p:nvPr/>
        </p:nvSpPr>
        <p:spPr>
          <a:xfrm>
            <a:off x="1663762" y="2771768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①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2433716" y="2085124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①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1663761" y="3408618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②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3211063" y="2097696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②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1699492" y="4000114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③</a:t>
            </a:r>
            <a:endParaRPr kumimoji="1" lang="ja-JP" altLang="en-US" sz="4400" dirty="0"/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3956177" y="2120961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③</a:t>
            </a:r>
            <a:endParaRPr kumimoji="1" lang="ja-JP" altLang="en-US" sz="4400" dirty="0"/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1684793" y="4684833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④</a:t>
            </a:r>
            <a:endParaRPr kumimoji="1" lang="ja-JP" altLang="en-US" sz="4400" dirty="0"/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1695052" y="5328938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⑤</a:t>
            </a:r>
            <a:endParaRPr kumimoji="1" lang="ja-JP" altLang="en-US" sz="4400" dirty="0"/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5504715" y="2085123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⑤</a:t>
            </a:r>
            <a:endParaRPr kumimoji="1" lang="ja-JP" altLang="en-US" sz="4400" dirty="0"/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4705100" y="2099409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④</a:t>
            </a:r>
            <a:endParaRPr kumimoji="1" lang="ja-JP" altLang="en-US" sz="4400" dirty="0"/>
          </a:p>
        </p:txBody>
      </p:sp>
      <p:sp>
        <p:nvSpPr>
          <p:cNvPr id="84" name="正方形/長方形 83"/>
          <p:cNvSpPr/>
          <p:nvPr/>
        </p:nvSpPr>
        <p:spPr>
          <a:xfrm>
            <a:off x="6253638" y="2120961"/>
            <a:ext cx="1512168" cy="45881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6" name="正方形/長方形 105"/>
          <p:cNvSpPr/>
          <p:nvPr/>
        </p:nvSpPr>
        <p:spPr>
          <a:xfrm>
            <a:off x="1524350" y="6025423"/>
            <a:ext cx="5760640" cy="6836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Line 78"/>
          <p:cNvSpPr>
            <a:spLocks noChangeShapeType="1"/>
          </p:cNvSpPr>
          <p:nvPr/>
        </p:nvSpPr>
        <p:spPr bwMode="auto">
          <a:xfrm>
            <a:off x="2463842" y="2830450"/>
            <a:ext cx="3789796" cy="31534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" name="直角三角形 2"/>
          <p:cNvSpPr/>
          <p:nvPr/>
        </p:nvSpPr>
        <p:spPr>
          <a:xfrm>
            <a:off x="1581568" y="2118743"/>
            <a:ext cx="4758098" cy="4000683"/>
          </a:xfrm>
          <a:prstGeom prst="rtTriangle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442951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5430"/>
    </mc:Choice>
    <mc:Fallback>
      <p:transition spd="slow" advTm="1543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064896" cy="1296144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3600" dirty="0" smtClean="0"/>
              <a:t>(1)</a:t>
            </a:r>
            <a:r>
              <a:rPr kumimoji="1" lang="ja-JP" altLang="en-US" sz="3600" dirty="0" smtClean="0"/>
              <a:t>　</a:t>
            </a:r>
            <a:r>
              <a:rPr kumimoji="1" lang="en-US" altLang="ja-JP" sz="3600" dirty="0" smtClean="0"/>
              <a:t>A,B</a:t>
            </a:r>
            <a:r>
              <a:rPr kumimoji="1" lang="ja-JP" altLang="en-US" sz="3600" dirty="0" smtClean="0"/>
              <a:t>ともにあたりをひく確率</a:t>
            </a:r>
            <a:endParaRPr kumimoji="1" lang="ja-JP" altLang="en-US" sz="3600" dirty="0"/>
          </a:p>
        </p:txBody>
      </p:sp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1691680" y="2140002"/>
            <a:ext cx="5299050" cy="4489667"/>
            <a:chOff x="676" y="631"/>
            <a:chExt cx="4177" cy="3539"/>
          </a:xfrm>
        </p:grpSpPr>
        <p:sp>
          <p:nvSpPr>
            <p:cNvPr id="8" name="AutoShape 3"/>
            <p:cNvSpPr>
              <a:spLocks noChangeAspect="1" noChangeArrowheads="1" noTextEdit="1"/>
            </p:cNvSpPr>
            <p:nvPr/>
          </p:nvSpPr>
          <p:spPr bwMode="auto">
            <a:xfrm>
              <a:off x="676" y="631"/>
              <a:ext cx="3577" cy="3033"/>
            </a:xfrm>
            <a:prstGeom prst="rect">
              <a:avLst/>
            </a:prstGeom>
            <a:noFill/>
            <a:ln w="38100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732" y="696"/>
              <a:ext cx="692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3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A B</a:t>
              </a:r>
              <a:endParaRPr kumimoji="1" lang="ja-JP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676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1269" y="631"/>
              <a:ext cx="3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1865" y="631"/>
              <a:ext cx="3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2461" y="631"/>
              <a:ext cx="3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3057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>
              <a:off x="3653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4249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" name="Line 13"/>
            <p:cNvSpPr>
              <a:spLocks noChangeShapeType="1"/>
            </p:cNvSpPr>
            <p:nvPr/>
          </p:nvSpPr>
          <p:spPr bwMode="auto">
            <a:xfrm>
              <a:off x="680" y="631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680" y="631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4845" y="631"/>
              <a:ext cx="4" cy="1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" name="Line 16"/>
            <p:cNvSpPr>
              <a:spLocks noChangeShapeType="1"/>
            </p:cNvSpPr>
            <p:nvPr/>
          </p:nvSpPr>
          <p:spPr bwMode="auto">
            <a:xfrm>
              <a:off x="680" y="1148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" name="Rectangle 17"/>
            <p:cNvSpPr>
              <a:spLocks noChangeArrowheads="1"/>
            </p:cNvSpPr>
            <p:nvPr/>
          </p:nvSpPr>
          <p:spPr bwMode="auto">
            <a:xfrm>
              <a:off x="680" y="1148"/>
              <a:ext cx="4169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" name="Line 18"/>
            <p:cNvSpPr>
              <a:spLocks noChangeShapeType="1"/>
            </p:cNvSpPr>
            <p:nvPr/>
          </p:nvSpPr>
          <p:spPr bwMode="auto">
            <a:xfrm>
              <a:off x="680" y="1650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" name="Rectangle 19"/>
            <p:cNvSpPr>
              <a:spLocks noChangeArrowheads="1"/>
            </p:cNvSpPr>
            <p:nvPr/>
          </p:nvSpPr>
          <p:spPr bwMode="auto">
            <a:xfrm>
              <a:off x="680" y="1650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" name="Line 20"/>
            <p:cNvSpPr>
              <a:spLocks noChangeShapeType="1"/>
            </p:cNvSpPr>
            <p:nvPr/>
          </p:nvSpPr>
          <p:spPr bwMode="auto">
            <a:xfrm>
              <a:off x="680" y="2153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680" y="2153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" name="Line 22"/>
            <p:cNvSpPr>
              <a:spLocks noChangeShapeType="1"/>
            </p:cNvSpPr>
            <p:nvPr/>
          </p:nvSpPr>
          <p:spPr bwMode="auto">
            <a:xfrm>
              <a:off x="680" y="2656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" name="Rectangle 23"/>
            <p:cNvSpPr>
              <a:spLocks noChangeArrowheads="1"/>
            </p:cNvSpPr>
            <p:nvPr/>
          </p:nvSpPr>
          <p:spPr bwMode="auto">
            <a:xfrm>
              <a:off x="680" y="2656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" name="Line 24"/>
            <p:cNvSpPr>
              <a:spLocks noChangeShapeType="1"/>
            </p:cNvSpPr>
            <p:nvPr/>
          </p:nvSpPr>
          <p:spPr bwMode="auto">
            <a:xfrm>
              <a:off x="680" y="3159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" name="Rectangle 25"/>
            <p:cNvSpPr>
              <a:spLocks noChangeArrowheads="1"/>
            </p:cNvSpPr>
            <p:nvPr/>
          </p:nvSpPr>
          <p:spPr bwMode="auto">
            <a:xfrm>
              <a:off x="680" y="3159"/>
              <a:ext cx="4169" cy="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" name="Rectangle 27"/>
            <p:cNvSpPr>
              <a:spLocks noChangeArrowheads="1"/>
            </p:cNvSpPr>
            <p:nvPr/>
          </p:nvSpPr>
          <p:spPr bwMode="auto">
            <a:xfrm>
              <a:off x="680" y="3661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" name="Line 28"/>
            <p:cNvSpPr>
              <a:spLocks noChangeShapeType="1"/>
            </p:cNvSpPr>
            <p:nvPr/>
          </p:nvSpPr>
          <p:spPr bwMode="auto">
            <a:xfrm>
              <a:off x="676" y="631"/>
              <a:ext cx="0" cy="35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" name="Rectangle 29"/>
            <p:cNvSpPr>
              <a:spLocks noChangeArrowheads="1"/>
            </p:cNvSpPr>
            <p:nvPr/>
          </p:nvSpPr>
          <p:spPr bwMode="auto">
            <a:xfrm>
              <a:off x="676" y="631"/>
              <a:ext cx="4" cy="35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" name="Line 30"/>
            <p:cNvSpPr>
              <a:spLocks noChangeShapeType="1"/>
            </p:cNvSpPr>
            <p:nvPr/>
          </p:nvSpPr>
          <p:spPr bwMode="auto">
            <a:xfrm>
              <a:off x="1269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" name="Rectangle 31"/>
            <p:cNvSpPr>
              <a:spLocks noChangeArrowheads="1"/>
            </p:cNvSpPr>
            <p:nvPr/>
          </p:nvSpPr>
          <p:spPr bwMode="auto">
            <a:xfrm>
              <a:off x="1269" y="634"/>
              <a:ext cx="3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" name="Line 32"/>
            <p:cNvSpPr>
              <a:spLocks noChangeShapeType="1"/>
            </p:cNvSpPr>
            <p:nvPr/>
          </p:nvSpPr>
          <p:spPr bwMode="auto">
            <a:xfrm>
              <a:off x="1865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" name="Rectangle 33"/>
            <p:cNvSpPr>
              <a:spLocks noChangeArrowheads="1"/>
            </p:cNvSpPr>
            <p:nvPr/>
          </p:nvSpPr>
          <p:spPr bwMode="auto">
            <a:xfrm>
              <a:off x="1865" y="634"/>
              <a:ext cx="3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" name="Line 34"/>
            <p:cNvSpPr>
              <a:spLocks noChangeShapeType="1"/>
            </p:cNvSpPr>
            <p:nvPr/>
          </p:nvSpPr>
          <p:spPr bwMode="auto">
            <a:xfrm>
              <a:off x="2461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" name="Rectangle 35"/>
            <p:cNvSpPr>
              <a:spLocks noChangeArrowheads="1"/>
            </p:cNvSpPr>
            <p:nvPr/>
          </p:nvSpPr>
          <p:spPr bwMode="auto">
            <a:xfrm>
              <a:off x="2461" y="634"/>
              <a:ext cx="3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" name="Line 36"/>
            <p:cNvSpPr>
              <a:spLocks noChangeShapeType="1"/>
            </p:cNvSpPr>
            <p:nvPr/>
          </p:nvSpPr>
          <p:spPr bwMode="auto">
            <a:xfrm>
              <a:off x="3057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" name="Rectangle 37"/>
            <p:cNvSpPr>
              <a:spLocks noChangeArrowheads="1"/>
            </p:cNvSpPr>
            <p:nvPr/>
          </p:nvSpPr>
          <p:spPr bwMode="auto">
            <a:xfrm>
              <a:off x="3057" y="634"/>
              <a:ext cx="4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" name="Line 38"/>
            <p:cNvSpPr>
              <a:spLocks noChangeShapeType="1"/>
            </p:cNvSpPr>
            <p:nvPr/>
          </p:nvSpPr>
          <p:spPr bwMode="auto">
            <a:xfrm>
              <a:off x="3653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" name="Rectangle 39"/>
            <p:cNvSpPr>
              <a:spLocks noChangeArrowheads="1"/>
            </p:cNvSpPr>
            <p:nvPr/>
          </p:nvSpPr>
          <p:spPr bwMode="auto">
            <a:xfrm>
              <a:off x="3653" y="634"/>
              <a:ext cx="4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" name="Line 40"/>
            <p:cNvSpPr>
              <a:spLocks noChangeShapeType="1"/>
            </p:cNvSpPr>
            <p:nvPr/>
          </p:nvSpPr>
          <p:spPr bwMode="auto">
            <a:xfrm>
              <a:off x="4249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" name="Rectangle 41"/>
            <p:cNvSpPr>
              <a:spLocks noChangeArrowheads="1"/>
            </p:cNvSpPr>
            <p:nvPr/>
          </p:nvSpPr>
          <p:spPr bwMode="auto">
            <a:xfrm>
              <a:off x="4249" y="634"/>
              <a:ext cx="4" cy="353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" name="Line 42"/>
            <p:cNvSpPr>
              <a:spLocks noChangeShapeType="1"/>
            </p:cNvSpPr>
            <p:nvPr/>
          </p:nvSpPr>
          <p:spPr bwMode="auto">
            <a:xfrm>
              <a:off x="680" y="4164"/>
              <a:ext cx="41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" name="Rectangle 43"/>
            <p:cNvSpPr>
              <a:spLocks noChangeArrowheads="1"/>
            </p:cNvSpPr>
            <p:nvPr/>
          </p:nvSpPr>
          <p:spPr bwMode="auto">
            <a:xfrm>
              <a:off x="680" y="4164"/>
              <a:ext cx="4169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" name="Line 44"/>
            <p:cNvSpPr>
              <a:spLocks noChangeShapeType="1"/>
            </p:cNvSpPr>
            <p:nvPr/>
          </p:nvSpPr>
          <p:spPr bwMode="auto">
            <a:xfrm>
              <a:off x="4845" y="634"/>
              <a:ext cx="0" cy="35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" name="Line 46"/>
            <p:cNvSpPr>
              <a:spLocks noChangeShapeType="1"/>
            </p:cNvSpPr>
            <p:nvPr/>
          </p:nvSpPr>
          <p:spPr bwMode="auto">
            <a:xfrm>
              <a:off x="676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" name="Rectangle 47"/>
            <p:cNvSpPr>
              <a:spLocks noChangeArrowheads="1"/>
            </p:cNvSpPr>
            <p:nvPr/>
          </p:nvSpPr>
          <p:spPr bwMode="auto">
            <a:xfrm>
              <a:off x="676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" name="Line 48"/>
            <p:cNvSpPr>
              <a:spLocks noChangeShapeType="1"/>
            </p:cNvSpPr>
            <p:nvPr/>
          </p:nvSpPr>
          <p:spPr bwMode="auto">
            <a:xfrm>
              <a:off x="1269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" name="Rectangle 49"/>
            <p:cNvSpPr>
              <a:spLocks noChangeArrowheads="1"/>
            </p:cNvSpPr>
            <p:nvPr/>
          </p:nvSpPr>
          <p:spPr bwMode="auto">
            <a:xfrm>
              <a:off x="1269" y="4167"/>
              <a:ext cx="3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" name="Line 50"/>
            <p:cNvSpPr>
              <a:spLocks noChangeShapeType="1"/>
            </p:cNvSpPr>
            <p:nvPr/>
          </p:nvSpPr>
          <p:spPr bwMode="auto">
            <a:xfrm>
              <a:off x="1865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5" name="Rectangle 51"/>
            <p:cNvSpPr>
              <a:spLocks noChangeArrowheads="1"/>
            </p:cNvSpPr>
            <p:nvPr/>
          </p:nvSpPr>
          <p:spPr bwMode="auto">
            <a:xfrm>
              <a:off x="1865" y="4167"/>
              <a:ext cx="3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6" name="Line 52"/>
            <p:cNvSpPr>
              <a:spLocks noChangeShapeType="1"/>
            </p:cNvSpPr>
            <p:nvPr/>
          </p:nvSpPr>
          <p:spPr bwMode="auto">
            <a:xfrm>
              <a:off x="2461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7" name="Rectangle 53"/>
            <p:cNvSpPr>
              <a:spLocks noChangeArrowheads="1"/>
            </p:cNvSpPr>
            <p:nvPr/>
          </p:nvSpPr>
          <p:spPr bwMode="auto">
            <a:xfrm>
              <a:off x="2461" y="4167"/>
              <a:ext cx="3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8" name="Line 54"/>
            <p:cNvSpPr>
              <a:spLocks noChangeShapeType="1"/>
            </p:cNvSpPr>
            <p:nvPr/>
          </p:nvSpPr>
          <p:spPr bwMode="auto">
            <a:xfrm>
              <a:off x="3057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9" name="Rectangle 55"/>
            <p:cNvSpPr>
              <a:spLocks noChangeArrowheads="1"/>
            </p:cNvSpPr>
            <p:nvPr/>
          </p:nvSpPr>
          <p:spPr bwMode="auto">
            <a:xfrm>
              <a:off x="3057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0" name="Line 56"/>
            <p:cNvSpPr>
              <a:spLocks noChangeShapeType="1"/>
            </p:cNvSpPr>
            <p:nvPr/>
          </p:nvSpPr>
          <p:spPr bwMode="auto">
            <a:xfrm>
              <a:off x="3653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1" name="Rectangle 57"/>
            <p:cNvSpPr>
              <a:spLocks noChangeArrowheads="1"/>
            </p:cNvSpPr>
            <p:nvPr/>
          </p:nvSpPr>
          <p:spPr bwMode="auto">
            <a:xfrm>
              <a:off x="3653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2" name="Line 58"/>
            <p:cNvSpPr>
              <a:spLocks noChangeShapeType="1"/>
            </p:cNvSpPr>
            <p:nvPr/>
          </p:nvSpPr>
          <p:spPr bwMode="auto">
            <a:xfrm>
              <a:off x="4249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3" name="Rectangle 59"/>
            <p:cNvSpPr>
              <a:spLocks noChangeArrowheads="1"/>
            </p:cNvSpPr>
            <p:nvPr/>
          </p:nvSpPr>
          <p:spPr bwMode="auto">
            <a:xfrm>
              <a:off x="4249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4" name="Line 60"/>
            <p:cNvSpPr>
              <a:spLocks noChangeShapeType="1"/>
            </p:cNvSpPr>
            <p:nvPr/>
          </p:nvSpPr>
          <p:spPr bwMode="auto">
            <a:xfrm>
              <a:off x="4845" y="41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5" name="Rectangle 61"/>
            <p:cNvSpPr>
              <a:spLocks noChangeArrowheads="1"/>
            </p:cNvSpPr>
            <p:nvPr/>
          </p:nvSpPr>
          <p:spPr bwMode="auto">
            <a:xfrm>
              <a:off x="4845" y="4167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6" name="Line 62"/>
            <p:cNvSpPr>
              <a:spLocks noChangeShapeType="1"/>
            </p:cNvSpPr>
            <p:nvPr/>
          </p:nvSpPr>
          <p:spPr bwMode="auto">
            <a:xfrm>
              <a:off x="4849" y="631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7" name="Rectangle 63"/>
            <p:cNvSpPr>
              <a:spLocks noChangeArrowheads="1"/>
            </p:cNvSpPr>
            <p:nvPr/>
          </p:nvSpPr>
          <p:spPr bwMode="auto">
            <a:xfrm>
              <a:off x="4849" y="631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8" name="Line 64"/>
            <p:cNvSpPr>
              <a:spLocks noChangeShapeType="1"/>
            </p:cNvSpPr>
            <p:nvPr/>
          </p:nvSpPr>
          <p:spPr bwMode="auto">
            <a:xfrm>
              <a:off x="4849" y="114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9" name="Rectangle 65"/>
            <p:cNvSpPr>
              <a:spLocks noChangeArrowheads="1"/>
            </p:cNvSpPr>
            <p:nvPr/>
          </p:nvSpPr>
          <p:spPr bwMode="auto">
            <a:xfrm>
              <a:off x="4849" y="1148"/>
              <a:ext cx="4" cy="2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0" name="Line 66"/>
            <p:cNvSpPr>
              <a:spLocks noChangeShapeType="1"/>
            </p:cNvSpPr>
            <p:nvPr/>
          </p:nvSpPr>
          <p:spPr bwMode="auto">
            <a:xfrm>
              <a:off x="4849" y="1650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1" name="Rectangle 67"/>
            <p:cNvSpPr>
              <a:spLocks noChangeArrowheads="1"/>
            </p:cNvSpPr>
            <p:nvPr/>
          </p:nvSpPr>
          <p:spPr bwMode="auto">
            <a:xfrm>
              <a:off x="4849" y="1650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" name="Line 68"/>
            <p:cNvSpPr>
              <a:spLocks noChangeShapeType="1"/>
            </p:cNvSpPr>
            <p:nvPr/>
          </p:nvSpPr>
          <p:spPr bwMode="auto">
            <a:xfrm>
              <a:off x="4849" y="2153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3" name="Rectangle 69"/>
            <p:cNvSpPr>
              <a:spLocks noChangeArrowheads="1"/>
            </p:cNvSpPr>
            <p:nvPr/>
          </p:nvSpPr>
          <p:spPr bwMode="auto">
            <a:xfrm>
              <a:off x="4849" y="2153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4" name="Line 70"/>
            <p:cNvSpPr>
              <a:spLocks noChangeShapeType="1"/>
            </p:cNvSpPr>
            <p:nvPr/>
          </p:nvSpPr>
          <p:spPr bwMode="auto">
            <a:xfrm>
              <a:off x="4849" y="2656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5" name="Rectangle 71"/>
            <p:cNvSpPr>
              <a:spLocks noChangeArrowheads="1"/>
            </p:cNvSpPr>
            <p:nvPr/>
          </p:nvSpPr>
          <p:spPr bwMode="auto">
            <a:xfrm>
              <a:off x="4849" y="2656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6" name="Line 72"/>
            <p:cNvSpPr>
              <a:spLocks noChangeShapeType="1"/>
            </p:cNvSpPr>
            <p:nvPr/>
          </p:nvSpPr>
          <p:spPr bwMode="auto">
            <a:xfrm>
              <a:off x="4849" y="3159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7" name="Rectangle 73"/>
            <p:cNvSpPr>
              <a:spLocks noChangeArrowheads="1"/>
            </p:cNvSpPr>
            <p:nvPr/>
          </p:nvSpPr>
          <p:spPr bwMode="auto">
            <a:xfrm>
              <a:off x="4849" y="3159"/>
              <a:ext cx="4" cy="2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8" name="Line 74"/>
            <p:cNvSpPr>
              <a:spLocks noChangeShapeType="1"/>
            </p:cNvSpPr>
            <p:nvPr/>
          </p:nvSpPr>
          <p:spPr bwMode="auto">
            <a:xfrm>
              <a:off x="4849" y="3661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9" name="Rectangle 75"/>
            <p:cNvSpPr>
              <a:spLocks noChangeArrowheads="1"/>
            </p:cNvSpPr>
            <p:nvPr/>
          </p:nvSpPr>
          <p:spPr bwMode="auto">
            <a:xfrm>
              <a:off x="4849" y="3661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0" name="Line 76"/>
            <p:cNvSpPr>
              <a:spLocks noChangeShapeType="1"/>
            </p:cNvSpPr>
            <p:nvPr/>
          </p:nvSpPr>
          <p:spPr bwMode="auto">
            <a:xfrm>
              <a:off x="4849" y="416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1" name="Rectangle 77"/>
            <p:cNvSpPr>
              <a:spLocks noChangeArrowheads="1"/>
            </p:cNvSpPr>
            <p:nvPr/>
          </p:nvSpPr>
          <p:spPr bwMode="auto">
            <a:xfrm>
              <a:off x="4849" y="4164"/>
              <a:ext cx="4" cy="3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" name="Line 78"/>
            <p:cNvSpPr>
              <a:spLocks noChangeShapeType="1"/>
            </p:cNvSpPr>
            <p:nvPr/>
          </p:nvSpPr>
          <p:spPr bwMode="auto">
            <a:xfrm>
              <a:off x="680" y="634"/>
              <a:ext cx="589" cy="5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83" name="テキスト ボックス 82"/>
          <p:cNvSpPr txBox="1"/>
          <p:nvPr/>
        </p:nvSpPr>
        <p:spPr>
          <a:xfrm>
            <a:off x="1663762" y="2771768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①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2433716" y="2085124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①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1663761" y="3433366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②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3211063" y="2097696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②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1699492" y="4000114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③</a:t>
            </a:r>
            <a:endParaRPr kumimoji="1" lang="ja-JP" altLang="en-US" sz="4400" dirty="0"/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3956177" y="2120961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③</a:t>
            </a:r>
            <a:endParaRPr kumimoji="1" lang="ja-JP" altLang="en-US" sz="4400" dirty="0"/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1684793" y="4684833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④</a:t>
            </a:r>
            <a:endParaRPr kumimoji="1" lang="ja-JP" altLang="en-US" sz="4400" dirty="0"/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1695052" y="5328938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⑤</a:t>
            </a:r>
            <a:endParaRPr kumimoji="1" lang="ja-JP" altLang="en-US" sz="4400" dirty="0"/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5504715" y="2085123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⑤</a:t>
            </a:r>
            <a:endParaRPr kumimoji="1" lang="ja-JP" altLang="en-US" sz="4400" dirty="0"/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4705100" y="2099409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④</a:t>
            </a:r>
            <a:endParaRPr kumimoji="1" lang="ja-JP" altLang="en-US" sz="4400" dirty="0"/>
          </a:p>
        </p:txBody>
      </p:sp>
      <p:sp>
        <p:nvSpPr>
          <p:cNvPr id="84" name="正方形/長方形 83"/>
          <p:cNvSpPr/>
          <p:nvPr/>
        </p:nvSpPr>
        <p:spPr>
          <a:xfrm>
            <a:off x="6253638" y="2120961"/>
            <a:ext cx="1512168" cy="45881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kumimoji="1" lang="ja-JP" altLang="en-US" dirty="0"/>
          </a:p>
        </p:txBody>
      </p:sp>
      <p:sp>
        <p:nvSpPr>
          <p:cNvPr id="106" name="正方形/長方形 105"/>
          <p:cNvSpPr/>
          <p:nvPr/>
        </p:nvSpPr>
        <p:spPr>
          <a:xfrm>
            <a:off x="1524350" y="6025423"/>
            <a:ext cx="5760640" cy="6836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Line 78"/>
          <p:cNvSpPr>
            <a:spLocks noChangeShapeType="1"/>
          </p:cNvSpPr>
          <p:nvPr/>
        </p:nvSpPr>
        <p:spPr bwMode="auto">
          <a:xfrm>
            <a:off x="2463842" y="2830450"/>
            <a:ext cx="3789796" cy="31534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3211694" y="2771767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○</a:t>
            </a:r>
            <a:endParaRPr kumimoji="1" lang="ja-JP" altLang="en-US" sz="4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テキスト ボックス 91"/>
              <p:cNvSpPr txBox="1"/>
              <p:nvPr/>
            </p:nvSpPr>
            <p:spPr>
              <a:xfrm>
                <a:off x="7310527" y="4389379"/>
                <a:ext cx="1085554" cy="14184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sz="4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kumimoji="1" lang="ja-JP" altLang="en-US" sz="4400" b="0" i="1" smtClean="0">
                              <a:latin typeface="Cambria Math"/>
                            </a:rPr>
                            <m:t>１</m:t>
                          </m:r>
                        </m:num>
                        <m:den>
                          <m:r>
                            <a:rPr lang="ja-JP" altLang="en-US" sz="4400" i="1">
                              <a:latin typeface="Cambria Math"/>
                            </a:rPr>
                            <m:t>１０</m:t>
                          </m:r>
                        </m:den>
                      </m:f>
                    </m:oMath>
                  </m:oMathPara>
                </a14:m>
                <a:endParaRPr kumimoji="1" lang="ja-JP" altLang="en-US" sz="4400" dirty="0"/>
              </a:p>
            </p:txBody>
          </p:sp>
        </mc:Choice>
        <mc:Fallback xmlns="">
          <p:sp>
            <p:nvSpPr>
              <p:cNvPr id="92" name="テキスト ボックス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0527" y="4389379"/>
                <a:ext cx="1085554" cy="141840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3" name="直角三角形 92"/>
          <p:cNvSpPr/>
          <p:nvPr/>
        </p:nvSpPr>
        <p:spPr>
          <a:xfrm>
            <a:off x="1581568" y="2118743"/>
            <a:ext cx="4758098" cy="4000683"/>
          </a:xfrm>
          <a:prstGeom prst="rtTriangle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156078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4634"/>
    </mc:Choice>
    <mc:Fallback>
      <p:transition spd="slow" advTm="1463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/>
      <p:bldP spid="9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4|2.5|4.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|1|1|0.8|1.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7|1.7|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1|1.3|1.3|1.5|1.5|1.5|1.5|1.2|1.2|1.3|1.3|1.4|1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5|1.3|1.2|1.2|1.3|1.3|1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3|1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1.5|1.4|4.3|1.1|1.2|2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1.3|1.7|10.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"/>
</p:tagLst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604</Words>
  <Application>Microsoft Office PowerPoint</Application>
  <PresentationFormat>画面に合わせる (4:3)</PresentationFormat>
  <Paragraphs>233</Paragraphs>
  <Slides>17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18" baseType="lpstr">
      <vt:lpstr>Office ​​テーマ</vt:lpstr>
      <vt:lpstr>指導手順</vt:lpstr>
      <vt:lpstr>確率(2人がくじを引く場合)</vt:lpstr>
      <vt:lpstr>5本のうち、あたりが2本入っているくじがあります。このくじを、A,Bの2人がこの順に1本ずつひくとき、次の確率を求めなさい。</vt:lpstr>
      <vt:lpstr>(1)　A,Bともにあたりをひく確率</vt:lpstr>
      <vt:lpstr>(2)　A,Bのどちらか一方があたりをひく確率</vt:lpstr>
      <vt:lpstr>(3)　A,Bともにはずれをひく確率</vt:lpstr>
      <vt:lpstr>5本のうち、あたりが2本入っているくじがあります。このくじを、A、Bが同時に2本ひくとき、次の確率を求めなさい。</vt:lpstr>
      <vt:lpstr>5本のうち、あたりが2本入っているくじがあります。このくじを、A、Bが同時に2本ひくとき、次の確率を求めなさい。</vt:lpstr>
      <vt:lpstr>(1)　A,Bともにあたりをひく確率</vt:lpstr>
      <vt:lpstr>(2)　A,Bのどちらか一方があたりをひく確率</vt:lpstr>
      <vt:lpstr>(3)　A,Bともにはずれをひく確率</vt:lpstr>
      <vt:lpstr>5本のうち、あたりが2本入っているくじがあります。このくじを、Aが先にひいてまた箱にもどし、次にBがひくとき、次の確率を求めなさい。</vt:lpstr>
      <vt:lpstr>PowerPoint プレゼンテーション</vt:lpstr>
      <vt:lpstr>PowerPoint プレゼンテーション</vt:lpstr>
      <vt:lpstr>(1)　A,Bともにあたりをひく確率</vt:lpstr>
      <vt:lpstr>(2)　A,Bのどちらか一方があたりをひく確率</vt:lpstr>
      <vt:lpstr>(3)　A,Bともにはずれをひく確率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いろいろな確率</dc:title>
  <dc:creator>teacher</dc:creator>
  <cp:lastModifiedBy>kajukun</cp:lastModifiedBy>
  <cp:revision>18</cp:revision>
  <dcterms:created xsi:type="dcterms:W3CDTF">2013-01-25T04:31:30Z</dcterms:created>
  <dcterms:modified xsi:type="dcterms:W3CDTF">2013-11-27T11:22:18Z</dcterms:modified>
</cp:coreProperties>
</file>