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58" r:id="rId5"/>
    <p:sldId id="257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0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24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6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42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7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54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8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3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6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78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C483-D84A-41B4-914B-3A9FBF95AB91}" type="datetimeFigureOut">
              <a:rPr kumimoji="1" lang="ja-JP" altLang="en-US" smtClean="0"/>
              <a:t>2013/11/27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49E8-E17B-4714-BD3F-31D6D467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6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%E3%82%B5%E3%83%83%E3%82%AB%E3%83%BC%E3%81%8F%E3%81%98&amp;source=images&amp;cd=&amp;cad=rja&amp;docid=O_vvEov6hMXa1M&amp;tbnid=PomzyOygydCpMM:&amp;ved=0CAUQjRw&amp;url=http://ayaririn.blog86.fc2.com/blog-entry-229.html&amp;ei=p-oRUb_YBIX3lAWFk4CgDw&amp;psig=AFQjCNGJrsisIImqlsHhGzaBuAjf649TAA&amp;ust=13602149559117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836712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指導手順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１　サッカーくじの説明をする。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２　実際に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口まで予想させる。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３　実際のくじ結果をみる。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４　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等が当たる確率を計算で求めさせる。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５　答えは１／</a:t>
            </a:r>
            <a:r>
              <a:rPr lang="ja-JP" altLang="en-US" sz="2800" dirty="0" smtClean="0"/>
              <a:t>３の１４乗だが、</a:t>
            </a:r>
            <a:r>
              <a:rPr kumimoji="1" lang="ja-JP" altLang="en-US" sz="2800" dirty="0" smtClean="0"/>
              <a:t>実際には１試合中止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どの場合でも</a:t>
            </a:r>
            <a:r>
              <a:rPr kumimoji="1" lang="en-US" altLang="ja-JP" sz="2800" dirty="0" smtClean="0"/>
              <a:t>OK)</a:t>
            </a:r>
            <a:r>
              <a:rPr kumimoji="1" lang="ja-JP" altLang="en-US" sz="2800" dirty="0" smtClean="0"/>
              <a:t>があるので１／３の１３乗</a:t>
            </a:r>
            <a:r>
              <a:rPr lang="ja-JP" altLang="en-US" sz="2800" dirty="0" smtClean="0"/>
              <a:t>に</a:t>
            </a:r>
            <a:r>
              <a:rPr lang="ja-JP" altLang="en-US" sz="2800" dirty="0"/>
              <a:t>なることを説明する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６　実際の口数からの確率を示し、計算で得た確率と比較する。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009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0"/>
    </mc:Choice>
    <mc:Fallback>
      <p:transition spd="slow" advTm="15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kumimoji="1" lang="ja-JP" altLang="en-US" dirty="0" smtClean="0">
                <a:ea typeface="ＤＦ平成明朝体W7" pitchFamily="1" charset="-128"/>
              </a:rPr>
              <a:t>いろいろな確率</a:t>
            </a:r>
            <a:r>
              <a:rPr kumimoji="1" lang="en-US" altLang="ja-JP" dirty="0" smtClean="0">
                <a:ea typeface="ＤＦ平成明朝体W7" pitchFamily="1" charset="-128"/>
              </a:rPr>
              <a:t/>
            </a:r>
            <a:br>
              <a:rPr kumimoji="1" lang="en-US" altLang="ja-JP" dirty="0" smtClean="0">
                <a:ea typeface="ＤＦ平成明朝体W7" pitchFamily="1" charset="-128"/>
              </a:rPr>
            </a:br>
            <a:r>
              <a:rPr lang="ja-JP" altLang="en-US" dirty="0">
                <a:ea typeface="ＤＦ平成明朝体W7" pitchFamily="1" charset="-128"/>
              </a:rPr>
              <a:t>サッカーくじに当たる確率</a:t>
            </a:r>
            <a:endParaRPr kumimoji="1" lang="ja-JP" altLang="en-US" dirty="0">
              <a:ea typeface="ＤＦ平成明朝体W7" pitchFamily="1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10" y="2060848"/>
            <a:ext cx="3368874" cy="449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eacher\AppData\Local\Microsoft\Windows\Temporary Internet Files\Content.IE5\EJDYMF9W\MC90043388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1418342" cy="14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2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1"/>
    </mc:Choice>
    <mc:Fallback>
      <p:transition spd="slow" advTm="57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ＤＦ平成明朝体W7" pitchFamily="1" charset="-128"/>
              </a:rPr>
              <a:t>サッカーくじとは</a:t>
            </a:r>
            <a:endParaRPr kumimoji="1" lang="ja-JP" altLang="en-US" dirty="0">
              <a:ea typeface="ＤＦ平成明朝体W7" pitchFamily="1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000" b="1" dirty="0" smtClean="0">
                <a:latin typeface="DFKai-SB" pitchFamily="65" charset="-120"/>
                <a:ea typeface="DFKai-SB" pitchFamily="65" charset="-120"/>
              </a:rPr>
              <a:t>J</a:t>
            </a:r>
            <a:r>
              <a:rPr kumimoji="1" lang="ja-JP" altLang="en-US" dirty="0" smtClean="0">
                <a:ea typeface="ＤＦ平成明朝体W7" pitchFamily="1" charset="-128"/>
              </a:rPr>
              <a:t>リーグ</a:t>
            </a:r>
            <a:r>
              <a:rPr kumimoji="1" lang="en-US" altLang="ja-JP" dirty="0" smtClean="0">
                <a:ea typeface="ＤＦ平成明朝体W7" pitchFamily="1" charset="-128"/>
              </a:rPr>
              <a:t>14</a:t>
            </a:r>
            <a:r>
              <a:rPr kumimoji="1" lang="ja-JP" altLang="en-US" dirty="0" smtClean="0">
                <a:ea typeface="ＤＦ平成明朝体W7" pitchFamily="1" charset="-128"/>
              </a:rPr>
              <a:t>試合について、その試合結果を</a:t>
            </a:r>
            <a:endParaRPr kumimoji="1" lang="en-US" altLang="ja-JP" dirty="0" smtClean="0">
              <a:ea typeface="ＤＦ平成明朝体W7" pitchFamily="1" charset="-128"/>
            </a:endParaRPr>
          </a:p>
          <a:p>
            <a:pPr marL="0" indent="0" algn="ctr">
              <a:buNone/>
            </a:pPr>
            <a:r>
              <a:rPr lang="ja-JP" altLang="en-US" dirty="0" smtClean="0">
                <a:ea typeface="ＤＦ平成明朝体W7" pitchFamily="1" charset="-128"/>
              </a:rPr>
              <a:t>　１・・・ホームチームの勝ち</a:t>
            </a:r>
            <a:endParaRPr lang="en-US" altLang="ja-JP" dirty="0">
              <a:ea typeface="ＤＦ平成明朝体W7" pitchFamily="1" charset="-128"/>
            </a:endParaRPr>
          </a:p>
          <a:p>
            <a:pPr marL="0" indent="0">
              <a:buNone/>
            </a:pPr>
            <a:r>
              <a:rPr lang="ja-JP" altLang="en-US" dirty="0" smtClean="0">
                <a:ea typeface="ＤＦ平成明朝体W7" pitchFamily="1" charset="-128"/>
              </a:rPr>
              <a:t>　　　　０</a:t>
            </a:r>
            <a:r>
              <a:rPr lang="ja-JP" altLang="en-US" dirty="0">
                <a:ea typeface="ＤＦ平成明朝体W7" pitchFamily="1" charset="-128"/>
              </a:rPr>
              <a:t>・・</a:t>
            </a:r>
            <a:r>
              <a:rPr lang="ja-JP" altLang="en-US" dirty="0" smtClean="0">
                <a:ea typeface="ＤＦ平成明朝体W7" pitchFamily="1" charset="-128"/>
              </a:rPr>
              <a:t>・引き分け</a:t>
            </a:r>
            <a:endParaRPr lang="en-US" altLang="ja-JP" dirty="0" smtClean="0">
              <a:ea typeface="ＤＦ平成明朝体W7" pitchFamily="1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ea typeface="ＤＦ平成明朝体W7" pitchFamily="1" charset="-128"/>
              </a:rPr>
              <a:t>　２・・・ホームチームの負け</a:t>
            </a:r>
            <a:endParaRPr kumimoji="1" lang="en-US" altLang="ja-JP" dirty="0" smtClean="0">
              <a:ea typeface="ＤＦ平成明朝体W7" pitchFamily="1" charset="-128"/>
            </a:endParaRPr>
          </a:p>
          <a:p>
            <a:pPr marL="0" indent="0" algn="ctr">
              <a:buNone/>
            </a:pPr>
            <a:r>
              <a:rPr lang="ja-JP" altLang="en-US" dirty="0" smtClean="0">
                <a:ea typeface="ＤＦ平成明朝体W7" pitchFamily="1" charset="-128"/>
              </a:rPr>
              <a:t>の</a:t>
            </a:r>
            <a:r>
              <a:rPr lang="en-US" altLang="ja-JP" dirty="0">
                <a:ea typeface="ＤＦ平成明朝体W7" pitchFamily="1" charset="-128"/>
              </a:rPr>
              <a:t>3</a:t>
            </a:r>
            <a:r>
              <a:rPr lang="ja-JP" altLang="en-US" dirty="0">
                <a:ea typeface="ＤＦ平成明朝体W7" pitchFamily="1" charset="-128"/>
              </a:rPr>
              <a:t>通りから選び</a:t>
            </a:r>
            <a:r>
              <a:rPr lang="ja-JP" altLang="en-US" dirty="0" smtClean="0">
                <a:ea typeface="ＤＦ平成明朝体W7" pitchFamily="1" charset="-128"/>
              </a:rPr>
              <a:t>、</a:t>
            </a:r>
            <a:r>
              <a:rPr lang="en-US" altLang="ja-JP" dirty="0" smtClean="0">
                <a:ea typeface="ＤＦ平成明朝体W7" pitchFamily="1" charset="-128"/>
              </a:rPr>
              <a:t>1</a:t>
            </a:r>
            <a:r>
              <a:rPr lang="ja-JP" altLang="en-US" dirty="0" smtClean="0">
                <a:ea typeface="ＤＦ平成明朝体W7" pitchFamily="1" charset="-128"/>
              </a:rPr>
              <a:t>口</a:t>
            </a:r>
            <a:r>
              <a:rPr lang="en-US" altLang="ja-JP" dirty="0" smtClean="0">
                <a:ea typeface="ＤＦ平成明朝体W7" pitchFamily="1" charset="-128"/>
              </a:rPr>
              <a:t>100</a:t>
            </a:r>
            <a:r>
              <a:rPr lang="ja-JP" altLang="en-US" dirty="0" smtClean="0">
                <a:ea typeface="ＤＦ平成明朝体W7" pitchFamily="1" charset="-128"/>
              </a:rPr>
              <a:t>円で投票する。</a:t>
            </a:r>
            <a:endParaRPr lang="en-US" altLang="ja-JP" dirty="0">
              <a:ea typeface="ＤＦ平成明朝体W7" pitchFamily="1" charset="-128"/>
            </a:endParaRPr>
          </a:p>
          <a:p>
            <a:pPr marL="0" indent="0">
              <a:buNone/>
            </a:pPr>
            <a:r>
              <a:rPr kumimoji="1" lang="en-US" altLang="ja-JP" dirty="0" smtClean="0">
                <a:ea typeface="ＤＦ平成明朝体W7" pitchFamily="1" charset="-128"/>
              </a:rPr>
              <a:t>          14</a:t>
            </a:r>
            <a:r>
              <a:rPr kumimoji="1" lang="ja-JP" altLang="en-US" dirty="0">
                <a:ea typeface="ＤＦ平成明朝体W7" pitchFamily="1" charset="-128"/>
              </a:rPr>
              <a:t>試合全的</a:t>
            </a:r>
            <a:r>
              <a:rPr kumimoji="1" lang="ja-JP" altLang="en-US" dirty="0" smtClean="0">
                <a:ea typeface="ＤＦ平成明朝体W7" pitchFamily="1" charset="-128"/>
              </a:rPr>
              <a:t>中・・・・   １等</a:t>
            </a:r>
            <a:endParaRPr lang="en-US" altLang="ja-JP" dirty="0" smtClean="0">
              <a:ea typeface="ＤＦ平成明朝体W7" pitchFamily="1" charset="-128"/>
            </a:endParaRPr>
          </a:p>
          <a:p>
            <a:pPr marL="0" indent="0">
              <a:buNone/>
            </a:pPr>
            <a:r>
              <a:rPr lang="ja-JP" altLang="en-US" dirty="0">
                <a:ea typeface="ＤＦ平成明朝体W7" pitchFamily="1" charset="-128"/>
              </a:rPr>
              <a:t>　</a:t>
            </a:r>
            <a:r>
              <a:rPr lang="ja-JP" altLang="en-US" dirty="0" smtClean="0">
                <a:ea typeface="ＤＦ平成明朝体W7" pitchFamily="1" charset="-128"/>
              </a:rPr>
              <a:t>　１</a:t>
            </a:r>
            <a:r>
              <a:rPr lang="ja-JP" altLang="en-US" dirty="0">
                <a:ea typeface="ＤＦ平成明朝体W7" pitchFamily="1" charset="-128"/>
              </a:rPr>
              <a:t>試合だけ</a:t>
            </a:r>
            <a:r>
              <a:rPr lang="ja-JP" altLang="en-US" dirty="0" smtClean="0">
                <a:ea typeface="ＤＦ平成明朝体W7" pitchFamily="1" charset="-128"/>
              </a:rPr>
              <a:t>はずれ・・・２等</a:t>
            </a:r>
            <a:endParaRPr lang="en-US" altLang="ja-JP" dirty="0" smtClean="0">
              <a:ea typeface="ＤＦ平成明朝体W7" pitchFamily="1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ea typeface="ＤＦ平成明朝体W7" pitchFamily="1" charset="-128"/>
              </a:rPr>
              <a:t>　　</a:t>
            </a:r>
            <a:r>
              <a:rPr lang="ja-JP" altLang="en-US" dirty="0" smtClean="0">
                <a:ea typeface="ＤＦ平成明朝体W7" pitchFamily="1" charset="-128"/>
              </a:rPr>
              <a:t>２</a:t>
            </a:r>
            <a:r>
              <a:rPr kumimoji="1" lang="ja-JP" altLang="en-US" dirty="0" smtClean="0">
                <a:ea typeface="ＤＦ平成明朝体W7" pitchFamily="1" charset="-128"/>
              </a:rPr>
              <a:t>試合</a:t>
            </a:r>
            <a:r>
              <a:rPr kumimoji="1" lang="ja-JP" altLang="en-US" dirty="0">
                <a:ea typeface="ＤＦ平成明朝体W7" pitchFamily="1" charset="-128"/>
              </a:rPr>
              <a:t>だけ</a:t>
            </a:r>
            <a:r>
              <a:rPr kumimoji="1" lang="ja-JP" altLang="en-US" dirty="0" smtClean="0">
                <a:ea typeface="ＤＦ平成明朝体W7" pitchFamily="1" charset="-128"/>
              </a:rPr>
              <a:t>はずれ・・・３等　となる。</a:t>
            </a:r>
            <a:endParaRPr kumimoji="1" lang="en-US" altLang="ja-JP" dirty="0" smtClean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12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51"/>
    </mc:Choice>
    <mc:Fallback>
      <p:transition spd="slow" advTm="190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blog-imgs-32.fc2.com/a/y/a/ayaririn/WS000093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0"/>
          <a:stretch/>
        </p:blipFill>
        <p:spPr bwMode="auto">
          <a:xfrm>
            <a:off x="2843808" y="237097"/>
            <a:ext cx="3672408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09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45"/>
    </mc:Choice>
    <mc:Fallback>
      <p:transition spd="slow" advTm="141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79985" y="2606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ea typeface="ＤＦ平成明朝体W7" pitchFamily="1" charset="-128"/>
              </a:rPr>
              <a:t>くじ結果</a:t>
            </a:r>
            <a:endParaRPr kumimoji="1" lang="ja-JP" altLang="en-US" sz="5400" dirty="0">
              <a:ea typeface="ＤＦ平成明朝体W7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28226" r="14193" b="17742"/>
          <a:stretch/>
        </p:blipFill>
        <p:spPr bwMode="auto">
          <a:xfrm>
            <a:off x="25290" y="1594559"/>
            <a:ext cx="9138991" cy="465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45793" y="2235063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93615" y="2232719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131840" y="2235063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35896" y="2232718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038907" y="2200107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90961" y="2232718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004048" y="2235063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434673" y="2232717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940152" y="2208065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372200" y="2232719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15189" y="2208065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524328" y="2208064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8028384" y="2208063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460432" y="2235063"/>
            <a:ext cx="288032" cy="35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94950" y="3789040"/>
            <a:ext cx="6835011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0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79"/>
    </mc:Choice>
    <mc:Fallback>
      <p:transition spd="slow" advTm="71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79985" y="467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ＤＦ平成明朝体W7" pitchFamily="1" charset="-128"/>
              </a:rPr>
              <a:t>１等が当たる確率を求めよう</a:t>
            </a:r>
            <a:endParaRPr lang="ja-JP" altLang="en-US" sz="5400" dirty="0">
              <a:ea typeface="ＤＦ平成明朝体W7" pitchFamily="1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00" y="2036733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1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281455" y="1882812"/>
                <a:ext cx="187102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4782969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55" y="1882812"/>
                <a:ext cx="1871025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05631" y="3332877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2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284794" y="3178956"/>
                <a:ext cx="164339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170</m:t>
                          </m:r>
                          <m:r>
                            <a:rPr lang="en-US" altLang="ja-JP" sz="3200" i="1" smtClean="0">
                              <a:latin typeface="Cambria Math"/>
                            </a:rPr>
                            <m:t>820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94" y="3178956"/>
                <a:ext cx="1643399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05630" y="4528730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3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284793" y="4374809"/>
                <a:ext cx="141577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13140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93" y="4374809"/>
                <a:ext cx="1415772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444208" y="1882812"/>
                <a:ext cx="187102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1594323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882812"/>
                <a:ext cx="1871025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444208" y="3178956"/>
                <a:ext cx="141577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56940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178956"/>
                <a:ext cx="1415772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428253" y="4374809"/>
                <a:ext cx="118814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4380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3" y="4374809"/>
                <a:ext cx="1188146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6239023" y="11749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ea typeface="ＤＦ平成明朝体W7" pitchFamily="1" charset="-128"/>
              </a:rPr>
              <a:t>実際には</a:t>
            </a:r>
            <a:endParaRPr kumimoji="1" lang="ja-JP" altLang="en-US" sz="3200" dirty="0">
              <a:solidFill>
                <a:srgbClr val="FF0000"/>
              </a:solidFill>
              <a:ea typeface="ＤＦ平成明朝体W7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28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49"/>
    </mc:Choice>
    <mc:Fallback>
      <p:transition spd="slow" advTm="32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6" t="58266" r="14711" b="32460"/>
          <a:stretch/>
        </p:blipFill>
        <p:spPr bwMode="auto">
          <a:xfrm>
            <a:off x="44120" y="1249511"/>
            <a:ext cx="9020236" cy="14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7998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ＤＦ平成明朝体W7" pitchFamily="1" charset="-128"/>
              </a:rPr>
              <a:t>実際の確率</a:t>
            </a:r>
            <a:endParaRPr lang="ja-JP" altLang="en-US" sz="5400" dirty="0">
              <a:ea typeface="ＤＦ平成明朝体W7" pitchFamily="1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427984" y="206084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0" y="3212976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1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54975" y="3059055"/>
                <a:ext cx="1871025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6004714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75" y="3059055"/>
                <a:ext cx="1871025" cy="1015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494076" y="3013596"/>
                <a:ext cx="2266967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150000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76" y="3013596"/>
                <a:ext cx="2266967" cy="1052660"/>
              </a:xfrm>
              <a:prstGeom prst="rect">
                <a:avLst/>
              </a:prstGeom>
              <a:blipFill rotWithShape="1">
                <a:blip r:embed="rId5"/>
                <a:stretch>
                  <a:fillRect l="-67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79151" y="4509120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2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258314" y="4355199"/>
                <a:ext cx="187102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/>
                            </a:rPr>
                            <m:t>78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6004714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14" y="4355199"/>
                <a:ext cx="1871025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920313" y="4355199"/>
                <a:ext cx="1789272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7500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13" y="4355199"/>
                <a:ext cx="1789272" cy="1052660"/>
              </a:xfrm>
              <a:prstGeom prst="rect">
                <a:avLst/>
              </a:prstGeom>
              <a:blipFill rotWithShape="1">
                <a:blip r:embed="rId7"/>
                <a:stretch>
                  <a:fillRect l="-85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79150" y="5704973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3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258313" y="5551052"/>
                <a:ext cx="187102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/>
                            </a:rPr>
                            <m:t>1118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/>
                            </a:rPr>
                            <m:t>6004714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13" y="5551052"/>
                <a:ext cx="1871025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159161" y="5552432"/>
                <a:ext cx="1550424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161" y="5552432"/>
                <a:ext cx="1550424" cy="1052660"/>
              </a:xfrm>
              <a:prstGeom prst="rect">
                <a:avLst/>
              </a:prstGeom>
              <a:blipFill rotWithShape="1">
                <a:blip r:embed="rId9"/>
                <a:stretch>
                  <a:fillRect l="-9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891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61"/>
    </mc:Choice>
    <mc:Fallback>
      <p:transition spd="slow" advTm="3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79985" y="467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ea typeface="ＤＦ平成明朝体W7" pitchFamily="1" charset="-128"/>
              </a:rPr>
              <a:t>１等が当たる確率を求めよう</a:t>
            </a:r>
            <a:endParaRPr lang="ja-JP" altLang="en-US" sz="5400" dirty="0">
              <a:ea typeface="ＤＦ平成明朝体W7" pitchFamily="1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00" y="2036733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1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631" y="3332877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2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5630" y="4528730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a typeface="ＤＦ平成明朝体W7" pitchFamily="1" charset="-128"/>
              </a:rPr>
              <a:t>3</a:t>
            </a:r>
            <a:r>
              <a:rPr kumimoji="1" lang="ja-JP" altLang="en-US" sz="4000" dirty="0" smtClean="0">
                <a:ea typeface="ＤＦ平成明朝体W7" pitchFamily="1" charset="-128"/>
              </a:rPr>
              <a:t>等が当たる確率</a:t>
            </a:r>
            <a:endParaRPr kumimoji="1" lang="ja-JP" altLang="en-US" sz="4000" dirty="0"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447329" y="1865243"/>
                <a:ext cx="187102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1594323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29" y="1865243"/>
                <a:ext cx="1871025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823364" y="3203248"/>
                <a:ext cx="141577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56940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64" y="3203248"/>
                <a:ext cx="1415772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937177" y="4356342"/>
                <a:ext cx="118814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4380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77" y="4356342"/>
                <a:ext cx="1188146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576154" y="11681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ＤＦ平成明朝体W7" pitchFamily="1" charset="-128"/>
              </a:rPr>
              <a:t>実験値</a:t>
            </a:r>
            <a:endParaRPr kumimoji="1" lang="ja-JP" altLang="en-US" sz="3200" dirty="0">
              <a:solidFill>
                <a:srgbClr val="FF0000"/>
              </a:solidFill>
              <a:ea typeface="ＤＦ平成明朝体W7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972056" y="1865243"/>
                <a:ext cx="2266967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150000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6" y="1865243"/>
                <a:ext cx="2266967" cy="1052660"/>
              </a:xfrm>
              <a:prstGeom prst="rect">
                <a:avLst/>
              </a:prstGeom>
              <a:blipFill rotWithShape="1">
                <a:blip r:embed="rId5"/>
                <a:stretch>
                  <a:fillRect l="-7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389404" y="3185680"/>
                <a:ext cx="1789272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7500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404" y="3185680"/>
                <a:ext cx="1789272" cy="1052660"/>
              </a:xfrm>
              <a:prstGeom prst="rect">
                <a:avLst/>
              </a:prstGeom>
              <a:blipFill rotWithShape="1">
                <a:blip r:embed="rId6"/>
                <a:stretch>
                  <a:fillRect l="-8503" b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594785" y="4374809"/>
                <a:ext cx="1550424" cy="105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rgbClr val="FF0000"/>
                    </a:solidFill>
                    <a:ea typeface="ＤＦ平成明朝体W7" pitchFamily="1" charset="-128"/>
                  </a:rPr>
                  <a:t>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altLang="ja-JP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00</m:t>
                        </m:r>
                        <m:r>
                          <a:rPr lang="en-US" altLang="ja-JP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85" y="4374809"/>
                <a:ext cx="1550424" cy="1052660"/>
              </a:xfrm>
              <a:prstGeom prst="rect">
                <a:avLst/>
              </a:prstGeom>
              <a:blipFill rotWithShape="1">
                <a:blip r:embed="rId7"/>
                <a:stretch>
                  <a:fillRect l="-10236" b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6671834" y="1148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ea typeface="ＤＦ平成明朝体W7" pitchFamily="1" charset="-128"/>
              </a:rPr>
              <a:t>理論値</a:t>
            </a:r>
            <a:endParaRPr kumimoji="1" lang="ja-JP" altLang="en-US" sz="3200" dirty="0">
              <a:solidFill>
                <a:srgbClr val="FF0000"/>
              </a:solidFill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24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9"/>
    </mc:Choice>
    <mc:Fallback>
      <p:transition spd="slow" advTm="171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4|2.1|2.2|2|1.9|1.9|2.1|2.7|2|2.2|2|1.8|1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|2.9|3.1|3.7|3.7|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9|4.2|3.4|6.2|3.5|2.8|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186</Words>
  <Application>Microsoft Office PowerPoint</Application>
  <PresentationFormat>画面に合わせる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いろいろな確率 サッカーくじに当たる確率</vt:lpstr>
      <vt:lpstr>サッカーくじとは</vt:lpstr>
      <vt:lpstr>PowerPoint プレゼンテーション</vt:lpstr>
      <vt:lpstr>くじ結果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いろいろな確率 サッカーくじに当たる確率</dc:title>
  <dc:creator>teacher</dc:creator>
  <cp:lastModifiedBy>kajukun</cp:lastModifiedBy>
  <cp:revision>34</cp:revision>
  <dcterms:created xsi:type="dcterms:W3CDTF">2013-02-06T05:34:52Z</dcterms:created>
  <dcterms:modified xsi:type="dcterms:W3CDTF">2013-11-27T09:03:54Z</dcterms:modified>
</cp:coreProperties>
</file>