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2" r:id="rId3"/>
    <p:sldId id="269" r:id="rId4"/>
    <p:sldId id="274" r:id="rId5"/>
    <p:sldId id="275" r:id="rId6"/>
    <p:sldId id="276" r:id="rId7"/>
    <p:sldId id="277" r:id="rId8"/>
    <p:sldId id="278" r:id="rId9"/>
    <p:sldId id="273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3470" autoAdjust="0"/>
  </p:normalViewPr>
  <p:slideViewPr>
    <p:cSldViewPr>
      <p:cViewPr varScale="1">
        <p:scale>
          <a:sx n="68" d="100"/>
          <a:sy n="6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7B922-8119-4600-BEA8-4D6ECBB8FBEC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58BFB-9CD6-44B9-9E98-0795547D6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93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F908C-3107-4E57-9307-475FABF926BF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B7ED7-BB3E-44D2-9D3F-ED44CB55BC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222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564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607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177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43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292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49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671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67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91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87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C24C2-C096-4EDC-81D8-4B151D262E6A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1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C24C2-C096-4EDC-81D8-4B151D262E6A}" type="datetimeFigureOut">
              <a:rPr kumimoji="1" lang="ja-JP" altLang="en-US" smtClean="0"/>
              <a:t>2013/10/21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82620-AE34-4898-A9C8-070E21E427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91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16633"/>
            <a:ext cx="7772400" cy="720079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思考力・表現力を高める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908720"/>
            <a:ext cx="8352928" cy="5616624"/>
          </a:xfrm>
          <a:solidFill>
            <a:srgbClr val="FFFF00"/>
          </a:solidFill>
        </p:spPr>
        <p:txBody>
          <a:bodyPr>
            <a:normAutofit fontScale="85000" lnSpcReduction="10000"/>
          </a:bodyPr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学習の流れ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本時のねらい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「数学的活動を通して思考力・表現力を高める</a:t>
            </a:r>
            <a:r>
              <a:rPr kumimoji="1" lang="ja-JP" altLang="en-US" dirty="0" smtClean="0">
                <a:solidFill>
                  <a:schemeClr val="tx1"/>
                </a:solidFill>
              </a:rPr>
              <a:t>」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↓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「カレンダーの斜めに囲んだ数にはどのような規則があるのかを見つける。」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↓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「九九表を利用して規則性を考える」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↓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「魔法の数について、なぜそうなるのかを考える。」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</a:rPr>
              <a:t>↓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「数取りゲームを通して、なぜそうなるのかを考える。」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91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問　題　１</a:t>
            </a:r>
            <a:endParaRPr kumimoji="1" lang="ja-JP" altLang="en-US" dirty="0"/>
          </a:p>
        </p:txBody>
      </p:sp>
      <p:pic>
        <p:nvPicPr>
          <p:cNvPr id="1026" name="Picture 2" descr="http://kobe.travel.coocan.jp/calendar/2012/2012-03_s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3326"/>
            <a:ext cx="6480720" cy="449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02702" y="914633"/>
            <a:ext cx="90637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下は２０１２年３月のカレンダーである。斜めに並んでいる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3</a:t>
            </a:r>
            <a:r>
              <a:rPr kumimoji="1" lang="ja-JP" altLang="en-US" sz="2800" dirty="0" err="1" smtClean="0"/>
              <a:t>つの</a:t>
            </a:r>
            <a:r>
              <a:rPr kumimoji="1" lang="ja-JP" altLang="en-US" sz="2800" dirty="0" smtClean="0"/>
              <a:t>数の和が、真ん中の数の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倍になることを説明しよう。</a:t>
            </a:r>
            <a:endParaRPr kumimoji="1" lang="ja-JP" altLang="en-US" sz="2800" dirty="0"/>
          </a:p>
        </p:txBody>
      </p:sp>
      <p:sp>
        <p:nvSpPr>
          <p:cNvPr id="3" name="正方形/長方形 2"/>
          <p:cNvSpPr/>
          <p:nvPr/>
        </p:nvSpPr>
        <p:spPr>
          <a:xfrm rot="2860087">
            <a:off x="4710679" y="2776339"/>
            <a:ext cx="456559" cy="282554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65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5736" y="116632"/>
            <a:ext cx="5040560" cy="418058"/>
          </a:xfrm>
        </p:spPr>
        <p:txBody>
          <a:bodyPr>
            <a:noAutofit/>
          </a:bodyPr>
          <a:lstStyle/>
          <a:p>
            <a:r>
              <a:rPr kumimoji="1" lang="ja-JP" altLang="en-US" sz="3200" dirty="0" smtClean="0"/>
              <a:t>九九表について考えよう。</a:t>
            </a:r>
            <a:endParaRPr kumimoji="1" lang="ja-JP" altLang="en-US" sz="32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483813"/>
              </p:ext>
            </p:extLst>
          </p:nvPr>
        </p:nvGraphicFramePr>
        <p:xfrm>
          <a:off x="179512" y="764704"/>
          <a:ext cx="6216354" cy="576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0706"/>
                <a:gridCol w="690706"/>
                <a:gridCol w="690706"/>
                <a:gridCol w="690706"/>
                <a:gridCol w="690706"/>
                <a:gridCol w="690706"/>
                <a:gridCol w="690706"/>
                <a:gridCol w="690706"/>
                <a:gridCol w="690706"/>
              </a:tblGrid>
              <a:tr h="60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１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５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７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８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９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２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８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10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14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16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18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３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９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15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18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21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24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27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４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８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16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20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24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28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32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36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５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10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15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20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25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30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35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40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45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６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12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18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24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30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36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42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48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54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７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14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21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28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35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42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49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56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63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８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16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24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32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40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48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56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64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72</a:t>
                      </a:r>
                      <a:endParaRPr kumimoji="1" lang="ja-JP" altLang="en-US" sz="3600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/>
                        <a:t>９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18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27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36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45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54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63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72</a:t>
                      </a:r>
                      <a:endParaRPr kumimoji="1" lang="ja-JP" alt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600" dirty="0" smtClean="0"/>
                        <a:t>81</a:t>
                      </a:r>
                      <a:endParaRPr kumimoji="1" lang="ja-JP" altLang="en-US" sz="3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516216" y="764704"/>
            <a:ext cx="2520280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カレンダーのような規則性を見つけよう。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516216" y="2708920"/>
            <a:ext cx="2520280" cy="138499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すべての数の和を、工夫して求めよう。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8960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20074"/>
            <a:ext cx="8229600" cy="888646"/>
          </a:xfrm>
        </p:spPr>
        <p:txBody>
          <a:bodyPr>
            <a:normAutofit/>
          </a:bodyPr>
          <a:lstStyle/>
          <a:p>
            <a:r>
              <a:rPr lang="ja-JP" altLang="en-US" dirty="0"/>
              <a:t>「魔法の数」の</a:t>
            </a:r>
            <a:r>
              <a:rPr lang="ja-JP" altLang="en-US" dirty="0" smtClean="0"/>
              <a:t>探究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552" y="908720"/>
            <a:ext cx="8229600" cy="26642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ja-JP" sz="3600" dirty="0" smtClean="0"/>
              <a:t>1234</a:t>
            </a:r>
            <a:r>
              <a:rPr lang="ja-JP" altLang="en-US" sz="3600" dirty="0" err="1"/>
              <a:t>，</a:t>
            </a:r>
            <a:r>
              <a:rPr lang="en-US" altLang="ja-JP" sz="3600" dirty="0"/>
              <a:t>2345</a:t>
            </a:r>
            <a:r>
              <a:rPr lang="ja-JP" altLang="en-US" sz="3600" dirty="0" err="1"/>
              <a:t>，</a:t>
            </a:r>
            <a:r>
              <a:rPr lang="en-US" altLang="ja-JP" sz="3600" dirty="0"/>
              <a:t>3456</a:t>
            </a:r>
            <a:r>
              <a:rPr lang="ja-JP" altLang="en-US" sz="3600" dirty="0" err="1"/>
              <a:t>，</a:t>
            </a:r>
            <a:r>
              <a:rPr lang="en-US" altLang="ja-JP" sz="3600" dirty="0"/>
              <a:t>4567</a:t>
            </a:r>
            <a:r>
              <a:rPr lang="ja-JP" altLang="en-US" sz="3600" dirty="0" err="1"/>
              <a:t>，</a:t>
            </a:r>
            <a:r>
              <a:rPr lang="en-US" altLang="ja-JP" sz="3600" dirty="0"/>
              <a:t>5678</a:t>
            </a:r>
            <a:r>
              <a:rPr lang="ja-JP" altLang="en-US" sz="3600" dirty="0" err="1"/>
              <a:t>，</a:t>
            </a:r>
            <a:r>
              <a:rPr lang="en-US" altLang="ja-JP" sz="3600" dirty="0"/>
              <a:t>6789</a:t>
            </a:r>
            <a:r>
              <a:rPr lang="ja-JP" altLang="en-US" sz="3600" dirty="0" err="1"/>
              <a:t>，</a:t>
            </a:r>
            <a:endParaRPr lang="ja-JP" altLang="en-US" sz="3600" dirty="0"/>
          </a:p>
          <a:p>
            <a:pPr marL="0" indent="0">
              <a:buNone/>
            </a:pPr>
            <a:r>
              <a:rPr lang="ja-JP" altLang="en-US" sz="2800" dirty="0"/>
              <a:t>どんな数になっていますか？</a:t>
            </a:r>
          </a:p>
          <a:p>
            <a:pPr marL="0" indent="0">
              <a:buNone/>
            </a:pPr>
            <a:r>
              <a:rPr lang="ja-JP" altLang="en-US" sz="2800" dirty="0"/>
              <a:t>この中から，好きな数を１つ選んでください。</a:t>
            </a:r>
          </a:p>
          <a:p>
            <a:pPr marL="0" indent="0">
              <a:buNone/>
            </a:pPr>
            <a:r>
              <a:rPr lang="ja-JP" altLang="en-US" sz="2800" dirty="0"/>
              <a:t>選んだ数に，「魔法の数」</a:t>
            </a:r>
            <a:r>
              <a:rPr lang="en-US" altLang="ja-JP" sz="2800" dirty="0"/>
              <a:t>3087</a:t>
            </a:r>
            <a:r>
              <a:rPr lang="ja-JP" altLang="en-US" sz="2800" dirty="0"/>
              <a:t>を足して下さい。</a:t>
            </a:r>
          </a:p>
          <a:p>
            <a:pPr marL="0" indent="0">
              <a:buNone/>
            </a:pPr>
            <a:r>
              <a:rPr lang="ja-JP" altLang="en-US" sz="2800" dirty="0"/>
              <a:t>どんなことが起こりましたか？</a:t>
            </a:r>
            <a:endParaRPr kumimoji="1" lang="ja-JP" altLang="en-US" sz="2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15" t="31944" r="28679" b="27282"/>
          <a:stretch/>
        </p:blipFill>
        <p:spPr bwMode="auto">
          <a:xfrm>
            <a:off x="1196954" y="3569038"/>
            <a:ext cx="6471390" cy="32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353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5823" y="116632"/>
            <a:ext cx="8229600" cy="1143000"/>
          </a:xfrm>
        </p:spPr>
        <p:txBody>
          <a:bodyPr>
            <a:noAutofit/>
          </a:bodyPr>
          <a:lstStyle/>
          <a:p>
            <a:r>
              <a:rPr lang="ja-JP" altLang="en-US" sz="3200" dirty="0" smtClean="0">
                <a:solidFill>
                  <a:srgbClr val="FF0000"/>
                </a:solidFill>
              </a:rPr>
              <a:t>魔法</a:t>
            </a:r>
            <a:r>
              <a:rPr lang="ja-JP" altLang="en-US" sz="3200" dirty="0">
                <a:solidFill>
                  <a:srgbClr val="FF0000"/>
                </a:solidFill>
              </a:rPr>
              <a:t>の数</a:t>
            </a:r>
            <a:r>
              <a:rPr lang="en-US" altLang="ja-JP" sz="3200" dirty="0">
                <a:solidFill>
                  <a:srgbClr val="FF0000"/>
                </a:solidFill>
              </a:rPr>
              <a:t>3087</a:t>
            </a:r>
            <a:r>
              <a:rPr lang="ja-JP" altLang="en-US" sz="3200" dirty="0">
                <a:solidFill>
                  <a:srgbClr val="FF0000"/>
                </a:solidFill>
              </a:rPr>
              <a:t>を足すと，各位の数字が逆転</a:t>
            </a:r>
            <a:br>
              <a:rPr lang="ja-JP" altLang="en-US" sz="3200" dirty="0">
                <a:solidFill>
                  <a:srgbClr val="FF0000"/>
                </a:solidFill>
              </a:rPr>
            </a:br>
            <a:r>
              <a:rPr lang="ja-JP" altLang="en-US" sz="3200" dirty="0"/>
              <a:t>　なぜ，このようなことが起こるのでしょう？</a:t>
            </a:r>
            <a:endParaRPr kumimoji="1" lang="ja-JP" altLang="en-US" sz="32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113078"/>
              </p:ext>
            </p:extLst>
          </p:nvPr>
        </p:nvGraphicFramePr>
        <p:xfrm>
          <a:off x="323528" y="1484784"/>
          <a:ext cx="3744416" cy="4680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104"/>
                <a:gridCol w="936104"/>
                <a:gridCol w="936104"/>
                <a:gridCol w="936104"/>
              </a:tblGrid>
              <a:tr h="67844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千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百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十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一</a:t>
                      </a:r>
                      <a:endParaRPr kumimoji="1" lang="ja-JP" altLang="en-US" sz="3200" dirty="0"/>
                    </a:p>
                  </a:txBody>
                  <a:tcPr/>
                </a:tc>
              </a:tr>
              <a:tr h="4002078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フローチャート : 結合子 6"/>
          <p:cNvSpPr/>
          <p:nvPr/>
        </p:nvSpPr>
        <p:spPr>
          <a:xfrm>
            <a:off x="3227686" y="5301208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 : 結合子 7"/>
          <p:cNvSpPr/>
          <p:nvPr/>
        </p:nvSpPr>
        <p:spPr>
          <a:xfrm>
            <a:off x="3238415" y="447277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 : 結合子 8"/>
          <p:cNvSpPr/>
          <p:nvPr/>
        </p:nvSpPr>
        <p:spPr>
          <a:xfrm>
            <a:off x="3238415" y="375269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 : 結合子 9"/>
          <p:cNvSpPr/>
          <p:nvPr/>
        </p:nvSpPr>
        <p:spPr>
          <a:xfrm>
            <a:off x="3217915" y="303261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結合子 10"/>
          <p:cNvSpPr/>
          <p:nvPr/>
        </p:nvSpPr>
        <p:spPr>
          <a:xfrm>
            <a:off x="3219585" y="2286069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結合子 11"/>
          <p:cNvSpPr/>
          <p:nvPr/>
        </p:nvSpPr>
        <p:spPr>
          <a:xfrm>
            <a:off x="2339752" y="5301208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 : 結合子 12"/>
          <p:cNvSpPr/>
          <p:nvPr/>
        </p:nvSpPr>
        <p:spPr>
          <a:xfrm>
            <a:off x="2339752" y="447277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 : 結合子 13"/>
          <p:cNvSpPr/>
          <p:nvPr/>
        </p:nvSpPr>
        <p:spPr>
          <a:xfrm>
            <a:off x="2338329" y="375269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結合子 14"/>
          <p:cNvSpPr/>
          <p:nvPr/>
        </p:nvSpPr>
        <p:spPr>
          <a:xfrm>
            <a:off x="2339752" y="300110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 : 結合子 15"/>
          <p:cNvSpPr/>
          <p:nvPr/>
        </p:nvSpPr>
        <p:spPr>
          <a:xfrm>
            <a:off x="1403648" y="5301208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結合子 16"/>
          <p:cNvSpPr/>
          <p:nvPr/>
        </p:nvSpPr>
        <p:spPr>
          <a:xfrm>
            <a:off x="1393878" y="447277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 : 結合子 17"/>
          <p:cNvSpPr/>
          <p:nvPr/>
        </p:nvSpPr>
        <p:spPr>
          <a:xfrm>
            <a:off x="1393878" y="372118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 : 結合子 18"/>
          <p:cNvSpPr/>
          <p:nvPr/>
        </p:nvSpPr>
        <p:spPr>
          <a:xfrm>
            <a:off x="395536" y="531694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ローチャート : 結合子 19"/>
          <p:cNvSpPr/>
          <p:nvPr/>
        </p:nvSpPr>
        <p:spPr>
          <a:xfrm>
            <a:off x="395536" y="455466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365529" y="1506348"/>
            <a:ext cx="46085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2345</a:t>
            </a:r>
            <a:r>
              <a:rPr kumimoji="1" lang="ja-JP" altLang="en-US" sz="2800" dirty="0" smtClean="0"/>
              <a:t>と</a:t>
            </a:r>
            <a:r>
              <a:rPr kumimoji="1" lang="en-US" altLang="ja-JP" sz="2800" dirty="0" smtClean="0"/>
              <a:t>5432</a:t>
            </a:r>
            <a:r>
              <a:rPr kumimoji="1" lang="ja-JP" altLang="en-US" sz="2800" dirty="0" smtClean="0"/>
              <a:t>の逆転をおはじきの移動をもとに考えると、</a:t>
            </a:r>
            <a:endParaRPr kumimoji="1" lang="en-US" altLang="ja-JP" sz="2800" dirty="0" smtClean="0"/>
          </a:p>
          <a:p>
            <a:r>
              <a:rPr lang="ja-JP" altLang="en-US" sz="2800" dirty="0"/>
              <a:t>一の位</a:t>
            </a:r>
            <a:r>
              <a:rPr lang="ja-JP" altLang="en-US" sz="2800" dirty="0" smtClean="0"/>
              <a:t>の３つが千の位に移動するので、計算上は</a:t>
            </a:r>
            <a:endParaRPr lang="en-US" altLang="ja-JP" sz="2800" dirty="0" smtClean="0"/>
          </a:p>
          <a:p>
            <a:r>
              <a:rPr kumimoji="1" lang="ja-JP" altLang="en-US" sz="2800" dirty="0"/>
              <a:t>－</a:t>
            </a:r>
            <a:r>
              <a:rPr kumimoji="1" lang="en-US" altLang="ja-JP" sz="2800" dirty="0"/>
              <a:t>3</a:t>
            </a:r>
            <a:r>
              <a:rPr kumimoji="1" lang="ja-JP" altLang="en-US" sz="2800" dirty="0"/>
              <a:t>＋</a:t>
            </a:r>
            <a:r>
              <a:rPr kumimoji="1" lang="en-US" altLang="ja-JP" sz="2800" dirty="0" smtClean="0"/>
              <a:t>3000</a:t>
            </a:r>
          </a:p>
          <a:p>
            <a:r>
              <a:rPr lang="ja-JP" altLang="en-US" sz="2800" dirty="0"/>
              <a:t>十の位</a:t>
            </a:r>
            <a:r>
              <a:rPr lang="ja-JP" altLang="en-US" sz="2800" dirty="0" smtClean="0"/>
              <a:t>の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つが百の位に移動するので、計算上は</a:t>
            </a:r>
            <a:endParaRPr lang="en-US" altLang="ja-JP" sz="2800" dirty="0" smtClean="0"/>
          </a:p>
          <a:p>
            <a:r>
              <a:rPr kumimoji="1" lang="ja-JP" altLang="en-US" sz="2800" dirty="0"/>
              <a:t>－</a:t>
            </a:r>
            <a:r>
              <a:rPr kumimoji="1" lang="en-US" altLang="ja-JP" sz="2800" dirty="0" smtClean="0"/>
              <a:t>10</a:t>
            </a:r>
            <a:r>
              <a:rPr kumimoji="1" lang="ja-JP" altLang="en-US" sz="2800" dirty="0" smtClean="0"/>
              <a:t>＋</a:t>
            </a:r>
            <a:r>
              <a:rPr kumimoji="1" lang="en-US" altLang="ja-JP" sz="2800" dirty="0" smtClean="0"/>
              <a:t>100</a:t>
            </a:r>
          </a:p>
          <a:p>
            <a:r>
              <a:rPr lang="ja-JP" altLang="en-US" sz="2800" dirty="0" smtClean="0"/>
              <a:t>よって</a:t>
            </a:r>
            <a:r>
              <a:rPr lang="en-US" altLang="ja-JP" sz="2800" dirty="0" smtClean="0"/>
              <a:t>―3</a:t>
            </a:r>
            <a:r>
              <a:rPr lang="ja-JP" altLang="en-US" sz="2800" dirty="0" smtClean="0"/>
              <a:t>＋</a:t>
            </a:r>
            <a:r>
              <a:rPr lang="en-US" altLang="ja-JP" sz="2800" dirty="0" smtClean="0"/>
              <a:t>3000</a:t>
            </a:r>
            <a:r>
              <a:rPr lang="ja-JP" altLang="en-US" sz="2800" dirty="0" smtClean="0"/>
              <a:t>－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＋</a:t>
            </a:r>
            <a:r>
              <a:rPr lang="en-US" altLang="ja-JP" sz="2800" dirty="0" smtClean="0"/>
              <a:t>100</a:t>
            </a:r>
          </a:p>
          <a:p>
            <a:r>
              <a:rPr kumimoji="1" lang="ja-JP" altLang="en-US" sz="2800" dirty="0"/>
              <a:t>つまり</a:t>
            </a:r>
            <a:r>
              <a:rPr kumimoji="1" lang="en-US" altLang="ja-JP" sz="2800" dirty="0"/>
              <a:t>3087</a:t>
            </a:r>
            <a:r>
              <a:rPr kumimoji="1" lang="ja-JP" altLang="en-US" sz="2800" dirty="0"/>
              <a:t>をたせば</a:t>
            </a:r>
            <a:r>
              <a:rPr kumimoji="1" lang="ja-JP" altLang="en-US" sz="2800" dirty="0" smtClean="0"/>
              <a:t>よい。</a:t>
            </a:r>
            <a:endParaRPr kumimoji="1" lang="ja-JP" altLang="en-US" sz="2800" dirty="0"/>
          </a:p>
        </p:txBody>
      </p:sp>
      <p:sp>
        <p:nvSpPr>
          <p:cNvPr id="22" name="フローチャート : 結合子 21"/>
          <p:cNvSpPr/>
          <p:nvPr/>
        </p:nvSpPr>
        <p:spPr>
          <a:xfrm>
            <a:off x="414366" y="375269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ローチャート : 結合子 22"/>
          <p:cNvSpPr/>
          <p:nvPr/>
        </p:nvSpPr>
        <p:spPr>
          <a:xfrm>
            <a:off x="393866" y="303261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 : 結合子 23"/>
          <p:cNvSpPr/>
          <p:nvPr/>
        </p:nvSpPr>
        <p:spPr>
          <a:xfrm>
            <a:off x="395536" y="2286069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 : 結合子 24"/>
          <p:cNvSpPr/>
          <p:nvPr/>
        </p:nvSpPr>
        <p:spPr>
          <a:xfrm>
            <a:off x="1393878" y="3001100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19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5" grpId="0" animBg="1"/>
      <p:bldP spid="5" grpId="0" uiExpand="1" build="p"/>
      <p:bldP spid="22" grpId="0" animBg="1"/>
      <p:bldP spid="23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5823" y="116632"/>
            <a:ext cx="8229600" cy="936104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５</a:t>
            </a:r>
            <a:r>
              <a:rPr lang="ja-JP" altLang="en-US" sz="3200" dirty="0" smtClean="0">
                <a:solidFill>
                  <a:srgbClr val="FF0000"/>
                </a:solidFill>
              </a:rPr>
              <a:t>ケタの魔法</a:t>
            </a:r>
            <a:r>
              <a:rPr lang="ja-JP" altLang="en-US" sz="3200" dirty="0">
                <a:solidFill>
                  <a:srgbClr val="FF0000"/>
                </a:solidFill>
              </a:rPr>
              <a:t>の</a:t>
            </a:r>
            <a:r>
              <a:rPr lang="ja-JP" altLang="en-US" sz="3200" dirty="0" smtClean="0">
                <a:solidFill>
                  <a:srgbClr val="FF0000"/>
                </a:solidFill>
              </a:rPr>
              <a:t>数を見つけよう！</a:t>
            </a:r>
            <a:endParaRPr kumimoji="1" lang="ja-JP" altLang="en-US" sz="32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592800"/>
              </p:ext>
            </p:extLst>
          </p:nvPr>
        </p:nvGraphicFramePr>
        <p:xfrm>
          <a:off x="474441" y="1356504"/>
          <a:ext cx="4313585" cy="53128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2717"/>
                <a:gridCol w="862717"/>
                <a:gridCol w="862717"/>
                <a:gridCol w="862717"/>
                <a:gridCol w="862717"/>
              </a:tblGrid>
              <a:tr h="7700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万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千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百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十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一</a:t>
                      </a:r>
                      <a:endParaRPr kumimoji="1" lang="ja-JP" altLang="en-US" sz="3200" dirty="0"/>
                    </a:p>
                  </a:txBody>
                  <a:tcPr/>
                </a:tc>
              </a:tr>
              <a:tr h="454275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フローチャート : 結合子 6"/>
          <p:cNvSpPr/>
          <p:nvPr/>
        </p:nvSpPr>
        <p:spPr>
          <a:xfrm>
            <a:off x="3969935" y="580471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 : 結合子 7"/>
          <p:cNvSpPr/>
          <p:nvPr/>
        </p:nvSpPr>
        <p:spPr>
          <a:xfrm>
            <a:off x="3997824" y="4992568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 : 結合子 8"/>
          <p:cNvSpPr/>
          <p:nvPr/>
        </p:nvSpPr>
        <p:spPr>
          <a:xfrm>
            <a:off x="3997824" y="4204560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 : 結合子 9"/>
          <p:cNvSpPr/>
          <p:nvPr/>
        </p:nvSpPr>
        <p:spPr>
          <a:xfrm>
            <a:off x="3997824" y="339265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結合子 10"/>
          <p:cNvSpPr/>
          <p:nvPr/>
        </p:nvSpPr>
        <p:spPr>
          <a:xfrm>
            <a:off x="3997824" y="258216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結合子 11"/>
          <p:cNvSpPr/>
          <p:nvPr/>
        </p:nvSpPr>
        <p:spPr>
          <a:xfrm>
            <a:off x="3122506" y="580471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 : 結合子 12"/>
          <p:cNvSpPr/>
          <p:nvPr/>
        </p:nvSpPr>
        <p:spPr>
          <a:xfrm>
            <a:off x="3122506" y="501283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 : 結合子 13"/>
          <p:cNvSpPr/>
          <p:nvPr/>
        </p:nvSpPr>
        <p:spPr>
          <a:xfrm>
            <a:off x="3106304" y="4242673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結合子 14"/>
          <p:cNvSpPr/>
          <p:nvPr/>
        </p:nvSpPr>
        <p:spPr>
          <a:xfrm>
            <a:off x="3106304" y="339265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 : 結合子 15"/>
          <p:cNvSpPr/>
          <p:nvPr/>
        </p:nvSpPr>
        <p:spPr>
          <a:xfrm>
            <a:off x="1403648" y="5795217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結合子 16"/>
          <p:cNvSpPr/>
          <p:nvPr/>
        </p:nvSpPr>
        <p:spPr>
          <a:xfrm>
            <a:off x="2261530" y="580471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 : 結合子 17"/>
          <p:cNvSpPr/>
          <p:nvPr/>
        </p:nvSpPr>
        <p:spPr>
          <a:xfrm>
            <a:off x="2261530" y="501442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 : 結合子 18"/>
          <p:cNvSpPr/>
          <p:nvPr/>
        </p:nvSpPr>
        <p:spPr>
          <a:xfrm>
            <a:off x="459851" y="580471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ローチャート : 結合子 19"/>
          <p:cNvSpPr/>
          <p:nvPr/>
        </p:nvSpPr>
        <p:spPr>
          <a:xfrm>
            <a:off x="1403648" y="495878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32039" y="1261813"/>
            <a:ext cx="42119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12345</a:t>
            </a:r>
            <a:r>
              <a:rPr kumimoji="1" lang="ja-JP" altLang="en-US" sz="2800" dirty="0" smtClean="0"/>
              <a:t>と</a:t>
            </a:r>
            <a:r>
              <a:rPr kumimoji="1" lang="en-US" altLang="ja-JP" sz="2800" dirty="0" smtClean="0"/>
              <a:t>54321</a:t>
            </a:r>
            <a:r>
              <a:rPr kumimoji="1" lang="ja-JP" altLang="en-US" sz="2800" dirty="0" smtClean="0"/>
              <a:t>の</a:t>
            </a:r>
            <a:r>
              <a:rPr kumimoji="1" lang="ja-JP" altLang="en-US" sz="2800" dirty="0" smtClean="0"/>
              <a:t>逆転をおはじきの移動をもとに考えると</a:t>
            </a:r>
            <a:r>
              <a:rPr kumimoji="1" lang="ja-JP" altLang="en-US" sz="2800" dirty="0" smtClean="0"/>
              <a:t>、</a:t>
            </a:r>
            <a:endParaRPr kumimoji="1" lang="en-US" altLang="ja-JP" sz="2800" dirty="0" smtClean="0"/>
          </a:p>
        </p:txBody>
      </p:sp>
      <p:sp>
        <p:nvSpPr>
          <p:cNvPr id="25" name="フローチャート : 結合子 24"/>
          <p:cNvSpPr/>
          <p:nvPr/>
        </p:nvSpPr>
        <p:spPr>
          <a:xfrm>
            <a:off x="2261530" y="4204560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767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5" grpId="0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5823" y="116632"/>
            <a:ext cx="8229600" cy="936104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５</a:t>
            </a:r>
            <a:r>
              <a:rPr lang="ja-JP" altLang="en-US" sz="3200" dirty="0" smtClean="0">
                <a:solidFill>
                  <a:srgbClr val="FF0000"/>
                </a:solidFill>
              </a:rPr>
              <a:t>ケタの魔法</a:t>
            </a:r>
            <a:r>
              <a:rPr lang="ja-JP" altLang="en-US" sz="3200" dirty="0">
                <a:solidFill>
                  <a:srgbClr val="FF0000"/>
                </a:solidFill>
              </a:rPr>
              <a:t>の</a:t>
            </a:r>
            <a:r>
              <a:rPr lang="ja-JP" altLang="en-US" sz="3200" dirty="0" smtClean="0">
                <a:solidFill>
                  <a:srgbClr val="FF0000"/>
                </a:solidFill>
              </a:rPr>
              <a:t>数を見つけよう！</a:t>
            </a:r>
            <a:endParaRPr kumimoji="1" lang="ja-JP" altLang="en-US" sz="32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578192"/>
              </p:ext>
            </p:extLst>
          </p:nvPr>
        </p:nvGraphicFramePr>
        <p:xfrm>
          <a:off x="474441" y="1356504"/>
          <a:ext cx="4313585" cy="53128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2717"/>
                <a:gridCol w="862717"/>
                <a:gridCol w="862717"/>
                <a:gridCol w="862717"/>
                <a:gridCol w="862717"/>
              </a:tblGrid>
              <a:tr h="7700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万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千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百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十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一</a:t>
                      </a:r>
                      <a:endParaRPr kumimoji="1" lang="ja-JP" altLang="en-US" sz="3200" dirty="0"/>
                    </a:p>
                  </a:txBody>
                  <a:tcPr/>
                </a:tc>
              </a:tr>
              <a:tr h="454275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フローチャート : 結合子 6"/>
          <p:cNvSpPr/>
          <p:nvPr/>
        </p:nvSpPr>
        <p:spPr>
          <a:xfrm>
            <a:off x="3969935" y="580471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結合子 10"/>
          <p:cNvSpPr/>
          <p:nvPr/>
        </p:nvSpPr>
        <p:spPr>
          <a:xfrm>
            <a:off x="531193" y="2513878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結合子 11"/>
          <p:cNvSpPr/>
          <p:nvPr/>
        </p:nvSpPr>
        <p:spPr>
          <a:xfrm>
            <a:off x="3122506" y="580471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 : 結合子 12"/>
          <p:cNvSpPr/>
          <p:nvPr/>
        </p:nvSpPr>
        <p:spPr>
          <a:xfrm>
            <a:off x="3122506" y="501283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 : 結合子 13"/>
          <p:cNvSpPr/>
          <p:nvPr/>
        </p:nvSpPr>
        <p:spPr>
          <a:xfrm>
            <a:off x="3106304" y="4242673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結合子 14"/>
          <p:cNvSpPr/>
          <p:nvPr/>
        </p:nvSpPr>
        <p:spPr>
          <a:xfrm>
            <a:off x="3106304" y="339265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 : 結合子 15"/>
          <p:cNvSpPr/>
          <p:nvPr/>
        </p:nvSpPr>
        <p:spPr>
          <a:xfrm>
            <a:off x="1403648" y="5795217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結合子 16"/>
          <p:cNvSpPr/>
          <p:nvPr/>
        </p:nvSpPr>
        <p:spPr>
          <a:xfrm>
            <a:off x="2261530" y="580471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 : 結合子 17"/>
          <p:cNvSpPr/>
          <p:nvPr/>
        </p:nvSpPr>
        <p:spPr>
          <a:xfrm>
            <a:off x="2261530" y="501442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 : 結合子 18"/>
          <p:cNvSpPr/>
          <p:nvPr/>
        </p:nvSpPr>
        <p:spPr>
          <a:xfrm>
            <a:off x="531193" y="580471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ローチャート : 結合子 19"/>
          <p:cNvSpPr/>
          <p:nvPr/>
        </p:nvSpPr>
        <p:spPr>
          <a:xfrm>
            <a:off x="1403648" y="495878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32039" y="1261813"/>
            <a:ext cx="421195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12345</a:t>
            </a:r>
            <a:r>
              <a:rPr kumimoji="1" lang="ja-JP" altLang="en-US" sz="2800" dirty="0" smtClean="0"/>
              <a:t>と</a:t>
            </a:r>
            <a:r>
              <a:rPr kumimoji="1" lang="en-US" altLang="ja-JP" sz="2800" dirty="0" smtClean="0"/>
              <a:t>54321</a:t>
            </a:r>
            <a:r>
              <a:rPr kumimoji="1" lang="ja-JP" altLang="en-US" sz="2800" dirty="0" smtClean="0"/>
              <a:t>の</a:t>
            </a:r>
            <a:r>
              <a:rPr kumimoji="1" lang="ja-JP" altLang="en-US" sz="2800" dirty="0" smtClean="0"/>
              <a:t>逆転をおはじきの移動をもとに考えると、</a:t>
            </a:r>
            <a:endParaRPr kumimoji="1" lang="en-US" altLang="ja-JP" sz="2800" dirty="0" smtClean="0"/>
          </a:p>
          <a:p>
            <a:r>
              <a:rPr lang="ja-JP" altLang="en-US" sz="2800" dirty="0"/>
              <a:t>一の位</a:t>
            </a:r>
            <a:r>
              <a:rPr lang="ja-JP" altLang="en-US" sz="2800" dirty="0" smtClean="0"/>
              <a:t>の４つが万の</a:t>
            </a:r>
            <a:r>
              <a:rPr lang="ja-JP" altLang="en-US" sz="2800" dirty="0" smtClean="0"/>
              <a:t>位に移動するので、計算上は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－</a:t>
            </a:r>
            <a:r>
              <a:rPr kumimoji="1" lang="en-US" altLang="ja-JP" sz="2800" dirty="0" smtClean="0"/>
              <a:t>4</a:t>
            </a:r>
            <a:r>
              <a:rPr kumimoji="1" lang="ja-JP" altLang="en-US" sz="2800" dirty="0" smtClean="0"/>
              <a:t>＋</a:t>
            </a:r>
            <a:r>
              <a:rPr kumimoji="1" lang="en-US" altLang="ja-JP" sz="2800" dirty="0" smtClean="0"/>
              <a:t>40000</a:t>
            </a:r>
          </a:p>
        </p:txBody>
      </p:sp>
      <p:sp>
        <p:nvSpPr>
          <p:cNvPr id="22" name="フローチャート : 結合子 21"/>
          <p:cNvSpPr/>
          <p:nvPr/>
        </p:nvSpPr>
        <p:spPr>
          <a:xfrm>
            <a:off x="528709" y="4992568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ローチャート : 結合子 22"/>
          <p:cNvSpPr/>
          <p:nvPr/>
        </p:nvSpPr>
        <p:spPr>
          <a:xfrm>
            <a:off x="528709" y="4204560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 : 結合子 23"/>
          <p:cNvSpPr/>
          <p:nvPr/>
        </p:nvSpPr>
        <p:spPr>
          <a:xfrm>
            <a:off x="531193" y="339265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 : 結合子 24"/>
          <p:cNvSpPr/>
          <p:nvPr/>
        </p:nvSpPr>
        <p:spPr>
          <a:xfrm>
            <a:off x="2261530" y="4204560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41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5823" y="116632"/>
            <a:ext cx="8229600" cy="936104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５</a:t>
            </a:r>
            <a:r>
              <a:rPr lang="ja-JP" altLang="en-US" sz="3200" dirty="0" smtClean="0">
                <a:solidFill>
                  <a:srgbClr val="FF0000"/>
                </a:solidFill>
              </a:rPr>
              <a:t>ケタの魔法</a:t>
            </a:r>
            <a:r>
              <a:rPr lang="ja-JP" altLang="en-US" sz="3200" dirty="0">
                <a:solidFill>
                  <a:srgbClr val="FF0000"/>
                </a:solidFill>
              </a:rPr>
              <a:t>の</a:t>
            </a:r>
            <a:r>
              <a:rPr lang="ja-JP" altLang="en-US" sz="3200" dirty="0" smtClean="0">
                <a:solidFill>
                  <a:srgbClr val="FF0000"/>
                </a:solidFill>
              </a:rPr>
              <a:t>数を見つけよう！</a:t>
            </a:r>
            <a:endParaRPr kumimoji="1" lang="ja-JP" altLang="en-US" sz="3200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578192"/>
              </p:ext>
            </p:extLst>
          </p:nvPr>
        </p:nvGraphicFramePr>
        <p:xfrm>
          <a:off x="474441" y="1356504"/>
          <a:ext cx="4313585" cy="53128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2717"/>
                <a:gridCol w="862717"/>
                <a:gridCol w="862717"/>
                <a:gridCol w="862717"/>
                <a:gridCol w="862717"/>
              </a:tblGrid>
              <a:tr h="7700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万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千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百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十</a:t>
                      </a:r>
                      <a:endParaRPr kumimoji="1" lang="ja-JP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3200" dirty="0" smtClean="0"/>
                        <a:t>一</a:t>
                      </a:r>
                      <a:endParaRPr kumimoji="1" lang="ja-JP" altLang="en-US" sz="3200" dirty="0"/>
                    </a:p>
                  </a:txBody>
                  <a:tcPr/>
                </a:tc>
              </a:tr>
              <a:tr h="4542756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フローチャート : 結合子 6"/>
          <p:cNvSpPr/>
          <p:nvPr/>
        </p:nvSpPr>
        <p:spPr>
          <a:xfrm>
            <a:off x="3969935" y="580471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 : 結合子 8"/>
          <p:cNvSpPr/>
          <p:nvPr/>
        </p:nvSpPr>
        <p:spPr>
          <a:xfrm>
            <a:off x="1403648" y="330224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 : 結合子 9"/>
          <p:cNvSpPr/>
          <p:nvPr/>
        </p:nvSpPr>
        <p:spPr>
          <a:xfrm>
            <a:off x="1403648" y="4167968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結合子 10"/>
          <p:cNvSpPr/>
          <p:nvPr/>
        </p:nvSpPr>
        <p:spPr>
          <a:xfrm>
            <a:off x="459851" y="2348880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結合子 11"/>
          <p:cNvSpPr/>
          <p:nvPr/>
        </p:nvSpPr>
        <p:spPr>
          <a:xfrm>
            <a:off x="3122506" y="580471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 : 結合子 12"/>
          <p:cNvSpPr/>
          <p:nvPr/>
        </p:nvSpPr>
        <p:spPr>
          <a:xfrm>
            <a:off x="3122506" y="501283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 : 結合子 15"/>
          <p:cNvSpPr/>
          <p:nvPr/>
        </p:nvSpPr>
        <p:spPr>
          <a:xfrm>
            <a:off x="1403648" y="5795217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結合子 16"/>
          <p:cNvSpPr/>
          <p:nvPr/>
        </p:nvSpPr>
        <p:spPr>
          <a:xfrm>
            <a:off x="2261530" y="580471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 : 結合子 17"/>
          <p:cNvSpPr/>
          <p:nvPr/>
        </p:nvSpPr>
        <p:spPr>
          <a:xfrm>
            <a:off x="2261530" y="501442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 : 結合子 18"/>
          <p:cNvSpPr/>
          <p:nvPr/>
        </p:nvSpPr>
        <p:spPr>
          <a:xfrm>
            <a:off x="459851" y="580471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フローチャート : 結合子 19"/>
          <p:cNvSpPr/>
          <p:nvPr/>
        </p:nvSpPr>
        <p:spPr>
          <a:xfrm>
            <a:off x="1403648" y="495878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32039" y="1261813"/>
            <a:ext cx="421195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12345</a:t>
            </a:r>
            <a:r>
              <a:rPr kumimoji="1" lang="ja-JP" altLang="en-US" sz="2800" dirty="0" smtClean="0"/>
              <a:t>と</a:t>
            </a:r>
            <a:r>
              <a:rPr kumimoji="1" lang="en-US" altLang="ja-JP" sz="2800" dirty="0" smtClean="0"/>
              <a:t>54321</a:t>
            </a:r>
            <a:r>
              <a:rPr kumimoji="1" lang="ja-JP" altLang="en-US" sz="2800" dirty="0" smtClean="0"/>
              <a:t>の</a:t>
            </a:r>
            <a:r>
              <a:rPr kumimoji="1" lang="ja-JP" altLang="en-US" sz="2800" dirty="0" smtClean="0"/>
              <a:t>逆転をおはじきの移動をもとに考えると、</a:t>
            </a:r>
            <a:endParaRPr kumimoji="1" lang="en-US" altLang="ja-JP" sz="2800" dirty="0" smtClean="0"/>
          </a:p>
          <a:p>
            <a:r>
              <a:rPr lang="ja-JP" altLang="en-US" sz="2800" dirty="0"/>
              <a:t>一の位</a:t>
            </a:r>
            <a:r>
              <a:rPr lang="ja-JP" altLang="en-US" sz="2800" dirty="0" smtClean="0"/>
              <a:t>の４つが万の</a:t>
            </a:r>
            <a:r>
              <a:rPr lang="ja-JP" altLang="en-US" sz="2800" dirty="0" smtClean="0"/>
              <a:t>位に移動するので、計算上は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－</a:t>
            </a:r>
            <a:r>
              <a:rPr kumimoji="1" lang="en-US" altLang="ja-JP" sz="2800" dirty="0" smtClean="0"/>
              <a:t>4</a:t>
            </a:r>
            <a:r>
              <a:rPr kumimoji="1" lang="ja-JP" altLang="en-US" sz="2800" dirty="0" smtClean="0"/>
              <a:t>＋</a:t>
            </a:r>
            <a:r>
              <a:rPr kumimoji="1" lang="en-US" altLang="ja-JP" sz="2800" dirty="0" smtClean="0"/>
              <a:t>40000</a:t>
            </a:r>
          </a:p>
          <a:p>
            <a:r>
              <a:rPr lang="ja-JP" altLang="en-US" sz="2800" dirty="0" smtClean="0"/>
              <a:t>十の位の２つが千の位に移動するので、計算上は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－</a:t>
            </a:r>
            <a:r>
              <a:rPr kumimoji="1" lang="en-US" altLang="ja-JP" sz="2800" dirty="0" smtClean="0"/>
              <a:t>20</a:t>
            </a:r>
            <a:r>
              <a:rPr kumimoji="1" lang="ja-JP" altLang="en-US" sz="2800" dirty="0" smtClean="0"/>
              <a:t>＋</a:t>
            </a:r>
            <a:r>
              <a:rPr kumimoji="1" lang="en-US" altLang="ja-JP" sz="2800" dirty="0" smtClean="0"/>
              <a:t>2000</a:t>
            </a:r>
          </a:p>
          <a:p>
            <a:r>
              <a:rPr lang="ja-JP" altLang="en-US" sz="2800" dirty="0" smtClean="0"/>
              <a:t>よって</a:t>
            </a:r>
            <a:r>
              <a:rPr lang="en-US" altLang="ja-JP" sz="2800" dirty="0" smtClean="0"/>
              <a:t>―4</a:t>
            </a:r>
            <a:r>
              <a:rPr lang="ja-JP" altLang="en-US" sz="2800" dirty="0" smtClean="0"/>
              <a:t>＋</a:t>
            </a:r>
            <a:r>
              <a:rPr lang="en-US" altLang="ja-JP" sz="2800" dirty="0" smtClean="0"/>
              <a:t>40000</a:t>
            </a:r>
            <a:r>
              <a:rPr lang="ja-JP" altLang="en-US" sz="2800" dirty="0" smtClean="0"/>
              <a:t>－</a:t>
            </a:r>
            <a:r>
              <a:rPr lang="en-US" altLang="ja-JP" sz="2800" dirty="0" smtClean="0"/>
              <a:t>20</a:t>
            </a:r>
            <a:r>
              <a:rPr lang="ja-JP" altLang="en-US" sz="2800" dirty="0" smtClean="0"/>
              <a:t>＋</a:t>
            </a:r>
            <a:r>
              <a:rPr lang="en-US" altLang="ja-JP" sz="2800" dirty="0" smtClean="0"/>
              <a:t>2000</a:t>
            </a:r>
          </a:p>
          <a:p>
            <a:r>
              <a:rPr kumimoji="1" lang="ja-JP" altLang="en-US" sz="2800" dirty="0" smtClean="0"/>
              <a:t>つまり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41976</a:t>
            </a:r>
            <a:r>
              <a:rPr kumimoji="1" lang="ja-JP" altLang="en-US" sz="2800" dirty="0" smtClean="0"/>
              <a:t>をたせばよい。</a:t>
            </a:r>
            <a:endParaRPr kumimoji="1" lang="ja-JP" altLang="en-US" sz="2800" dirty="0"/>
          </a:p>
        </p:txBody>
      </p:sp>
      <p:sp>
        <p:nvSpPr>
          <p:cNvPr id="22" name="フローチャート : 結合子 21"/>
          <p:cNvSpPr/>
          <p:nvPr/>
        </p:nvSpPr>
        <p:spPr>
          <a:xfrm>
            <a:off x="459851" y="4924640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ローチャート : 結合子 22"/>
          <p:cNvSpPr/>
          <p:nvPr/>
        </p:nvSpPr>
        <p:spPr>
          <a:xfrm>
            <a:off x="459851" y="4112735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 : 結合子 23"/>
          <p:cNvSpPr/>
          <p:nvPr/>
        </p:nvSpPr>
        <p:spPr>
          <a:xfrm>
            <a:off x="463816" y="330224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 : 結合子 24"/>
          <p:cNvSpPr/>
          <p:nvPr/>
        </p:nvSpPr>
        <p:spPr>
          <a:xfrm>
            <a:off x="2261530" y="4204560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41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5192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不思議なゲーム</a:t>
            </a:r>
            <a:endParaRPr kumimoji="1" lang="ja-JP" altLang="en-US" dirty="0"/>
          </a:p>
        </p:txBody>
      </p:sp>
      <p:sp>
        <p:nvSpPr>
          <p:cNvPr id="5" name="フローチャート : 結合子 4"/>
          <p:cNvSpPr/>
          <p:nvPr/>
        </p:nvSpPr>
        <p:spPr>
          <a:xfrm>
            <a:off x="2306965" y="4164103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 : 結合子 5"/>
          <p:cNvSpPr/>
          <p:nvPr/>
        </p:nvSpPr>
        <p:spPr>
          <a:xfrm>
            <a:off x="2350830" y="5733256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 : 結合子 6"/>
          <p:cNvSpPr/>
          <p:nvPr/>
        </p:nvSpPr>
        <p:spPr>
          <a:xfrm>
            <a:off x="1835696" y="4491503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 : 結合子 7"/>
          <p:cNvSpPr/>
          <p:nvPr/>
        </p:nvSpPr>
        <p:spPr>
          <a:xfrm>
            <a:off x="4011522" y="3414219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フローチャート : 結合子 8"/>
          <p:cNvSpPr/>
          <p:nvPr/>
        </p:nvSpPr>
        <p:spPr>
          <a:xfrm>
            <a:off x="3193976" y="4154630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フローチャート : 結合子 9"/>
          <p:cNvSpPr/>
          <p:nvPr/>
        </p:nvSpPr>
        <p:spPr>
          <a:xfrm>
            <a:off x="3327560" y="351019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 : 結合子 10"/>
          <p:cNvSpPr/>
          <p:nvPr/>
        </p:nvSpPr>
        <p:spPr>
          <a:xfrm>
            <a:off x="3779912" y="4365163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結合子 11"/>
          <p:cNvSpPr/>
          <p:nvPr/>
        </p:nvSpPr>
        <p:spPr>
          <a:xfrm>
            <a:off x="4643176" y="459031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 : 結合子 12"/>
          <p:cNvSpPr/>
          <p:nvPr/>
        </p:nvSpPr>
        <p:spPr>
          <a:xfrm>
            <a:off x="5223484" y="315015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 : 結合子 13"/>
          <p:cNvSpPr/>
          <p:nvPr/>
        </p:nvSpPr>
        <p:spPr>
          <a:xfrm>
            <a:off x="5664689" y="5353664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結合子 14"/>
          <p:cNvSpPr/>
          <p:nvPr/>
        </p:nvSpPr>
        <p:spPr>
          <a:xfrm>
            <a:off x="3291442" y="4633584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 : 結合子 15"/>
          <p:cNvSpPr/>
          <p:nvPr/>
        </p:nvSpPr>
        <p:spPr>
          <a:xfrm>
            <a:off x="4981812" y="3650802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結合子 16"/>
          <p:cNvSpPr/>
          <p:nvPr/>
        </p:nvSpPr>
        <p:spPr>
          <a:xfrm>
            <a:off x="5453175" y="4745670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 : 結合子 17"/>
          <p:cNvSpPr/>
          <p:nvPr/>
        </p:nvSpPr>
        <p:spPr>
          <a:xfrm>
            <a:off x="3914056" y="5229200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フローチャート : 結合子 18"/>
          <p:cNvSpPr/>
          <p:nvPr/>
        </p:nvSpPr>
        <p:spPr>
          <a:xfrm>
            <a:off x="6384769" y="423027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フローチャート : 結合子 20"/>
          <p:cNvSpPr/>
          <p:nvPr/>
        </p:nvSpPr>
        <p:spPr>
          <a:xfrm>
            <a:off x="4071935" y="387023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フローチャート : 結合子 21"/>
          <p:cNvSpPr/>
          <p:nvPr/>
        </p:nvSpPr>
        <p:spPr>
          <a:xfrm>
            <a:off x="5823768" y="3125941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フローチャート : 結合子 22"/>
          <p:cNvSpPr/>
          <p:nvPr/>
        </p:nvSpPr>
        <p:spPr>
          <a:xfrm>
            <a:off x="6005364" y="4293156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ローチャート : 結合子 23"/>
          <p:cNvSpPr/>
          <p:nvPr/>
        </p:nvSpPr>
        <p:spPr>
          <a:xfrm>
            <a:off x="6876256" y="3804063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フローチャート : 結合子 24"/>
          <p:cNvSpPr/>
          <p:nvPr/>
        </p:nvSpPr>
        <p:spPr>
          <a:xfrm>
            <a:off x="5291494" y="3804063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フローチャート : 結合子 25"/>
          <p:cNvSpPr/>
          <p:nvPr/>
        </p:nvSpPr>
        <p:spPr>
          <a:xfrm>
            <a:off x="2775799" y="3862989"/>
            <a:ext cx="720080" cy="720080"/>
          </a:xfrm>
          <a:prstGeom prst="flowChartConnector">
            <a:avLst/>
          </a:prstGeom>
          <a:solidFill>
            <a:srgbClr val="00B05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4413" y="832535"/>
            <a:ext cx="447430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ルール　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・　二人で対戦する。</a:t>
            </a:r>
            <a:endParaRPr lang="en-US" altLang="ja-JP" sz="2400" dirty="0"/>
          </a:p>
          <a:p>
            <a:r>
              <a:rPr kumimoji="1" lang="ja-JP" altLang="en-US" sz="2400" dirty="0" smtClean="0"/>
              <a:t>・　一度に取れる枚数は</a:t>
            </a:r>
            <a:r>
              <a:rPr kumimoji="1" lang="en-US" altLang="ja-JP" sz="2400" dirty="0" smtClean="0"/>
              <a:t>3</a:t>
            </a:r>
            <a:r>
              <a:rPr kumimoji="1" lang="ja-JP" altLang="en-US" sz="2400" dirty="0" smtClean="0"/>
              <a:t>枚まで。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・　最後</a:t>
            </a:r>
            <a:r>
              <a:rPr lang="ja-JP" altLang="en-US" sz="2400" dirty="0"/>
              <a:t>の</a:t>
            </a:r>
            <a:r>
              <a:rPr lang="en-US" altLang="ja-JP" sz="2400" dirty="0"/>
              <a:t>1</a:t>
            </a:r>
            <a:r>
              <a:rPr lang="ja-JP" altLang="en-US" sz="2400" dirty="0"/>
              <a:t>枚を取ったほうの</a:t>
            </a:r>
            <a:r>
              <a:rPr lang="ja-JP" altLang="en-US" sz="2400" dirty="0" smtClean="0"/>
              <a:t>負け</a:t>
            </a:r>
            <a:endParaRPr lang="en-US" altLang="ja-JP" sz="2400" dirty="0" smtClean="0"/>
          </a:p>
          <a:p>
            <a:endParaRPr kumimoji="1" lang="en-US" altLang="ja-JP" sz="2400" dirty="0"/>
          </a:p>
          <a:p>
            <a:r>
              <a:rPr lang="ja-JP" altLang="en-US" sz="2400" dirty="0" smtClean="0"/>
              <a:t>このゲームには必勝法がある。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それを見つけられる</a:t>
            </a:r>
            <a:r>
              <a:rPr kumimoji="1" lang="ja-JP" altLang="en-US" sz="2400" dirty="0"/>
              <a:t>だろう</a:t>
            </a:r>
            <a:r>
              <a:rPr kumimoji="1" lang="ja-JP" altLang="en-US" sz="2400" dirty="0" smtClean="0"/>
              <a:t>か。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0100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1445</TotalTime>
  <Words>526</Words>
  <Application>Microsoft Office PowerPoint</Application>
  <PresentationFormat>画面に合わせる (4:3)</PresentationFormat>
  <Paragraphs>154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思考力・表現力を高める</vt:lpstr>
      <vt:lpstr>問　題　１</vt:lpstr>
      <vt:lpstr>九九表について考えよう。</vt:lpstr>
      <vt:lpstr>「魔法の数」の探究</vt:lpstr>
      <vt:lpstr>魔法の数3087を足すと，各位の数字が逆転 　なぜ，このようなことが起こるのでしょう？</vt:lpstr>
      <vt:lpstr>５ケタの魔法の数を見つけよう！</vt:lpstr>
      <vt:lpstr>５ケタの魔法の数を見つけよう！</vt:lpstr>
      <vt:lpstr>５ケタの魔法の数を見つけよう！</vt:lpstr>
      <vt:lpstr>不思議なゲーム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２次方程式の利用</dc:title>
  <dc:creator>teacher</dc:creator>
  <cp:lastModifiedBy>teacher</cp:lastModifiedBy>
  <cp:revision>83</cp:revision>
  <dcterms:created xsi:type="dcterms:W3CDTF">2013-09-02T06:15:40Z</dcterms:created>
  <dcterms:modified xsi:type="dcterms:W3CDTF">2013-10-21T04:07:56Z</dcterms:modified>
</cp:coreProperties>
</file>