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67" r:id="rId4"/>
    <p:sldId id="269" r:id="rId5"/>
    <p:sldId id="266" r:id="rId6"/>
    <p:sldId id="270" r:id="rId7"/>
    <p:sldId id="271" r:id="rId8"/>
    <p:sldId id="272" r:id="rId9"/>
    <p:sldId id="274" r:id="rId10"/>
    <p:sldId id="263" r:id="rId11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605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84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7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87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95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6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95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71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496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187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72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CB52-F2C0-48C1-A1A7-73EBA468763E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38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指導手順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タイヤの面積と周りの長さを円周率</a:t>
            </a:r>
            <a:r>
              <a:rPr kumimoji="1" lang="en-US" altLang="ja-JP" dirty="0" smtClean="0"/>
              <a:t>3.14</a:t>
            </a:r>
            <a:r>
              <a:rPr kumimoji="1" lang="ja-JP" altLang="en-US" dirty="0" smtClean="0"/>
              <a:t>として計算させる。</a:t>
            </a:r>
            <a:endParaRPr kumimoji="1" lang="en-US" altLang="ja-JP" dirty="0" smtClean="0"/>
          </a:p>
          <a:p>
            <a:r>
              <a:rPr lang="ja-JP" altLang="en-US" dirty="0"/>
              <a:t>円周率は</a:t>
            </a:r>
            <a:r>
              <a:rPr lang="en-US" altLang="ja-JP" dirty="0" smtClean="0"/>
              <a:t>π</a:t>
            </a:r>
            <a:r>
              <a:rPr lang="ja-JP" altLang="en-US" dirty="0" smtClean="0"/>
              <a:t>として計算すればよいことを知らせる。</a:t>
            </a:r>
            <a:endParaRPr lang="en-US" altLang="ja-JP" dirty="0" smtClean="0"/>
          </a:p>
          <a:p>
            <a:r>
              <a:rPr kumimoji="1" lang="ja-JP" altLang="en-US" dirty="0"/>
              <a:t>円周率について</a:t>
            </a:r>
            <a:r>
              <a:rPr kumimoji="1" lang="ja-JP" altLang="en-US" dirty="0" smtClean="0"/>
              <a:t>の話題で、興味関心を高める。</a:t>
            </a:r>
            <a:endParaRPr kumimoji="1" lang="en-US" altLang="ja-JP" dirty="0" smtClean="0"/>
          </a:p>
          <a:p>
            <a:r>
              <a:rPr lang="ja-JP" altLang="en-US" dirty="0"/>
              <a:t>円周率</a:t>
            </a:r>
            <a:r>
              <a:rPr lang="ja-JP" altLang="en-US" dirty="0" smtClean="0"/>
              <a:t>を</a:t>
            </a:r>
            <a:r>
              <a:rPr lang="en-US" altLang="ja-JP" dirty="0" smtClean="0"/>
              <a:t>π</a:t>
            </a:r>
            <a:r>
              <a:rPr lang="ja-JP" altLang="en-US" dirty="0" smtClean="0"/>
              <a:t>とした公式を確認し、まとめる。</a:t>
            </a:r>
            <a:endParaRPr lang="en-US" altLang="ja-JP" dirty="0" smtClean="0"/>
          </a:p>
          <a:p>
            <a:r>
              <a:rPr kumimoji="1" lang="ja-JP" altLang="en-US" dirty="0" smtClean="0"/>
              <a:t>教科書の練習</a:t>
            </a:r>
            <a:r>
              <a:rPr kumimoji="1" lang="ja-JP" altLang="en-US" dirty="0"/>
              <a:t>問題をする。</a:t>
            </a:r>
          </a:p>
        </p:txBody>
      </p:sp>
    </p:spTree>
    <p:extLst>
      <p:ext uri="{BB962C8B-B14F-4D97-AF65-F5344CB8AC3E}">
        <p14:creationId xmlns:p14="http://schemas.microsoft.com/office/powerpoint/2010/main" val="409906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4932040" y="1556792"/>
            <a:ext cx="3672408" cy="3672408"/>
            <a:chOff x="1331640" y="764704"/>
            <a:chExt cx="5472608" cy="5256584"/>
          </a:xfrm>
          <a:solidFill>
            <a:srgbClr val="FFFF99"/>
          </a:solidFill>
        </p:grpSpPr>
        <p:sp>
          <p:nvSpPr>
            <p:cNvPr id="4" name="円/楕円 3"/>
            <p:cNvSpPr/>
            <p:nvPr/>
          </p:nvSpPr>
          <p:spPr>
            <a:xfrm>
              <a:off x="1331640" y="764704"/>
              <a:ext cx="5472608" cy="5256584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ローチャート : 結合子 4"/>
            <p:cNvSpPr/>
            <p:nvPr/>
          </p:nvSpPr>
          <p:spPr>
            <a:xfrm>
              <a:off x="4067944" y="3392996"/>
              <a:ext cx="45719" cy="45719"/>
            </a:xfrm>
            <a:prstGeom prst="flowChartConnector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6389894" y="3424937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9274" y="188640"/>
            <a:ext cx="4450373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円の周りの長さと面積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932718" y="2348880"/>
            <a:ext cx="420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>
                <a:solidFill>
                  <a:srgbClr val="FF0000"/>
                </a:solidFill>
              </a:rPr>
              <a:t>S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444259" y="2994559"/>
            <a:ext cx="3786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ｒ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884368" y="1556792"/>
            <a:ext cx="3914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solidFill>
                  <a:srgbClr val="00B0F0"/>
                </a:solidFill>
              </a:rPr>
              <a:t>ℓ</a:t>
            </a:r>
            <a:endParaRPr kumimoji="1" lang="ja-JP" altLang="en-US" sz="3200" dirty="0">
              <a:solidFill>
                <a:srgbClr val="00B0F0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6768244" y="2672045"/>
            <a:ext cx="1692188" cy="7209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59274" y="1887215"/>
            <a:ext cx="45881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周の長さ</a:t>
            </a:r>
            <a:r>
              <a:rPr kumimoji="1" lang="ja-JP" altLang="en-US" sz="5400" i="1" dirty="0" smtClean="0"/>
              <a:t>　</a:t>
            </a:r>
            <a:r>
              <a:rPr kumimoji="1" lang="en-US" altLang="ja-JP" sz="5400" i="1" dirty="0" smtClean="0"/>
              <a:t>ℓ</a:t>
            </a:r>
            <a:r>
              <a:rPr kumimoji="1" lang="ja-JP" altLang="en-US" sz="5400" i="1" dirty="0" smtClean="0"/>
              <a:t>＝</a:t>
            </a:r>
            <a:r>
              <a:rPr kumimoji="1" lang="en-US" altLang="ja-JP" sz="5400" i="1" dirty="0" smtClean="0"/>
              <a:t>2πr</a:t>
            </a:r>
            <a:endParaRPr kumimoji="1" lang="ja-JP" altLang="en-US" sz="54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159274" y="3307725"/>
                <a:ext cx="4076629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4000" dirty="0" smtClean="0"/>
                  <a:t>面積</a:t>
                </a:r>
                <a:r>
                  <a:rPr kumimoji="1" lang="ja-JP" altLang="en-US" sz="5400" i="1" dirty="0" smtClean="0"/>
                  <a:t>　　</a:t>
                </a:r>
                <a:r>
                  <a:rPr kumimoji="1" lang="en-US" altLang="ja-JP" sz="5400" i="1" dirty="0" smtClean="0"/>
                  <a:t>S</a:t>
                </a:r>
                <a:r>
                  <a:rPr kumimoji="1" lang="ja-JP" altLang="en-US" sz="5400" i="1" dirty="0" smtClean="0"/>
                  <a:t>＝</a:t>
                </a:r>
                <a:r>
                  <a:rPr kumimoji="1" lang="en-US" altLang="ja-JP" sz="5400" i="1" dirty="0" smtClean="0"/>
                  <a:t>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5400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ja-JP" sz="5400" i="1" dirty="0"/>
                          <m:t>r</m:t>
                        </m:r>
                      </m:e>
                      <m:sup>
                        <m:r>
                          <a:rPr kumimoji="1" lang="en-US" altLang="ja-JP" sz="540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kumimoji="1" lang="ja-JP" altLang="en-US" sz="5400" i="1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74" y="3307725"/>
                <a:ext cx="4076629" cy="923330"/>
              </a:xfrm>
              <a:prstGeom prst="rect">
                <a:avLst/>
              </a:prstGeom>
              <a:blipFill rotWithShape="1">
                <a:blip r:embed="rId2"/>
                <a:stretch>
                  <a:fillRect l="-5232" t="-24503" b="-410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621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  <p:bldP spid="19" grpId="0"/>
      <p:bldP spid="20" grpId="0"/>
      <p:bldP spid="26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16538" y="643159"/>
            <a:ext cx="71096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5400" dirty="0">
                <a:ea typeface="ＤＦ平成明朝体W7" pitchFamily="1" charset="-128"/>
              </a:rPr>
              <a:t>円の周り</a:t>
            </a:r>
            <a:r>
              <a:rPr lang="ja-JP" altLang="en-US" sz="5400" dirty="0" smtClean="0">
                <a:ea typeface="ＤＦ平成明朝体W7" pitchFamily="1" charset="-128"/>
              </a:rPr>
              <a:t>の長さと</a:t>
            </a:r>
            <a:r>
              <a:rPr lang="ja-JP" altLang="en-US" sz="5400" dirty="0" smtClean="0">
                <a:ea typeface="ＤＦ平成明朝体W7" pitchFamily="1" charset="-128"/>
              </a:rPr>
              <a:t>面積</a:t>
            </a:r>
            <a:endParaRPr lang="en-US" altLang="ja-JP" sz="5400" dirty="0" smtClean="0">
              <a:ea typeface="ＤＦ平成明朝体W7" pitchFamily="1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82925" y="2924944"/>
            <a:ext cx="7776864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 smtClean="0">
                <a:ea typeface="ＤＦ平成明朝体W7" panose="02010609000101010101" pitchFamily="1" charset="-128"/>
              </a:rPr>
              <a:t>本時の目標</a:t>
            </a:r>
            <a:endParaRPr kumimoji="1" lang="en-US" altLang="ja-JP" sz="4000" dirty="0" smtClean="0">
              <a:ea typeface="ＤＦ平成明朝体W7" panose="02010609000101010101" pitchFamily="1" charset="-128"/>
            </a:endParaRPr>
          </a:p>
          <a:p>
            <a:r>
              <a:rPr kumimoji="1" lang="ja-JP" altLang="en-US" sz="4000" dirty="0" smtClean="0">
                <a:ea typeface="ＤＦ平成明朝体W7" panose="02010609000101010101" pitchFamily="1" charset="-128"/>
              </a:rPr>
              <a:t>　円周率の記号の意味を理解し、それを使って円の周りの長さと面積を求めることができる</a:t>
            </a:r>
            <a:r>
              <a:rPr kumimoji="1" lang="ja-JP" altLang="en-US" sz="4000" dirty="0" smtClean="0">
                <a:ea typeface="ＤＦ平成明朝体W7" panose="02010609000101010101" pitchFamily="1" charset="-128"/>
              </a:rPr>
              <a:t>。</a:t>
            </a:r>
            <a:endParaRPr kumimoji="1" lang="en-US" altLang="ja-JP" sz="4000" dirty="0" smtClean="0">
              <a:ea typeface="ＤＦ平成明朝体W7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973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t3.gstatic.com/images?q=tbn:ANd9GcTWxEj4MWCneAXNNikxoAWmKo_AeFpuoXqrfaWbCEDqGv1rT4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96752"/>
            <a:ext cx="5045879" cy="5023455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/>
          <p:cNvGrpSpPr/>
          <p:nvPr/>
        </p:nvGrpSpPr>
        <p:grpSpPr>
          <a:xfrm>
            <a:off x="2662213" y="1381476"/>
            <a:ext cx="4646091" cy="4680521"/>
            <a:chOff x="1331640" y="764704"/>
            <a:chExt cx="5472608" cy="5256584"/>
          </a:xfrm>
          <a:noFill/>
        </p:grpSpPr>
        <p:sp>
          <p:nvSpPr>
            <p:cNvPr id="4" name="円/楕円 3"/>
            <p:cNvSpPr/>
            <p:nvPr/>
          </p:nvSpPr>
          <p:spPr>
            <a:xfrm>
              <a:off x="1331640" y="764704"/>
              <a:ext cx="5472608" cy="5256584"/>
            </a:xfrm>
            <a:prstGeom prst="ellipse">
              <a:avLst/>
            </a:prstGeom>
            <a:grpFill/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ローチャート : 結合子 4"/>
            <p:cNvSpPr/>
            <p:nvPr/>
          </p:nvSpPr>
          <p:spPr>
            <a:xfrm>
              <a:off x="4067944" y="3392996"/>
              <a:ext cx="45719" cy="45719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159274" y="188640"/>
            <a:ext cx="4450373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円の周りの長さと面積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cxnSp>
        <p:nvCxnSpPr>
          <p:cNvPr id="3" name="直線コネクタ 2"/>
          <p:cNvCxnSpPr>
            <a:stCxn id="5" idx="6"/>
          </p:cNvCxnSpPr>
          <p:nvPr/>
        </p:nvCxnSpPr>
        <p:spPr>
          <a:xfrm flipV="1">
            <a:off x="5024073" y="3284984"/>
            <a:ext cx="2284231" cy="45710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5819787" y="3523747"/>
            <a:ext cx="1103187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30cm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28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t3.gstatic.com/images?q=tbn:ANd9GcTWxEj4MWCneAXNNikxoAWmKo_AeFpuoXqrfaWbCEDqGv1rT4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96752"/>
            <a:ext cx="5045879" cy="5023455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/>
          <p:cNvGrpSpPr/>
          <p:nvPr/>
        </p:nvGrpSpPr>
        <p:grpSpPr>
          <a:xfrm>
            <a:off x="2662213" y="1381476"/>
            <a:ext cx="4646091" cy="4680521"/>
            <a:chOff x="1331640" y="764704"/>
            <a:chExt cx="5472608" cy="5256584"/>
          </a:xfrm>
          <a:noFill/>
        </p:grpSpPr>
        <p:sp>
          <p:nvSpPr>
            <p:cNvPr id="4" name="円/楕円 3"/>
            <p:cNvSpPr/>
            <p:nvPr/>
          </p:nvSpPr>
          <p:spPr>
            <a:xfrm>
              <a:off x="1331640" y="764704"/>
              <a:ext cx="5472608" cy="5256584"/>
            </a:xfrm>
            <a:prstGeom prst="ellipse">
              <a:avLst/>
            </a:prstGeom>
            <a:grpFill/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ローチャート : 結合子 4"/>
            <p:cNvSpPr/>
            <p:nvPr/>
          </p:nvSpPr>
          <p:spPr>
            <a:xfrm>
              <a:off x="4067944" y="3392996"/>
              <a:ext cx="45719" cy="45719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159274" y="188640"/>
            <a:ext cx="4450373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円の周りの長さと面積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cxnSp>
        <p:nvCxnSpPr>
          <p:cNvPr id="3" name="直線コネクタ 2"/>
          <p:cNvCxnSpPr>
            <a:stCxn id="5" idx="6"/>
          </p:cNvCxnSpPr>
          <p:nvPr/>
        </p:nvCxnSpPr>
        <p:spPr>
          <a:xfrm flipV="1">
            <a:off x="5024073" y="3284984"/>
            <a:ext cx="2284231" cy="45710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5819787" y="3523747"/>
            <a:ext cx="1103187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30cm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1594" y="2189430"/>
            <a:ext cx="3885731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面積＝</a:t>
            </a:r>
            <a:r>
              <a:rPr kumimoji="1" lang="en-US" altLang="ja-JP" sz="3200" dirty="0" smtClean="0">
                <a:ea typeface="ＤＦ平成明朝体W7" pitchFamily="1" charset="-128"/>
              </a:rPr>
              <a:t>30×30×3.14</a:t>
            </a:r>
          </a:p>
          <a:p>
            <a:r>
              <a:rPr lang="ja-JP" altLang="en-US" sz="3200" dirty="0">
                <a:ea typeface="ＤＦ平成明朝体W7" pitchFamily="1" charset="-128"/>
              </a:rPr>
              <a:t>　</a:t>
            </a:r>
            <a:r>
              <a:rPr lang="ja-JP" altLang="en-US" sz="3200" dirty="0" smtClean="0">
                <a:ea typeface="ＤＦ平成明朝体W7" pitchFamily="1" charset="-128"/>
              </a:rPr>
              <a:t>　＝</a:t>
            </a:r>
            <a:r>
              <a:rPr lang="en-US" altLang="ja-JP" sz="3200" dirty="0" smtClean="0">
                <a:ea typeface="ＤＦ平成明朝体W7" pitchFamily="1" charset="-128"/>
              </a:rPr>
              <a:t>2826</a:t>
            </a:r>
            <a:r>
              <a:rPr lang="ja-JP" altLang="en-US" sz="3200" dirty="0" smtClean="0">
                <a:ea typeface="ＤＦ平成明朝体W7" pitchFamily="1" charset="-128"/>
              </a:rPr>
              <a:t>　</a:t>
            </a:r>
            <a:r>
              <a:rPr lang="en-US" altLang="ja-JP" sz="3200" dirty="0" smtClean="0">
                <a:ea typeface="ＤＦ平成明朝体W7" pitchFamily="1" charset="-128"/>
              </a:rPr>
              <a:t>(</a:t>
            </a:r>
            <a:r>
              <a:rPr lang="ja-JP" altLang="en-US" sz="3200" dirty="0" smtClean="0">
                <a:ea typeface="ＤＦ平成明朝体W7" pitchFamily="1" charset="-128"/>
              </a:rPr>
              <a:t>㎝</a:t>
            </a:r>
            <a:r>
              <a:rPr lang="en-US" altLang="ja-JP" sz="2000" dirty="0" smtClean="0">
                <a:ea typeface="ＤＦ平成明朝体W7" pitchFamily="1" charset="-128"/>
              </a:rPr>
              <a:t>2</a:t>
            </a:r>
            <a:r>
              <a:rPr lang="en-US" altLang="ja-JP" sz="3200" dirty="0" smtClean="0">
                <a:ea typeface="ＤＦ平成明朝体W7" pitchFamily="1" charset="-128"/>
              </a:rPr>
              <a:t>)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04666" y="5301208"/>
            <a:ext cx="3885731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円周＝</a:t>
            </a:r>
            <a:r>
              <a:rPr kumimoji="1" lang="en-US" altLang="ja-JP" sz="3200" dirty="0" smtClean="0">
                <a:ea typeface="ＤＦ平成明朝体W7" pitchFamily="1" charset="-128"/>
              </a:rPr>
              <a:t>2×30×3.14</a:t>
            </a:r>
          </a:p>
          <a:p>
            <a:r>
              <a:rPr lang="ja-JP" altLang="en-US" sz="3200" dirty="0">
                <a:ea typeface="ＤＦ平成明朝体W7" pitchFamily="1" charset="-128"/>
              </a:rPr>
              <a:t>　</a:t>
            </a:r>
            <a:r>
              <a:rPr lang="ja-JP" altLang="en-US" sz="3200" dirty="0" smtClean="0">
                <a:ea typeface="ＤＦ平成明朝体W7" pitchFamily="1" charset="-128"/>
              </a:rPr>
              <a:t>　＝</a:t>
            </a:r>
            <a:r>
              <a:rPr lang="en-US" altLang="ja-JP" sz="3200" dirty="0" smtClean="0">
                <a:ea typeface="ＤＦ平成明朝体W7" pitchFamily="1" charset="-128"/>
              </a:rPr>
              <a:t>188.4</a:t>
            </a:r>
            <a:r>
              <a:rPr lang="ja-JP" altLang="en-US" sz="3200" dirty="0" smtClean="0">
                <a:ea typeface="ＤＦ平成明朝体W7" pitchFamily="1" charset="-128"/>
              </a:rPr>
              <a:t>　</a:t>
            </a:r>
            <a:r>
              <a:rPr lang="en-US" altLang="ja-JP" sz="3200" dirty="0" smtClean="0">
                <a:ea typeface="ＤＦ平成明朝体W7" pitchFamily="1" charset="-128"/>
              </a:rPr>
              <a:t>(</a:t>
            </a:r>
            <a:r>
              <a:rPr lang="ja-JP" altLang="en-US" sz="3200" dirty="0" smtClean="0">
                <a:ea typeface="ＤＦ平成明朝体W7" pitchFamily="1" charset="-128"/>
              </a:rPr>
              <a:t>㎝</a:t>
            </a:r>
            <a:r>
              <a:rPr lang="en-US" altLang="ja-JP" sz="3200" dirty="0" smtClean="0">
                <a:ea typeface="ＤＦ平成明朝体W7" pitchFamily="1" charset="-128"/>
              </a:rPr>
              <a:t>)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175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09363" y="909037"/>
            <a:ext cx="88204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ja-JP" sz="1200" dirty="0" smtClean="0"/>
              <a:t>5028841971 6939937510 5820974944 5923078164 0628620899 8628034825 3421170679 </a:t>
            </a:r>
            <a:br>
              <a:rPr lang="el-GR" altLang="ja-JP" sz="1200" dirty="0" smtClean="0"/>
            </a:br>
            <a:r>
              <a:rPr lang="el-GR" altLang="ja-JP" sz="1200" dirty="0" smtClean="0"/>
              <a:t>8214808651 3282306647 0938446095 5058223172 5359408128 4811174502 8410270193 8521105559 6446229489 5493038196 </a:t>
            </a:r>
            <a:br>
              <a:rPr lang="el-GR" altLang="ja-JP" sz="1200" dirty="0" smtClean="0"/>
            </a:br>
            <a:r>
              <a:rPr lang="el-GR" altLang="ja-JP" sz="1200" dirty="0" smtClean="0"/>
              <a:t>4428810975 6659334461 2847564823 3786783165 2712019091 4564856692 3460348610 4543266482 1339360726 0249141273 </a:t>
            </a:r>
            <a:br>
              <a:rPr lang="el-GR" altLang="ja-JP" sz="1200" dirty="0" smtClean="0"/>
            </a:br>
            <a:r>
              <a:rPr lang="el-GR" altLang="ja-JP" sz="1200" dirty="0" smtClean="0"/>
              <a:t>7245870066 0631558817 4881520920 9628292540 9171536436 7892590360 0113305305 4882046652 1384146951 9415116094 </a:t>
            </a:r>
            <a:br>
              <a:rPr lang="el-GR" altLang="ja-JP" sz="1200" dirty="0" smtClean="0"/>
            </a:br>
            <a:r>
              <a:rPr lang="el-GR" altLang="ja-JP" sz="1200" dirty="0" smtClean="0"/>
              <a:t>3305727036 5759591953 0921861173 8193261179 3105118548 0744623799 6274956735 1885752724 8912279381 8301194912 </a:t>
            </a:r>
            <a:br>
              <a:rPr lang="el-GR" altLang="ja-JP" sz="1200" dirty="0" smtClean="0"/>
            </a:br>
            <a:r>
              <a:rPr lang="el-GR" altLang="ja-JP" sz="1200" dirty="0" smtClean="0"/>
              <a:t>9833673362 4406566430 8602139494 6395224737 1907021798 6094370277 0539217176 2931767523 8467481846 7669405132 </a:t>
            </a:r>
            <a:br>
              <a:rPr lang="el-GR" altLang="ja-JP" sz="1200" dirty="0" smtClean="0"/>
            </a:br>
            <a:r>
              <a:rPr lang="el-GR" altLang="ja-JP" sz="1200" dirty="0" smtClean="0"/>
              <a:t>0005681271 4526356082 7785771342 7577896091 7363717872 1468440901 2249534301 4654958537 1050792279 6892589235 </a:t>
            </a:r>
            <a:br>
              <a:rPr lang="el-GR" altLang="ja-JP" sz="1200" dirty="0" smtClean="0"/>
            </a:br>
            <a:r>
              <a:rPr lang="el-GR" altLang="ja-JP" sz="1200" dirty="0" smtClean="0"/>
              <a:t>4201995611 2129021960 8640344181 5981362977 4771309960 5187072113 4999999837 2978049951 0597317328 1609631859 </a:t>
            </a:r>
            <a:br>
              <a:rPr lang="el-GR" altLang="ja-JP" sz="1200" dirty="0" smtClean="0"/>
            </a:br>
            <a:r>
              <a:rPr lang="el-GR" altLang="ja-JP" sz="1200" dirty="0" smtClean="0"/>
              <a:t>5024459455 3469083026 4252230825 3344685035 2619311881 7101000313 7838752886 5875332083 8142061717 7669147303 </a:t>
            </a:r>
            <a:br>
              <a:rPr lang="el-GR" altLang="ja-JP" sz="1200" dirty="0" smtClean="0"/>
            </a:br>
            <a:r>
              <a:rPr lang="el-GR" altLang="ja-JP" sz="1200" dirty="0" smtClean="0"/>
              <a:t>5982534904 2875546873 1159562863 8823537875 9375195778 1857780532 1712268066 1300192787 6611195909 2164201989 </a:t>
            </a:r>
            <a:br>
              <a:rPr lang="el-GR" altLang="ja-JP" sz="1200" dirty="0" smtClean="0"/>
            </a:br>
            <a:r>
              <a:rPr lang="el-GR" altLang="ja-JP" sz="1200" dirty="0" smtClean="0"/>
              <a:t/>
            </a:r>
            <a:br>
              <a:rPr lang="el-GR" altLang="ja-JP" sz="1200" dirty="0" smtClean="0"/>
            </a:br>
            <a:r>
              <a:rPr lang="el-GR" altLang="ja-JP" sz="1200" dirty="0" smtClean="0"/>
              <a:t>3809525720 1065485863 2788659361 5338182796 8230301952 0353018529 6899577362 2599413891 2497217752 8347913151 </a:t>
            </a:r>
            <a:br>
              <a:rPr lang="el-GR" altLang="ja-JP" sz="1200" dirty="0" smtClean="0"/>
            </a:br>
            <a:r>
              <a:rPr lang="el-GR" altLang="ja-JP" sz="1200" dirty="0" smtClean="0"/>
              <a:t>5574857242 4541506959 5082953311 6861727855 8890750983 8175463746 4939319255 0604009277 0167113900 9848824012 </a:t>
            </a:r>
            <a:br>
              <a:rPr lang="el-GR" altLang="ja-JP" sz="1200" dirty="0" smtClean="0"/>
            </a:br>
            <a:r>
              <a:rPr lang="el-GR" altLang="ja-JP" sz="1200" dirty="0" smtClean="0"/>
              <a:t>8583616035 6370766010 4710181942 9555961989 4676783744 9448255379 7747268471 0404753464 6208046684 2590694912 </a:t>
            </a:r>
            <a:br>
              <a:rPr lang="el-GR" altLang="ja-JP" sz="1200" dirty="0" smtClean="0"/>
            </a:br>
            <a:r>
              <a:rPr lang="el-GR" altLang="ja-JP" sz="1200" dirty="0" smtClean="0"/>
              <a:t>9331367702 8989152104 7521620569 6602405803 8150193511 2533824300 3558764024 7496473263 9141992726 0426992279 </a:t>
            </a:r>
            <a:br>
              <a:rPr lang="el-GR" altLang="ja-JP" sz="1200" dirty="0" smtClean="0"/>
            </a:br>
            <a:r>
              <a:rPr lang="el-GR" altLang="ja-JP" sz="1200" dirty="0" smtClean="0"/>
              <a:t>6782354781 6360093417 2164121992 4586315030 2861829745 5570674983 8505494588 5869269956 9092721079 7509302955 </a:t>
            </a:r>
            <a:br>
              <a:rPr lang="el-GR" altLang="ja-JP" sz="1200" dirty="0" smtClean="0"/>
            </a:br>
            <a:r>
              <a:rPr lang="el-GR" altLang="ja-JP" sz="1200" dirty="0" smtClean="0"/>
              <a:t>3211653449 8720275596 0236480665 4991198818 3479775356 6369807426 5425278625 5181841757 4672890977 7727938000 </a:t>
            </a:r>
            <a:br>
              <a:rPr lang="el-GR" altLang="ja-JP" sz="1200" dirty="0" smtClean="0"/>
            </a:br>
            <a:r>
              <a:rPr lang="el-GR" altLang="ja-JP" sz="1200" dirty="0" smtClean="0"/>
              <a:t>8164706001 6145249192 1732172147 7235014144 1973568548 1613611573 5255213347 5741849468 4385233239 0739414333 </a:t>
            </a:r>
            <a:br>
              <a:rPr lang="el-GR" altLang="ja-JP" sz="1200" dirty="0" smtClean="0"/>
            </a:br>
            <a:r>
              <a:rPr lang="el-GR" altLang="ja-JP" sz="1200" dirty="0" smtClean="0"/>
              <a:t>4547762416 8625189835 6948556209 9219222184 2725502542 5688767179 0494601653 4668049886 2723279178 6085784383 </a:t>
            </a:r>
            <a:br>
              <a:rPr lang="el-GR" altLang="ja-JP" sz="1200" dirty="0" smtClean="0"/>
            </a:br>
            <a:r>
              <a:rPr lang="el-GR" altLang="ja-JP" sz="1200" dirty="0" smtClean="0"/>
              <a:t>8279679766 8145410095 3883786360 9506800642 2512520511 7392984896 0841284886 2694560424 1965285022 2106611863 </a:t>
            </a:r>
            <a:br>
              <a:rPr lang="el-GR" altLang="ja-JP" sz="1200" dirty="0" smtClean="0"/>
            </a:br>
            <a:r>
              <a:rPr lang="el-GR" altLang="ja-JP" sz="1200" dirty="0" smtClean="0"/>
              <a:t>0674427862 2039194945 0471237137 8696095636 4371917287 4677646575 7396241389 0865832645 9958133904 7802759009 </a:t>
            </a:r>
            <a:br>
              <a:rPr lang="el-GR" altLang="ja-JP" sz="1200" dirty="0" smtClean="0"/>
            </a:br>
            <a:r>
              <a:rPr lang="el-GR" altLang="ja-JP" sz="1200" dirty="0" smtClean="0"/>
              <a:t/>
            </a:r>
            <a:br>
              <a:rPr lang="el-GR" altLang="ja-JP" sz="1200" dirty="0" smtClean="0"/>
            </a:br>
            <a:r>
              <a:rPr lang="el-GR" altLang="ja-JP" sz="1200" dirty="0" smtClean="0"/>
              <a:t>9465764078 9512694683 9835259570 9825822620 5224894077 2671947826 8482601476 9909026401 3639443745 5305068203 </a:t>
            </a:r>
            <a:br>
              <a:rPr lang="el-GR" altLang="ja-JP" sz="1200" dirty="0" smtClean="0"/>
            </a:br>
            <a:r>
              <a:rPr lang="el-GR" altLang="ja-JP" sz="1200" dirty="0" smtClean="0"/>
              <a:t>4962524517 4939965143 1429809190 6592509372 2169646151 5709858387 4105978859 5977297549 8930161753 9284681382 </a:t>
            </a:r>
            <a:br>
              <a:rPr lang="el-GR" altLang="ja-JP" sz="1200" dirty="0" smtClean="0"/>
            </a:br>
            <a:r>
              <a:rPr lang="el-GR" altLang="ja-JP" sz="1200" dirty="0" smtClean="0"/>
              <a:t>6868386894 2774155991 8559252459 5395943104 9972524680 8459872736 4469584865 3836736222 6260991246 0805124388 </a:t>
            </a:r>
            <a:br>
              <a:rPr lang="el-GR" altLang="ja-JP" sz="1200" dirty="0" smtClean="0"/>
            </a:br>
            <a:r>
              <a:rPr lang="el-GR" altLang="ja-JP" sz="1200" dirty="0" smtClean="0"/>
              <a:t>4390451244 1365497627 8079771569 1435997700 1296160894 4169486855 5848406353 4220722258 2848864815 8456028506 </a:t>
            </a:r>
            <a:br>
              <a:rPr lang="el-GR" altLang="ja-JP" sz="1200" dirty="0" smtClean="0"/>
            </a:br>
            <a:r>
              <a:rPr lang="el-GR" altLang="ja-JP" sz="1200" dirty="0" smtClean="0"/>
              <a:t>0168427394 5226746767 8895252138 5225499546 6672782398 6456596116 3548862305 7745649803 5593634568 1743241125 </a:t>
            </a:r>
            <a:br>
              <a:rPr lang="el-GR" altLang="ja-JP" sz="1200" dirty="0" smtClean="0"/>
            </a:br>
            <a:r>
              <a:rPr lang="el-GR" altLang="ja-JP" sz="1200" dirty="0" smtClean="0"/>
              <a:t>1507606947 9451096596 0940252288 7971089314 5669136867 2287489405 6010150330 8617928680 9208747609 1782493858 </a:t>
            </a:r>
            <a:br>
              <a:rPr lang="el-GR" altLang="ja-JP" sz="1200" dirty="0" smtClean="0"/>
            </a:br>
            <a:r>
              <a:rPr lang="el-GR" altLang="ja-JP" sz="1200" dirty="0" smtClean="0"/>
              <a:t>9009714909 6759852613 6554978189 3129784821 6829989487 2265880485 7564014270 4775551323 7964145152 3746234364 </a:t>
            </a:r>
            <a:br>
              <a:rPr lang="el-GR" altLang="ja-JP" sz="1200" dirty="0" smtClean="0"/>
            </a:br>
            <a:r>
              <a:rPr lang="el-GR" altLang="ja-JP" sz="1200" dirty="0" smtClean="0"/>
              <a:t>5428584447 9526586782 1051141354 7357395231 1342716610 2135969536 2314429524 8493718711 0145765403 5902799344 </a:t>
            </a:r>
            <a:br>
              <a:rPr lang="el-GR" altLang="ja-JP" sz="1200" dirty="0" smtClean="0"/>
            </a:br>
            <a:r>
              <a:rPr lang="el-GR" altLang="ja-JP" sz="1200" dirty="0" smtClean="0"/>
              <a:t>0374200731 0578539062 1983874478 0847848968 3321445713 8687519435 0643021845 3191048481 0053706146 8067491927 </a:t>
            </a:r>
            <a:br>
              <a:rPr lang="el-GR" altLang="ja-JP" sz="1200" dirty="0" smtClean="0"/>
            </a:br>
            <a:r>
              <a:rPr lang="el-GR" altLang="ja-JP" sz="1200" dirty="0" smtClean="0"/>
              <a:t>8191197939 9520614196 6342875444 0643745123 7181921799 9839101591 9561814675 1426912397 4894090718 6494231961 </a:t>
            </a:r>
            <a:endParaRPr lang="el-GR" altLang="ja-JP" sz="1200" dirty="0"/>
          </a:p>
        </p:txBody>
      </p:sp>
      <p:sp>
        <p:nvSpPr>
          <p:cNvPr id="5" name="正方形/長方形 4"/>
          <p:cNvSpPr/>
          <p:nvPr/>
        </p:nvSpPr>
        <p:spPr>
          <a:xfrm>
            <a:off x="1611949" y="246836"/>
            <a:ext cx="11192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altLang="ja-JP" sz="3200" dirty="0" smtClean="0">
                <a:solidFill>
                  <a:prstClr val="black"/>
                </a:solidFill>
              </a:rPr>
              <a:t>=3.</a:t>
            </a:r>
            <a:r>
              <a:rPr lang="en-US" altLang="ja-JP" sz="3200" dirty="0" smtClean="0">
                <a:solidFill>
                  <a:prstClr val="black"/>
                </a:solidFill>
              </a:rPr>
              <a:t>14</a:t>
            </a:r>
            <a:endParaRPr lang="el-GR" altLang="ja-JP" sz="3200" dirty="0">
              <a:solidFill>
                <a:prstClr val="black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94873" y="246837"/>
            <a:ext cx="18517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ja-JP" sz="3200" dirty="0"/>
              <a:t>15926535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04387" y="246839"/>
            <a:ext cx="18517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ja-JP" sz="3200" dirty="0" smtClean="0"/>
              <a:t>8979323</a:t>
            </a:r>
            <a:r>
              <a:rPr lang="el-GR" altLang="ja-JP" sz="3200" dirty="0"/>
              <a:t>8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78876" y="246838"/>
            <a:ext cx="26853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ja-JP" sz="3200" dirty="0" smtClean="0"/>
              <a:t>462643383279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543" y="162540"/>
            <a:ext cx="153240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円周率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71228" y="85595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パイ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28500" y="2792285"/>
            <a:ext cx="5764720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800" dirty="0" smtClean="0">
                <a:ea typeface="ＤＨＰ平成明朝体W7" pitchFamily="2" charset="-128"/>
              </a:rPr>
              <a:t>１０</a:t>
            </a:r>
            <a:r>
              <a:rPr lang="ja-JP" altLang="en-US" sz="13800" dirty="0" smtClean="0">
                <a:ea typeface="ＤＨＰ平成明朝体W7" pitchFamily="2" charset="-128"/>
              </a:rPr>
              <a:t>兆桁</a:t>
            </a:r>
            <a:endParaRPr kumimoji="1" lang="ja-JP" altLang="en-US" sz="13800" dirty="0">
              <a:ea typeface="ＤＨＰ平成明朝体W7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643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2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8358" y="404664"/>
            <a:ext cx="8784976" cy="5282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6654" tIns="44436" rIns="9144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長野男性、円周率で１０兆桁達成　自作パソコンで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  </a:t>
            </a:r>
            <a:r>
              <a:rPr kumimoji="1" lang="ja-JP" sz="2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/>
            </a:r>
            <a:br>
              <a:rPr kumimoji="1" lang="ja-JP" sz="2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</a:br>
            <a:r>
              <a:rPr kumimoji="1" 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　</a:t>
            </a:r>
            <a:r>
              <a:rPr kumimoji="1" 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長野県飯田市の会社員近藤茂さん（５６）が１６日、自宅のパソコンで円周率を小数点以下１０兆桁まで計算し、昨年８月に自ら立てたギネス世界記録の同５兆桁を更新した。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　４８テラバイトのハードディスク（ＨＤＤ）を搭載した自作パソコンで、昨年１０月に計算を開始。インターネットで知り合った米国の大学院生アレクサンダー・Ｊ・イーさん（２３）の計算プログラムを利用し、二人三脚で約１年かけて新記録を達成した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　パソコンの熱で４０度近くに上昇する部屋で、妻幸子さん（５４）は「洗濯物を室内に干すと早く乾いて助かったけど、電気代が月３万円もかかるのはつらかった」と苦笑い。</a:t>
            </a:r>
            <a:r>
              <a:rPr kumimoji="1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　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(2011</a:t>
            </a:r>
            <a:r>
              <a:rPr kumimoji="1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年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10</a:t>
            </a:r>
            <a:r>
              <a:rPr kumimoji="1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月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16</a:t>
            </a:r>
            <a:r>
              <a:rPr kumimoji="1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日共同通信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)</a:t>
            </a:r>
            <a:endParaRPr kumimoji="1" 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812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.47news.jp/PN/201110/PN2011101601000567.-.-.CI0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41" y="687181"/>
            <a:ext cx="8429781" cy="614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251520" y="148472"/>
            <a:ext cx="8892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2800" b="1" dirty="0">
                <a:latin typeface="Arial" charset="0"/>
                <a:ea typeface="ＤＨＰ平成明朝体W7" pitchFamily="2" charset="-128"/>
                <a:cs typeface="ＭＳ Ｐゴシック" charset="-128"/>
              </a:rPr>
              <a:t>長野男性、円周率で１０兆桁達成　自作パソコンで</a:t>
            </a:r>
          </a:p>
        </p:txBody>
      </p:sp>
    </p:spTree>
    <p:extLst>
      <p:ext uri="{BB962C8B-B14F-4D97-AF65-F5344CB8AC3E}">
        <p14:creationId xmlns:p14="http://schemas.microsoft.com/office/powerpoint/2010/main" val="305844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09363" y="909037"/>
            <a:ext cx="88204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ja-JP" sz="1200" dirty="0" smtClean="0"/>
              <a:t>5028841971 6939937510 5820974944 5923078164 0628620899 8628034825 3421170679 </a:t>
            </a:r>
            <a:br>
              <a:rPr lang="el-GR" altLang="ja-JP" sz="1200" dirty="0" smtClean="0"/>
            </a:br>
            <a:r>
              <a:rPr lang="el-GR" altLang="ja-JP" sz="1200" dirty="0" smtClean="0"/>
              <a:t>8214808651 3282306647 0938446095 5058223172 5359408128 4811174502 8410270193 8521105559 6446229489 5493038196 </a:t>
            </a:r>
            <a:br>
              <a:rPr lang="el-GR" altLang="ja-JP" sz="1200" dirty="0" smtClean="0"/>
            </a:br>
            <a:r>
              <a:rPr lang="el-GR" altLang="ja-JP" sz="1200" dirty="0" smtClean="0"/>
              <a:t>4428810975 6659334461 2847564823 3786783165 2712019091 4564856692 3460348610 4543266482 1339360726 0249141273 </a:t>
            </a:r>
            <a:br>
              <a:rPr lang="el-GR" altLang="ja-JP" sz="1200" dirty="0" smtClean="0"/>
            </a:br>
            <a:r>
              <a:rPr lang="el-GR" altLang="ja-JP" sz="1200" dirty="0" smtClean="0"/>
              <a:t>7245870066 0631558817 4881520920 9628292540 9171536436 7892590360 0113305305 4882046652 1384146951 9415116094 </a:t>
            </a:r>
            <a:br>
              <a:rPr lang="el-GR" altLang="ja-JP" sz="1200" dirty="0" smtClean="0"/>
            </a:br>
            <a:r>
              <a:rPr lang="el-GR" altLang="ja-JP" sz="1200" dirty="0" smtClean="0"/>
              <a:t>3305727036 5759591953 0921861173 8193261179 3105118548 0744623799 6274956735 1885752724 8912279381 8301194912 </a:t>
            </a:r>
            <a:br>
              <a:rPr lang="el-GR" altLang="ja-JP" sz="1200" dirty="0" smtClean="0"/>
            </a:br>
            <a:r>
              <a:rPr lang="el-GR" altLang="ja-JP" sz="1200" dirty="0" smtClean="0"/>
              <a:t>9833673362 4406566430 8602139494 6395224737 1907021798 6094370277 0539217176 2931767523 8467481846 7669405132 </a:t>
            </a:r>
            <a:br>
              <a:rPr lang="el-GR" altLang="ja-JP" sz="1200" dirty="0" smtClean="0"/>
            </a:br>
            <a:r>
              <a:rPr lang="el-GR" altLang="ja-JP" sz="1200" dirty="0" smtClean="0"/>
              <a:t>0005681271 4526356082 7785771342 7577896091 7363717872 1468440901 2249534301 4654958537 1050792279 6892589235 </a:t>
            </a:r>
            <a:br>
              <a:rPr lang="el-GR" altLang="ja-JP" sz="1200" dirty="0" smtClean="0"/>
            </a:br>
            <a:r>
              <a:rPr lang="el-GR" altLang="ja-JP" sz="1200" dirty="0" smtClean="0"/>
              <a:t>4201995611 2129021960 8640344181 5981362977 4771309960 5187072113 4999999837 2978049951 0597317328 1609631859 </a:t>
            </a:r>
            <a:br>
              <a:rPr lang="el-GR" altLang="ja-JP" sz="1200" dirty="0" smtClean="0"/>
            </a:br>
            <a:r>
              <a:rPr lang="el-GR" altLang="ja-JP" sz="1200" dirty="0" smtClean="0"/>
              <a:t>5024459455 3469083026 4252230825 3344685035 2619311881 7101000313 7838752886 5875332083 8142061717 7669147303 </a:t>
            </a:r>
            <a:br>
              <a:rPr lang="el-GR" altLang="ja-JP" sz="1200" dirty="0" smtClean="0"/>
            </a:br>
            <a:r>
              <a:rPr lang="el-GR" altLang="ja-JP" sz="1200" dirty="0" smtClean="0"/>
              <a:t>5982534904 2875546873 1159562863 8823537875 9375195778 1857780532 1712268066 1300192787 6611195909 2164201989 </a:t>
            </a:r>
            <a:br>
              <a:rPr lang="el-GR" altLang="ja-JP" sz="1200" dirty="0" smtClean="0"/>
            </a:br>
            <a:r>
              <a:rPr lang="el-GR" altLang="ja-JP" sz="1200" dirty="0" smtClean="0"/>
              <a:t/>
            </a:r>
            <a:br>
              <a:rPr lang="el-GR" altLang="ja-JP" sz="1200" dirty="0" smtClean="0"/>
            </a:br>
            <a:r>
              <a:rPr lang="el-GR" altLang="ja-JP" sz="1200" dirty="0" smtClean="0"/>
              <a:t>3809525720 1065485863 2788659361 5338182796 8230301952 0353018529 6899577362 2599413891 2497217752 8347913151 </a:t>
            </a:r>
            <a:br>
              <a:rPr lang="el-GR" altLang="ja-JP" sz="1200" dirty="0" smtClean="0"/>
            </a:br>
            <a:r>
              <a:rPr lang="el-GR" altLang="ja-JP" sz="1200" dirty="0" smtClean="0"/>
              <a:t>5574857242 4541506959 5082953311 6861727855 8890750983 8175463746 4939319255 0604009277 0167113900 9848824012 </a:t>
            </a:r>
            <a:br>
              <a:rPr lang="el-GR" altLang="ja-JP" sz="1200" dirty="0" smtClean="0"/>
            </a:br>
            <a:r>
              <a:rPr lang="el-GR" altLang="ja-JP" sz="1200" dirty="0" smtClean="0"/>
              <a:t>8583616035 6370766010 4710181942 9555961989 4676783744 9448255379 7747268471 0404753464 6208046684 2590694912 </a:t>
            </a:r>
            <a:br>
              <a:rPr lang="el-GR" altLang="ja-JP" sz="1200" dirty="0" smtClean="0"/>
            </a:br>
            <a:r>
              <a:rPr lang="el-GR" altLang="ja-JP" sz="1200" dirty="0" smtClean="0"/>
              <a:t>9331367702 8989152104 7521620569 6602405803 8150193511 2533824300 3558764024 7496473263 9141992726 0426992279 </a:t>
            </a:r>
            <a:br>
              <a:rPr lang="el-GR" altLang="ja-JP" sz="1200" dirty="0" smtClean="0"/>
            </a:br>
            <a:r>
              <a:rPr lang="el-GR" altLang="ja-JP" sz="1200" dirty="0" smtClean="0"/>
              <a:t>6782354781 6360093417 2164121992 4586315030 2861829745 5570674983 8505494588 5869269956 9092721079 7509302955 </a:t>
            </a:r>
            <a:br>
              <a:rPr lang="el-GR" altLang="ja-JP" sz="1200" dirty="0" smtClean="0"/>
            </a:br>
            <a:r>
              <a:rPr lang="el-GR" altLang="ja-JP" sz="1200" dirty="0" smtClean="0"/>
              <a:t>3211653449 8720275596 0236480665 4991198818 3479775356 6369807426 5425278625 5181841757 4672890977 7727938000 </a:t>
            </a:r>
            <a:br>
              <a:rPr lang="el-GR" altLang="ja-JP" sz="1200" dirty="0" smtClean="0"/>
            </a:br>
            <a:r>
              <a:rPr lang="el-GR" altLang="ja-JP" sz="1200" dirty="0" smtClean="0"/>
              <a:t>8164706001 6145249192 1732172147 7235014144 1973568548 1613611573 5255213347 5741849468 4385233239 0739414333 </a:t>
            </a:r>
            <a:br>
              <a:rPr lang="el-GR" altLang="ja-JP" sz="1200" dirty="0" smtClean="0"/>
            </a:br>
            <a:r>
              <a:rPr lang="el-GR" altLang="ja-JP" sz="1200" dirty="0" smtClean="0"/>
              <a:t>4547762416 8625189835 6948556209 9219222184 2725502542 5688767179 0494601653 4668049886 2723279178 6085784383 </a:t>
            </a:r>
            <a:br>
              <a:rPr lang="el-GR" altLang="ja-JP" sz="1200" dirty="0" smtClean="0"/>
            </a:br>
            <a:r>
              <a:rPr lang="el-GR" altLang="ja-JP" sz="1200" dirty="0" smtClean="0"/>
              <a:t>8279679766 8145410095 3883786360 9506800642 2512520511 7392984896 0841284886 2694560424 1965285022 2106611863 </a:t>
            </a:r>
            <a:br>
              <a:rPr lang="el-GR" altLang="ja-JP" sz="1200" dirty="0" smtClean="0"/>
            </a:br>
            <a:r>
              <a:rPr lang="el-GR" altLang="ja-JP" sz="1200" dirty="0" smtClean="0"/>
              <a:t>0674427862 2039194945 0471237137 8696095636 4371917287 4677646575 7396241389 0865832645 9958133904 7802759009 </a:t>
            </a:r>
            <a:br>
              <a:rPr lang="el-GR" altLang="ja-JP" sz="1200" dirty="0" smtClean="0"/>
            </a:br>
            <a:r>
              <a:rPr lang="el-GR" altLang="ja-JP" sz="1200" dirty="0" smtClean="0"/>
              <a:t/>
            </a:r>
            <a:br>
              <a:rPr lang="el-GR" altLang="ja-JP" sz="1200" dirty="0" smtClean="0"/>
            </a:br>
            <a:r>
              <a:rPr lang="el-GR" altLang="ja-JP" sz="1200" dirty="0" smtClean="0"/>
              <a:t>9465764078 9512694683 9835259570 9825822620 5224894077 2671947826 8482601476 9909026401 3639443745 5305068203 </a:t>
            </a:r>
            <a:br>
              <a:rPr lang="el-GR" altLang="ja-JP" sz="1200" dirty="0" smtClean="0"/>
            </a:br>
            <a:r>
              <a:rPr lang="el-GR" altLang="ja-JP" sz="1200" dirty="0" smtClean="0"/>
              <a:t>4962524517 4939965143 1429809190 6592509372 2169646151 5709858387 4105978859 5977297549 8930161753 9284681382 </a:t>
            </a:r>
            <a:br>
              <a:rPr lang="el-GR" altLang="ja-JP" sz="1200" dirty="0" smtClean="0"/>
            </a:br>
            <a:r>
              <a:rPr lang="el-GR" altLang="ja-JP" sz="1200" dirty="0" smtClean="0"/>
              <a:t>6868386894 2774155991 8559252459 5395943104 9972524680 8459872736 4469584865 3836736222 6260991246 0805124388 </a:t>
            </a:r>
            <a:br>
              <a:rPr lang="el-GR" altLang="ja-JP" sz="1200" dirty="0" smtClean="0"/>
            </a:br>
            <a:r>
              <a:rPr lang="el-GR" altLang="ja-JP" sz="1200" dirty="0" smtClean="0"/>
              <a:t>4390451244 1365497627 8079771569 1435997700 1296160894 4169486855 5848406353 4220722258 2848864815 8456028506 </a:t>
            </a:r>
            <a:br>
              <a:rPr lang="el-GR" altLang="ja-JP" sz="1200" dirty="0" smtClean="0"/>
            </a:br>
            <a:r>
              <a:rPr lang="el-GR" altLang="ja-JP" sz="1200" dirty="0" smtClean="0"/>
              <a:t>0168427394 5226746767 8895252138 5225499546 6672782398 6456596116 3548862305 7745649803 5593634568 1743241125 </a:t>
            </a:r>
            <a:br>
              <a:rPr lang="el-GR" altLang="ja-JP" sz="1200" dirty="0" smtClean="0"/>
            </a:br>
            <a:r>
              <a:rPr lang="el-GR" altLang="ja-JP" sz="1200" dirty="0" smtClean="0"/>
              <a:t>1507606947 9451096596 0940252288 7971089314 5669136867 2287489405 6010150330 8617928680 9208747609 1782493858 </a:t>
            </a:r>
            <a:br>
              <a:rPr lang="el-GR" altLang="ja-JP" sz="1200" dirty="0" smtClean="0"/>
            </a:br>
            <a:r>
              <a:rPr lang="el-GR" altLang="ja-JP" sz="1200" dirty="0" smtClean="0"/>
              <a:t>9009714909 6759852613 6554978189 3129784821 6829989487 2265880485 7564014270 4775551323 7964145152 3746234364 </a:t>
            </a:r>
            <a:br>
              <a:rPr lang="el-GR" altLang="ja-JP" sz="1200" dirty="0" smtClean="0"/>
            </a:br>
            <a:r>
              <a:rPr lang="el-GR" altLang="ja-JP" sz="1200" dirty="0" smtClean="0"/>
              <a:t>5428584447 9526586782 1051141354 7357395231 1342716610 2135969536 2314429524 8493718711 0145765403 5902799344 </a:t>
            </a:r>
            <a:br>
              <a:rPr lang="el-GR" altLang="ja-JP" sz="1200" dirty="0" smtClean="0"/>
            </a:br>
            <a:r>
              <a:rPr lang="el-GR" altLang="ja-JP" sz="1200" dirty="0" smtClean="0"/>
              <a:t>0374200731 0578539062 1983874478 0847848968 3321445713 8687519435 0643021845 3191048481 0053706146 8067491927 </a:t>
            </a:r>
            <a:br>
              <a:rPr lang="el-GR" altLang="ja-JP" sz="1200" dirty="0" smtClean="0"/>
            </a:br>
            <a:r>
              <a:rPr lang="el-GR" altLang="ja-JP" sz="1200" dirty="0" smtClean="0"/>
              <a:t>8191197939 9520614196 6342875444 0643745123 7181921799 9839101591 9561814675 1426912397 4894090718 6494231961 </a:t>
            </a:r>
            <a:endParaRPr lang="el-GR" altLang="ja-JP" sz="1200" dirty="0"/>
          </a:p>
        </p:txBody>
      </p:sp>
      <p:sp>
        <p:nvSpPr>
          <p:cNvPr id="5" name="正方形/長方形 4"/>
          <p:cNvSpPr/>
          <p:nvPr/>
        </p:nvSpPr>
        <p:spPr>
          <a:xfrm>
            <a:off x="1611949" y="246836"/>
            <a:ext cx="11192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altLang="ja-JP" sz="3200" dirty="0" smtClean="0">
                <a:solidFill>
                  <a:prstClr val="black"/>
                </a:solidFill>
              </a:rPr>
              <a:t>=3.</a:t>
            </a:r>
            <a:r>
              <a:rPr lang="en-US" altLang="ja-JP" sz="3200" dirty="0" smtClean="0">
                <a:solidFill>
                  <a:prstClr val="black"/>
                </a:solidFill>
              </a:rPr>
              <a:t>14</a:t>
            </a:r>
            <a:endParaRPr lang="el-GR" altLang="ja-JP" sz="3200" dirty="0">
              <a:solidFill>
                <a:prstClr val="black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94873" y="246837"/>
            <a:ext cx="18517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ja-JP" sz="3200" dirty="0"/>
              <a:t>15926535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04387" y="246839"/>
            <a:ext cx="18517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ja-JP" sz="3200" dirty="0" smtClean="0"/>
              <a:t>8979323</a:t>
            </a:r>
            <a:r>
              <a:rPr lang="el-GR" altLang="ja-JP" sz="3200" dirty="0"/>
              <a:t>8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78876" y="246838"/>
            <a:ext cx="26853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ja-JP" sz="3200" dirty="0" smtClean="0"/>
              <a:t>462643383279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543" y="162540"/>
            <a:ext cx="153240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円周率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9543" y="78040"/>
            <a:ext cx="1549574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>
                <a:latin typeface="DFKai-SB" pitchFamily="65" charset="-120"/>
                <a:ea typeface="DFKai-SB" pitchFamily="65" charset="-120"/>
              </a:rPr>
              <a:t>π</a:t>
            </a:r>
            <a:endParaRPr kumimoji="1" lang="ja-JP" altLang="en-US" sz="48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1228" y="85595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パイ</a:t>
            </a:r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683568" y="-1827584"/>
            <a:ext cx="7814960" cy="92486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59500" dirty="0" smtClean="0">
                <a:latin typeface="DFKai-SB" pitchFamily="65" charset="-120"/>
                <a:ea typeface="DFKai-SB" pitchFamily="65" charset="-120"/>
              </a:rPr>
              <a:t>π</a:t>
            </a:r>
            <a:endParaRPr lang="ja-JP" altLang="en-US" sz="595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267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t3.gstatic.com/images?q=tbn:ANd9GcTWxEj4MWCneAXNNikxoAWmKo_AeFpuoXqrfaWbCEDqGv1rT4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96752"/>
            <a:ext cx="5045879" cy="5023455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/>
          <p:cNvGrpSpPr/>
          <p:nvPr/>
        </p:nvGrpSpPr>
        <p:grpSpPr>
          <a:xfrm>
            <a:off x="2662213" y="1381476"/>
            <a:ext cx="4646091" cy="4680521"/>
            <a:chOff x="1331640" y="764704"/>
            <a:chExt cx="5472608" cy="5256584"/>
          </a:xfrm>
          <a:noFill/>
        </p:grpSpPr>
        <p:sp>
          <p:nvSpPr>
            <p:cNvPr id="4" name="円/楕円 3"/>
            <p:cNvSpPr/>
            <p:nvPr/>
          </p:nvSpPr>
          <p:spPr>
            <a:xfrm>
              <a:off x="1331640" y="764704"/>
              <a:ext cx="5472608" cy="5256584"/>
            </a:xfrm>
            <a:prstGeom prst="ellipse">
              <a:avLst/>
            </a:prstGeom>
            <a:grpFill/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ローチャート : 結合子 4"/>
            <p:cNvSpPr/>
            <p:nvPr/>
          </p:nvSpPr>
          <p:spPr>
            <a:xfrm>
              <a:off x="4067944" y="3392996"/>
              <a:ext cx="45719" cy="45719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159274" y="188640"/>
            <a:ext cx="4450373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円の周りの長さと面積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cxnSp>
        <p:nvCxnSpPr>
          <p:cNvPr id="3" name="直線コネクタ 2"/>
          <p:cNvCxnSpPr>
            <a:stCxn id="5" idx="6"/>
          </p:cNvCxnSpPr>
          <p:nvPr/>
        </p:nvCxnSpPr>
        <p:spPr>
          <a:xfrm flipV="1">
            <a:off x="5024073" y="3284984"/>
            <a:ext cx="2284231" cy="45710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5819787" y="3523747"/>
            <a:ext cx="1103187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30cm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2863" y="2169530"/>
            <a:ext cx="3338317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ea typeface="ＤＦ平成明朝体W7" pitchFamily="1" charset="-128"/>
              </a:rPr>
              <a:t>面積</a:t>
            </a:r>
            <a:endParaRPr kumimoji="1" lang="en-US" altLang="ja-JP" sz="4000" dirty="0" smtClean="0">
              <a:ea typeface="ＤＦ平成明朝体W7" pitchFamily="1" charset="-128"/>
            </a:endParaRPr>
          </a:p>
          <a:p>
            <a:r>
              <a:rPr kumimoji="1" lang="ja-JP" altLang="en-US" sz="4000" dirty="0" smtClean="0">
                <a:ea typeface="ＤＦ平成明朝体W7" pitchFamily="1" charset="-128"/>
              </a:rPr>
              <a:t>＝</a:t>
            </a:r>
            <a:r>
              <a:rPr kumimoji="1" lang="en-US" altLang="ja-JP" sz="4000" dirty="0" smtClean="0">
                <a:ea typeface="ＤＦ平成明朝体W7" pitchFamily="1" charset="-128"/>
              </a:rPr>
              <a:t>30×30×</a:t>
            </a:r>
            <a:r>
              <a:rPr kumimoji="1" lang="en-US" altLang="ja-JP" sz="4000" dirty="0" smtClean="0">
                <a:solidFill>
                  <a:srgbClr val="FF0000"/>
                </a:solidFill>
                <a:ea typeface="ＤＦ平成明朝体W7" pitchFamily="1" charset="-128"/>
              </a:rPr>
              <a:t>π</a:t>
            </a:r>
          </a:p>
          <a:p>
            <a:r>
              <a:rPr lang="ja-JP" altLang="en-US" sz="4000" dirty="0" smtClean="0">
                <a:ea typeface="ＤＦ平成明朝体W7" pitchFamily="1" charset="-128"/>
              </a:rPr>
              <a:t>＝</a:t>
            </a:r>
            <a:r>
              <a:rPr lang="en-US" altLang="ja-JP" sz="4000" dirty="0" smtClean="0">
                <a:ea typeface="ＤＦ平成明朝体W7" pitchFamily="1" charset="-128"/>
              </a:rPr>
              <a:t>900</a:t>
            </a:r>
            <a:r>
              <a:rPr lang="en-US" altLang="ja-JP" sz="4000" dirty="0" smtClean="0">
                <a:solidFill>
                  <a:srgbClr val="FF0000"/>
                </a:solidFill>
                <a:ea typeface="ＤＦ平成明朝体W7" pitchFamily="1" charset="-128"/>
              </a:rPr>
              <a:t>π</a:t>
            </a:r>
            <a:r>
              <a:rPr lang="ja-JP" altLang="en-US" sz="4000" dirty="0" smtClean="0">
                <a:ea typeface="ＤＦ平成明朝体W7" pitchFamily="1" charset="-128"/>
              </a:rPr>
              <a:t>　</a:t>
            </a:r>
            <a:r>
              <a:rPr lang="en-US" altLang="ja-JP" sz="4000" dirty="0" smtClean="0">
                <a:ea typeface="ＤＦ平成明朝体W7" pitchFamily="1" charset="-128"/>
              </a:rPr>
              <a:t>(</a:t>
            </a:r>
            <a:r>
              <a:rPr lang="ja-JP" altLang="en-US" sz="4000" dirty="0" smtClean="0">
                <a:ea typeface="ＤＦ平成明朝体W7" pitchFamily="1" charset="-128"/>
              </a:rPr>
              <a:t>㎝</a:t>
            </a:r>
            <a:r>
              <a:rPr lang="en-US" altLang="ja-JP" sz="2800" dirty="0" smtClean="0">
                <a:ea typeface="ＤＦ平成明朝体W7" pitchFamily="1" charset="-128"/>
              </a:rPr>
              <a:t>2</a:t>
            </a:r>
            <a:r>
              <a:rPr lang="en-US" altLang="ja-JP" sz="4000" dirty="0" smtClean="0">
                <a:ea typeface="ＤＦ平成明朝体W7" pitchFamily="1" charset="-128"/>
              </a:rPr>
              <a:t>)</a:t>
            </a:r>
            <a:endParaRPr kumimoji="1" lang="ja-JP" altLang="en-US" sz="4000" dirty="0">
              <a:ea typeface="ＤＦ平成明朝体W7" pitchFamily="1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08104" y="4679609"/>
            <a:ext cx="3076013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ea typeface="ＤＦ平成明朝体W7" pitchFamily="1" charset="-128"/>
              </a:rPr>
              <a:t>円周</a:t>
            </a:r>
            <a:endParaRPr kumimoji="1" lang="en-US" altLang="ja-JP" sz="4000" dirty="0" smtClean="0">
              <a:ea typeface="ＤＦ平成明朝体W7" pitchFamily="1" charset="-128"/>
            </a:endParaRPr>
          </a:p>
          <a:p>
            <a:r>
              <a:rPr kumimoji="1" lang="ja-JP" altLang="en-US" sz="4000" dirty="0" smtClean="0">
                <a:ea typeface="ＤＦ平成明朝体W7" pitchFamily="1" charset="-128"/>
              </a:rPr>
              <a:t>＝</a:t>
            </a:r>
            <a:r>
              <a:rPr kumimoji="1" lang="en-US" altLang="ja-JP" sz="4000" dirty="0" smtClean="0">
                <a:ea typeface="ＤＦ平成明朝体W7" pitchFamily="1" charset="-128"/>
              </a:rPr>
              <a:t>2×30×</a:t>
            </a:r>
            <a:r>
              <a:rPr kumimoji="1" lang="en-US" altLang="ja-JP" sz="4000" dirty="0" smtClean="0">
                <a:solidFill>
                  <a:srgbClr val="FF0000"/>
                </a:solidFill>
                <a:ea typeface="ＤＦ平成明朝体W7" pitchFamily="1" charset="-128"/>
              </a:rPr>
              <a:t>π</a:t>
            </a:r>
          </a:p>
          <a:p>
            <a:r>
              <a:rPr lang="ja-JP" altLang="en-US" sz="4000" dirty="0" smtClean="0">
                <a:ea typeface="ＤＦ平成明朝体W7" pitchFamily="1" charset="-128"/>
              </a:rPr>
              <a:t>＝</a:t>
            </a:r>
            <a:r>
              <a:rPr lang="en-US" altLang="ja-JP" sz="4000" dirty="0" smtClean="0">
                <a:ea typeface="ＤＦ平成明朝体W7" pitchFamily="1" charset="-128"/>
              </a:rPr>
              <a:t>60</a:t>
            </a:r>
            <a:r>
              <a:rPr lang="en-US" altLang="ja-JP" sz="4000" dirty="0" smtClean="0">
                <a:solidFill>
                  <a:srgbClr val="FF0000"/>
                </a:solidFill>
                <a:ea typeface="ＤＦ平成明朝体W7" pitchFamily="1" charset="-128"/>
              </a:rPr>
              <a:t>π</a:t>
            </a:r>
            <a:r>
              <a:rPr lang="ja-JP" altLang="en-US" sz="4000" dirty="0" smtClean="0">
                <a:ea typeface="ＤＦ平成明朝体W7" pitchFamily="1" charset="-128"/>
              </a:rPr>
              <a:t>　</a:t>
            </a:r>
            <a:r>
              <a:rPr lang="en-US" altLang="ja-JP" sz="4000" dirty="0" smtClean="0">
                <a:ea typeface="ＤＦ平成明朝体W7" pitchFamily="1" charset="-128"/>
              </a:rPr>
              <a:t>(</a:t>
            </a:r>
            <a:r>
              <a:rPr lang="ja-JP" altLang="en-US" sz="4000" dirty="0" smtClean="0">
                <a:ea typeface="ＤＦ平成明朝体W7" pitchFamily="1" charset="-128"/>
              </a:rPr>
              <a:t>㎝</a:t>
            </a:r>
            <a:r>
              <a:rPr lang="en-US" altLang="ja-JP" sz="4000" dirty="0" smtClean="0">
                <a:ea typeface="ＤＦ平成明朝体W7" pitchFamily="1" charset="-128"/>
              </a:rPr>
              <a:t>)</a:t>
            </a:r>
            <a:endParaRPr kumimoji="1" lang="ja-JP" altLang="en-US" sz="4000" dirty="0"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849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10" grpId="0" build="p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172</Words>
  <Application>Microsoft Office PowerPoint</Application>
  <PresentationFormat>画面に合わせる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指導手順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teacher</cp:lastModifiedBy>
  <cp:revision>42</cp:revision>
  <dcterms:created xsi:type="dcterms:W3CDTF">2012-12-13T02:14:25Z</dcterms:created>
  <dcterms:modified xsi:type="dcterms:W3CDTF">2015-01-07T05:38:48Z</dcterms:modified>
</cp:coreProperties>
</file>