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8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9A3DF-404B-42DC-9056-DAB7A0E5969A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3ED95A-E182-4439-BBAC-0405644757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974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ED95A-E182-4439-BBAC-0405644757E8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064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F8CD-A722-4557-A1E5-3976BDCD0305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466-7F0C-4DA9-B07F-C890AD6B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927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F8CD-A722-4557-A1E5-3976BDCD0305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466-7F0C-4DA9-B07F-C890AD6B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31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F8CD-A722-4557-A1E5-3976BDCD0305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466-7F0C-4DA9-B07F-C890AD6B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940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F8CD-A722-4557-A1E5-3976BDCD0305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466-7F0C-4DA9-B07F-C890AD6B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0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F8CD-A722-4557-A1E5-3976BDCD0305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466-7F0C-4DA9-B07F-C890AD6B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06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F8CD-A722-4557-A1E5-3976BDCD0305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466-7F0C-4DA9-B07F-C890AD6B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277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F8CD-A722-4557-A1E5-3976BDCD0305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466-7F0C-4DA9-B07F-C890AD6B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185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F8CD-A722-4557-A1E5-3976BDCD0305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466-7F0C-4DA9-B07F-C890AD6B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40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F8CD-A722-4557-A1E5-3976BDCD0305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466-7F0C-4DA9-B07F-C890AD6B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49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F8CD-A722-4557-A1E5-3976BDCD0305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466-7F0C-4DA9-B07F-C890AD6B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F8CD-A722-4557-A1E5-3976BDCD0305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466-7F0C-4DA9-B07F-C890AD6B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27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AF8CD-A722-4557-A1E5-3976BDCD0305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98466-7F0C-4DA9-B07F-C890AD6B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872208"/>
          </a:xfrm>
        </p:spPr>
        <p:txBody>
          <a:bodyPr>
            <a:noAutofit/>
          </a:bodyPr>
          <a:lstStyle/>
          <a:p>
            <a:r>
              <a:rPr kumimoji="1" lang="ja-JP" altLang="en-US" sz="6600" dirty="0" smtClean="0"/>
              <a:t>円とおうぎ形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ja-JP" altLang="en-US" sz="6600" dirty="0" smtClean="0"/>
              <a:t>１　円の性質</a:t>
            </a:r>
            <a:endParaRPr kumimoji="1" lang="ja-JP" altLang="en-US" sz="6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55576" y="2564904"/>
            <a:ext cx="7776864" cy="403244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800" dirty="0" smtClean="0">
                <a:solidFill>
                  <a:schemeClr val="tx1"/>
                </a:solidFill>
              </a:rPr>
              <a:t>円の性質と、円と直線の関係を理解する。</a:t>
            </a:r>
            <a:endParaRPr lang="en-US" altLang="ja-JP" sz="4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800" dirty="0" smtClean="0">
                <a:solidFill>
                  <a:schemeClr val="tx1"/>
                </a:solidFill>
              </a:rPr>
              <a:t>円の接線の作図をすることができる。</a:t>
            </a:r>
            <a:endParaRPr kumimoji="1" lang="ja-JP" alt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55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/>
          <p:nvPr/>
        </p:nvGrpSpPr>
        <p:grpSpPr>
          <a:xfrm>
            <a:off x="4387264" y="3228260"/>
            <a:ext cx="1800023" cy="1789776"/>
            <a:chOff x="6018737" y="3871471"/>
            <a:chExt cx="1800023" cy="1789776"/>
          </a:xfrm>
        </p:grpSpPr>
        <p:sp>
          <p:nvSpPr>
            <p:cNvPr id="15" name="フローチャート : 結合子 14"/>
            <p:cNvSpPr/>
            <p:nvPr/>
          </p:nvSpPr>
          <p:spPr>
            <a:xfrm>
              <a:off x="6018737" y="3871471"/>
              <a:ext cx="1598159" cy="1592888"/>
            </a:xfrm>
            <a:prstGeom prst="flowChartConnector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フローチャート : 結合子 15"/>
            <p:cNvSpPr/>
            <p:nvPr/>
          </p:nvSpPr>
          <p:spPr>
            <a:xfrm>
              <a:off x="6018737" y="4503102"/>
              <a:ext cx="1800023" cy="115814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783026" y="2206938"/>
            <a:ext cx="4464496" cy="4248472"/>
            <a:chOff x="1331640" y="764704"/>
            <a:chExt cx="5472608" cy="5256584"/>
          </a:xfrm>
        </p:grpSpPr>
        <p:sp>
          <p:nvSpPr>
            <p:cNvPr id="4" name="円/楕円 3"/>
            <p:cNvSpPr/>
            <p:nvPr/>
          </p:nvSpPr>
          <p:spPr>
            <a:xfrm>
              <a:off x="1331640" y="764704"/>
              <a:ext cx="5472608" cy="525658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フローチャート : 結合子 4"/>
            <p:cNvSpPr/>
            <p:nvPr/>
          </p:nvSpPr>
          <p:spPr>
            <a:xfrm>
              <a:off x="4067944" y="3392996"/>
              <a:ext cx="45719" cy="45719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2622465" y="4149080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O</a:t>
            </a:r>
            <a:endParaRPr kumimoji="1" lang="ja-JP" altLang="en-US" sz="3200" dirty="0"/>
          </a:p>
        </p:txBody>
      </p:sp>
      <p:sp>
        <p:nvSpPr>
          <p:cNvPr id="8" name="フローチャート : 結合子 7"/>
          <p:cNvSpPr/>
          <p:nvPr/>
        </p:nvSpPr>
        <p:spPr>
          <a:xfrm>
            <a:off x="5196799" y="3884042"/>
            <a:ext cx="45719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87558" y="3316634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cxnSp>
        <p:nvCxnSpPr>
          <p:cNvPr id="11" name="直線コネクタ 10"/>
          <p:cNvCxnSpPr/>
          <p:nvPr/>
        </p:nvCxnSpPr>
        <p:spPr>
          <a:xfrm flipV="1">
            <a:off x="3026105" y="3316634"/>
            <a:ext cx="5146118" cy="10145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51520" y="22819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円の接線の性質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5749" y="812971"/>
            <a:ext cx="890074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円の接線は、その接点を通る半径に垂直である。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pic>
        <p:nvPicPr>
          <p:cNvPr id="1026" name="Picture 2" descr="C:\Users\teacher\AppData\Local\Microsoft\Windows\Temporary Internet Files\Content.IE5\PTYHARLS\MC90007908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790" y="2020637"/>
            <a:ext cx="1714500" cy="2227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円弧 17"/>
          <p:cNvSpPr/>
          <p:nvPr/>
        </p:nvSpPr>
        <p:spPr>
          <a:xfrm rot="19835723">
            <a:off x="2944188" y="2716024"/>
            <a:ext cx="2970968" cy="3046076"/>
          </a:xfrm>
          <a:prstGeom prst="arc">
            <a:avLst>
              <a:gd name="adj1" fmla="val 18385250"/>
              <a:gd name="adj2" fmla="val 2040982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弧 18"/>
          <p:cNvSpPr/>
          <p:nvPr/>
        </p:nvSpPr>
        <p:spPr>
          <a:xfrm rot="1598095">
            <a:off x="4584056" y="2543776"/>
            <a:ext cx="2642190" cy="2606700"/>
          </a:xfrm>
          <a:prstGeom prst="arc">
            <a:avLst>
              <a:gd name="adj1" fmla="val 11600477"/>
              <a:gd name="adj2" fmla="val 14097323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40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/>
          <p:nvPr/>
        </p:nvGrpSpPr>
        <p:grpSpPr>
          <a:xfrm>
            <a:off x="4387264" y="3228260"/>
            <a:ext cx="1800023" cy="1789776"/>
            <a:chOff x="6018737" y="3871471"/>
            <a:chExt cx="1800023" cy="1789776"/>
          </a:xfrm>
        </p:grpSpPr>
        <p:sp>
          <p:nvSpPr>
            <p:cNvPr id="15" name="フローチャート : 結合子 14"/>
            <p:cNvSpPr/>
            <p:nvPr/>
          </p:nvSpPr>
          <p:spPr>
            <a:xfrm>
              <a:off x="6018737" y="3871471"/>
              <a:ext cx="1598159" cy="1592888"/>
            </a:xfrm>
            <a:prstGeom prst="flowChartConnector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フローチャート : 結合子 15"/>
            <p:cNvSpPr/>
            <p:nvPr/>
          </p:nvSpPr>
          <p:spPr>
            <a:xfrm>
              <a:off x="6018737" y="4503102"/>
              <a:ext cx="1800023" cy="115814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783026" y="2206938"/>
            <a:ext cx="4464496" cy="4248472"/>
            <a:chOff x="1331640" y="764704"/>
            <a:chExt cx="5472608" cy="5256584"/>
          </a:xfrm>
        </p:grpSpPr>
        <p:sp>
          <p:nvSpPr>
            <p:cNvPr id="4" name="円/楕円 3"/>
            <p:cNvSpPr/>
            <p:nvPr/>
          </p:nvSpPr>
          <p:spPr>
            <a:xfrm>
              <a:off x="1331640" y="764704"/>
              <a:ext cx="5472608" cy="525658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フローチャート : 結合子 4"/>
            <p:cNvSpPr/>
            <p:nvPr/>
          </p:nvSpPr>
          <p:spPr>
            <a:xfrm>
              <a:off x="4067944" y="3392996"/>
              <a:ext cx="45719" cy="45719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2622465" y="4149080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O</a:t>
            </a:r>
            <a:endParaRPr kumimoji="1" lang="ja-JP" altLang="en-US" sz="3200" dirty="0"/>
          </a:p>
        </p:txBody>
      </p:sp>
      <p:sp>
        <p:nvSpPr>
          <p:cNvPr id="8" name="フローチャート : 結合子 7"/>
          <p:cNvSpPr/>
          <p:nvPr/>
        </p:nvSpPr>
        <p:spPr>
          <a:xfrm>
            <a:off x="5196799" y="3884042"/>
            <a:ext cx="45719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87558" y="3316634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cxnSp>
        <p:nvCxnSpPr>
          <p:cNvPr id="11" name="直線コネクタ 10"/>
          <p:cNvCxnSpPr/>
          <p:nvPr/>
        </p:nvCxnSpPr>
        <p:spPr>
          <a:xfrm flipV="1">
            <a:off x="3026105" y="3316634"/>
            <a:ext cx="5146118" cy="10145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 rot="20970421" flipH="1">
            <a:off x="5064662" y="3773118"/>
            <a:ext cx="142712" cy="148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9094" y="453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円の接線の性質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9094" y="641205"/>
            <a:ext cx="890074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円の接線は、その接点を通る半径に垂直である。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>
            <a:off x="4779925" y="1617647"/>
            <a:ext cx="921444" cy="4837763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円弧 20"/>
          <p:cNvSpPr/>
          <p:nvPr/>
        </p:nvSpPr>
        <p:spPr>
          <a:xfrm rot="19835723">
            <a:off x="2944188" y="2716024"/>
            <a:ext cx="2970968" cy="3046076"/>
          </a:xfrm>
          <a:prstGeom prst="arc">
            <a:avLst>
              <a:gd name="adj1" fmla="val 18385250"/>
              <a:gd name="adj2" fmla="val 2040982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線吹き出し 1 (枠付き) 1"/>
          <p:cNvSpPr/>
          <p:nvPr/>
        </p:nvSpPr>
        <p:spPr>
          <a:xfrm>
            <a:off x="5720690" y="4280790"/>
            <a:ext cx="3350374" cy="1080716"/>
          </a:xfrm>
          <a:prstGeom prst="borderCallout1">
            <a:avLst>
              <a:gd name="adj1" fmla="val 25433"/>
              <a:gd name="adj2" fmla="val 539"/>
              <a:gd name="adj3" fmla="val 79286"/>
              <a:gd name="adj4" fmla="val -788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3200" dirty="0">
                <a:ea typeface="ＤＦ平成明朝体W7" pitchFamily="1" charset="-128"/>
              </a:rPr>
              <a:t>点</a:t>
            </a:r>
            <a:r>
              <a:rPr lang="en-US" altLang="ja-JP" sz="3200" dirty="0">
                <a:ea typeface="ＤＦ平成明朝体W7" pitchFamily="1" charset="-128"/>
              </a:rPr>
              <a:t>A</a:t>
            </a:r>
            <a:r>
              <a:rPr lang="ja-JP" altLang="en-US" sz="3200" dirty="0">
                <a:ea typeface="ＤＦ平成明朝体W7" pitchFamily="1" charset="-128"/>
              </a:rPr>
              <a:t>を通り、円</a:t>
            </a:r>
            <a:r>
              <a:rPr lang="en-US" altLang="ja-JP" sz="3200" dirty="0">
                <a:ea typeface="ＤＦ平成明朝体W7" pitchFamily="1" charset="-128"/>
              </a:rPr>
              <a:t>O</a:t>
            </a:r>
          </a:p>
          <a:p>
            <a:r>
              <a:rPr lang="ja-JP" altLang="en-US" sz="3200" dirty="0">
                <a:ea typeface="ＤＦ平成明朝体W7" pitchFamily="1" charset="-128"/>
              </a:rPr>
              <a:t>に接する接線</a:t>
            </a:r>
          </a:p>
        </p:txBody>
      </p:sp>
      <p:sp>
        <p:nvSpPr>
          <p:cNvPr id="20" name="円弧 19"/>
          <p:cNvSpPr/>
          <p:nvPr/>
        </p:nvSpPr>
        <p:spPr>
          <a:xfrm rot="1598095">
            <a:off x="4584056" y="2543776"/>
            <a:ext cx="2642190" cy="2606700"/>
          </a:xfrm>
          <a:prstGeom prst="arc">
            <a:avLst>
              <a:gd name="adj1" fmla="val 11600477"/>
              <a:gd name="adj2" fmla="val 14097323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90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3054108" y="1903827"/>
            <a:ext cx="4504532" cy="4466570"/>
            <a:chOff x="1331640" y="764704"/>
            <a:chExt cx="5472608" cy="5256584"/>
          </a:xfrm>
        </p:grpSpPr>
        <p:sp>
          <p:nvSpPr>
            <p:cNvPr id="4" name="円/楕円 3"/>
            <p:cNvSpPr/>
            <p:nvPr/>
          </p:nvSpPr>
          <p:spPr>
            <a:xfrm>
              <a:off x="1331640" y="764704"/>
              <a:ext cx="5472608" cy="525658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フローチャート : 結合子 4"/>
            <p:cNvSpPr/>
            <p:nvPr/>
          </p:nvSpPr>
          <p:spPr>
            <a:xfrm>
              <a:off x="4067944" y="3392996"/>
              <a:ext cx="45719" cy="45719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4929125" y="4052099"/>
            <a:ext cx="4165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O</a:t>
            </a:r>
            <a:endParaRPr kumimoji="1" lang="ja-JP" altLang="en-US" sz="3200" dirty="0"/>
          </a:p>
        </p:txBody>
      </p:sp>
      <p:sp>
        <p:nvSpPr>
          <p:cNvPr id="8" name="フローチャート : 結合子 7"/>
          <p:cNvSpPr/>
          <p:nvPr/>
        </p:nvSpPr>
        <p:spPr>
          <a:xfrm>
            <a:off x="3228723" y="3155392"/>
            <a:ext cx="45719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96794" y="2557083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1520" y="228197"/>
            <a:ext cx="75713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下の円Ｏで、点Ａが接点となるように、</a:t>
            </a:r>
            <a:endParaRPr kumimoji="1" lang="en-US" altLang="ja-JP" sz="3200" dirty="0" smtClean="0">
              <a:ea typeface="ＤＦ平成明朝体W7" pitchFamily="1" charset="-128"/>
            </a:endParaRPr>
          </a:p>
          <a:p>
            <a:r>
              <a:rPr kumimoji="1" lang="ja-JP" altLang="en-US" sz="3200" dirty="0" smtClean="0">
                <a:ea typeface="ＤＦ平成明朝体W7" pitchFamily="1" charset="-128"/>
              </a:rPr>
              <a:t>この円の接線を作図しなさい。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484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パイ 85"/>
          <p:cNvSpPr/>
          <p:nvPr/>
        </p:nvSpPr>
        <p:spPr>
          <a:xfrm>
            <a:off x="4100010" y="3256929"/>
            <a:ext cx="914400" cy="914400"/>
          </a:xfrm>
          <a:prstGeom prst="pie">
            <a:avLst>
              <a:gd name="adj1" fmla="val 1230"/>
              <a:gd name="adj2" fmla="val 2795352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53683" y="3685379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O</a:t>
            </a:r>
            <a:endParaRPr kumimoji="1" lang="ja-JP" altLang="en-US" sz="3200" dirty="0"/>
          </a:p>
        </p:txBody>
      </p:sp>
      <p:cxnSp>
        <p:nvCxnSpPr>
          <p:cNvPr id="20" name="直線コネクタ 19"/>
          <p:cNvCxnSpPr>
            <a:stCxn id="4" idx="2"/>
            <a:endCxn id="6" idx="2"/>
          </p:cNvCxnSpPr>
          <p:nvPr/>
        </p:nvCxnSpPr>
        <p:spPr>
          <a:xfrm flipV="1">
            <a:off x="2051720" y="3714124"/>
            <a:ext cx="2463060" cy="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グループ化 6"/>
          <p:cNvGrpSpPr/>
          <p:nvPr/>
        </p:nvGrpSpPr>
        <p:grpSpPr>
          <a:xfrm>
            <a:off x="2051720" y="1241378"/>
            <a:ext cx="4968553" cy="4945495"/>
            <a:chOff x="2411759" y="1713492"/>
            <a:chExt cx="4367445" cy="4235787"/>
          </a:xfrm>
        </p:grpSpPr>
        <p:sp>
          <p:nvSpPr>
            <p:cNvPr id="4" name="円/楕円 3"/>
            <p:cNvSpPr/>
            <p:nvPr/>
          </p:nvSpPr>
          <p:spPr>
            <a:xfrm>
              <a:off x="2411759" y="1713492"/>
              <a:ext cx="4367445" cy="423578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フローチャート : 結合子 5"/>
            <p:cNvSpPr/>
            <p:nvPr/>
          </p:nvSpPr>
          <p:spPr>
            <a:xfrm>
              <a:off x="4576832" y="3812909"/>
              <a:ext cx="37297" cy="36951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3" name="円弧 72"/>
          <p:cNvSpPr/>
          <p:nvPr/>
        </p:nvSpPr>
        <p:spPr>
          <a:xfrm>
            <a:off x="2051721" y="1241379"/>
            <a:ext cx="4957276" cy="4945494"/>
          </a:xfrm>
          <a:prstGeom prst="arc">
            <a:avLst>
              <a:gd name="adj1" fmla="val 3602277"/>
              <a:gd name="adj2" fmla="val 9669278"/>
            </a:avLst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2410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ノートに半径３㎝の円をかきなさい。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16879" y="1188542"/>
            <a:ext cx="10374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円</a:t>
            </a:r>
            <a:r>
              <a:rPr kumimoji="1" lang="en-US" altLang="ja-JP" sz="4000" dirty="0" smtClean="0"/>
              <a:t>O</a:t>
            </a:r>
            <a:endParaRPr kumimoji="1" lang="ja-JP" altLang="en-US" sz="4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43248" y="1947713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円周</a:t>
            </a:r>
            <a:endParaRPr kumimoji="1" lang="ja-JP" altLang="en-US" sz="3200" dirty="0"/>
          </a:p>
        </p:txBody>
      </p:sp>
      <p:cxnSp>
        <p:nvCxnSpPr>
          <p:cNvPr id="10" name="直線コネクタ 9"/>
          <p:cNvCxnSpPr>
            <a:stCxn id="4" idx="0"/>
          </p:cNvCxnSpPr>
          <p:nvPr/>
        </p:nvCxnSpPr>
        <p:spPr>
          <a:xfrm flipH="1">
            <a:off x="4526235" y="1241378"/>
            <a:ext cx="9762" cy="2451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4" idx="7"/>
          </p:cNvCxnSpPr>
          <p:nvPr/>
        </p:nvCxnSpPr>
        <p:spPr>
          <a:xfrm flipH="1">
            <a:off x="4557211" y="1965629"/>
            <a:ext cx="1735434" cy="17484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H="1" flipV="1">
            <a:off x="5292081" y="2732366"/>
            <a:ext cx="246152" cy="192578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H="1">
            <a:off x="4382271" y="2466965"/>
            <a:ext cx="287928" cy="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V="1">
            <a:off x="3283250" y="3573016"/>
            <a:ext cx="0" cy="23722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3551807" y="1607568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半径</a:t>
            </a:r>
            <a:endParaRPr kumimoji="1" lang="ja-JP" altLang="en-US" sz="32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735611" y="4328378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759059" y="5751341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Ｂ</a:t>
            </a:r>
            <a:endParaRPr kumimoji="1" lang="ja-JP" altLang="en-US" sz="3200" dirty="0"/>
          </a:p>
        </p:txBody>
      </p:sp>
      <p:cxnSp>
        <p:nvCxnSpPr>
          <p:cNvPr id="56" name="直線コネクタ 55"/>
          <p:cNvCxnSpPr/>
          <p:nvPr/>
        </p:nvCxnSpPr>
        <p:spPr>
          <a:xfrm>
            <a:off x="2182033" y="4509120"/>
            <a:ext cx="3606710" cy="135723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6272515" y="5281582"/>
            <a:ext cx="495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Ｄ</a:t>
            </a:r>
            <a:endParaRPr kumimoji="1" lang="ja-JP" altLang="en-US" sz="32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7008996" y="3399238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Ｃ</a:t>
            </a:r>
            <a:endParaRPr kumimoji="1" lang="ja-JP" altLang="en-US" sz="3200" dirty="0"/>
          </a:p>
        </p:txBody>
      </p:sp>
      <p:cxnSp>
        <p:nvCxnSpPr>
          <p:cNvPr id="51" name="直線コネクタ 50"/>
          <p:cNvCxnSpPr>
            <a:stCxn id="4" idx="5"/>
            <a:endCxn id="6" idx="4"/>
          </p:cNvCxnSpPr>
          <p:nvPr/>
        </p:nvCxnSpPr>
        <p:spPr>
          <a:xfrm flipH="1" flipV="1">
            <a:off x="4535995" y="3735695"/>
            <a:ext cx="1756650" cy="172692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>
            <a:stCxn id="4" idx="6"/>
          </p:cNvCxnSpPr>
          <p:nvPr/>
        </p:nvCxnSpPr>
        <p:spPr>
          <a:xfrm flipH="1">
            <a:off x="4557213" y="3714126"/>
            <a:ext cx="2463060" cy="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グループ化 10"/>
          <p:cNvGrpSpPr/>
          <p:nvPr/>
        </p:nvGrpSpPr>
        <p:grpSpPr>
          <a:xfrm>
            <a:off x="1974619" y="6010902"/>
            <a:ext cx="797013" cy="584775"/>
            <a:chOff x="1557687" y="5563064"/>
            <a:chExt cx="797013" cy="584775"/>
          </a:xfrm>
        </p:grpSpPr>
        <p:sp>
          <p:nvSpPr>
            <p:cNvPr id="91" name="フリーフォーム 90"/>
            <p:cNvSpPr/>
            <p:nvPr/>
          </p:nvSpPr>
          <p:spPr>
            <a:xfrm>
              <a:off x="1658045" y="5594083"/>
              <a:ext cx="596297" cy="68650"/>
            </a:xfrm>
            <a:custGeom>
              <a:avLst/>
              <a:gdLst>
                <a:gd name="connsiteX0" fmla="*/ 0 w 760164"/>
                <a:gd name="connsiteY0" fmla="*/ 143220 h 143220"/>
                <a:gd name="connsiteX1" fmla="*/ 385591 w 760164"/>
                <a:gd name="connsiteY1" fmla="*/ 0 h 143220"/>
                <a:gd name="connsiteX2" fmla="*/ 760164 w 760164"/>
                <a:gd name="connsiteY2" fmla="*/ 143220 h 143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60164" h="143220">
                  <a:moveTo>
                    <a:pt x="0" y="143220"/>
                  </a:moveTo>
                  <a:cubicBezTo>
                    <a:pt x="129448" y="71610"/>
                    <a:pt x="258897" y="0"/>
                    <a:pt x="385591" y="0"/>
                  </a:cubicBezTo>
                  <a:cubicBezTo>
                    <a:pt x="512285" y="0"/>
                    <a:pt x="636224" y="71610"/>
                    <a:pt x="760164" y="143220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0070C0"/>
                </a:solidFill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1557687" y="5563064"/>
              <a:ext cx="797013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3200" dirty="0" smtClean="0">
                  <a:solidFill>
                    <a:srgbClr val="FF0000"/>
                  </a:solidFill>
                </a:rPr>
                <a:t>ＡＢ</a:t>
              </a:r>
              <a:endParaRPr kumimoji="1" lang="ja-JP" altLang="en-US" sz="3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8" name="テキスト ボックス 27"/>
          <p:cNvSpPr txBox="1"/>
          <p:nvPr/>
        </p:nvSpPr>
        <p:spPr>
          <a:xfrm>
            <a:off x="5014410" y="3735695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中心角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10986" y="5426126"/>
            <a:ext cx="1207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0070C0"/>
                </a:solidFill>
              </a:rPr>
              <a:t>弧ＡＢ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778580" y="4603251"/>
            <a:ext cx="1207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弦ＡＢ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942395" y="4041132"/>
            <a:ext cx="207460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accent6">
                    <a:lumMod val="75000"/>
                  </a:schemeClr>
                </a:solidFill>
              </a:rPr>
              <a:t>∠ＣＯＤ</a:t>
            </a:r>
            <a:endParaRPr kumimoji="1" lang="en-US" altLang="ja-JP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kumimoji="1" lang="ja-JP" altLang="en-US" sz="2800" dirty="0" smtClean="0">
                <a:solidFill>
                  <a:schemeClr val="accent6">
                    <a:lumMod val="75000"/>
                  </a:schemeClr>
                </a:solidFill>
              </a:rPr>
              <a:t>ＣＤに対する</a:t>
            </a:r>
            <a:endParaRPr kumimoji="1" lang="en-US" altLang="ja-JP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kumimoji="1" lang="ja-JP" altLang="en-US" sz="2800" dirty="0" smtClean="0">
                <a:solidFill>
                  <a:schemeClr val="accent6">
                    <a:lumMod val="75000"/>
                  </a:schemeClr>
                </a:solidFill>
              </a:rPr>
              <a:t>中心角</a:t>
            </a:r>
            <a:endParaRPr kumimoji="1" lang="ja-JP" alt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フリーフォーム 36"/>
          <p:cNvSpPr/>
          <p:nvPr/>
        </p:nvSpPr>
        <p:spPr>
          <a:xfrm>
            <a:off x="6982855" y="4500548"/>
            <a:ext cx="596297" cy="68650"/>
          </a:xfrm>
          <a:custGeom>
            <a:avLst/>
            <a:gdLst>
              <a:gd name="connsiteX0" fmla="*/ 0 w 760164"/>
              <a:gd name="connsiteY0" fmla="*/ 143220 h 143220"/>
              <a:gd name="connsiteX1" fmla="*/ 385591 w 760164"/>
              <a:gd name="connsiteY1" fmla="*/ 0 h 143220"/>
              <a:gd name="connsiteX2" fmla="*/ 760164 w 760164"/>
              <a:gd name="connsiteY2" fmla="*/ 143220 h 143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0164" h="143220">
                <a:moveTo>
                  <a:pt x="0" y="143220"/>
                </a:moveTo>
                <a:cubicBezTo>
                  <a:pt x="129448" y="71610"/>
                  <a:pt x="258897" y="0"/>
                  <a:pt x="385591" y="0"/>
                </a:cubicBezTo>
                <a:cubicBezTo>
                  <a:pt x="512285" y="0"/>
                  <a:pt x="636224" y="71610"/>
                  <a:pt x="760164" y="1432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35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3" grpId="0"/>
      <p:bldP spid="73" grpId="0" animBg="1"/>
      <p:bldP spid="8" grpId="0"/>
      <p:bldP spid="9" grpId="0"/>
      <p:bldP spid="46" grpId="0"/>
      <p:bldP spid="49" grpId="0"/>
      <p:bldP spid="50" grpId="0"/>
      <p:bldP spid="70" grpId="0"/>
      <p:bldP spid="71" grpId="0"/>
      <p:bldP spid="28" grpId="0"/>
      <p:bldP spid="12" grpId="0"/>
      <p:bldP spid="30" grpId="0"/>
      <p:bldP spid="31" grpId="0" uiExpand="1" build="p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2051720" y="1241378"/>
            <a:ext cx="4968553" cy="4945495"/>
            <a:chOff x="2411759" y="1713492"/>
            <a:chExt cx="4367445" cy="4235787"/>
          </a:xfrm>
        </p:grpSpPr>
        <p:sp>
          <p:nvSpPr>
            <p:cNvPr id="4" name="円/楕円 3"/>
            <p:cNvSpPr/>
            <p:nvPr/>
          </p:nvSpPr>
          <p:spPr>
            <a:xfrm>
              <a:off x="2411759" y="1713492"/>
              <a:ext cx="4367445" cy="423578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フローチャート : 結合子 5"/>
            <p:cNvSpPr/>
            <p:nvPr/>
          </p:nvSpPr>
          <p:spPr>
            <a:xfrm>
              <a:off x="4576832" y="3812909"/>
              <a:ext cx="37297" cy="36951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3" name="円弧 72"/>
          <p:cNvSpPr/>
          <p:nvPr/>
        </p:nvSpPr>
        <p:spPr>
          <a:xfrm>
            <a:off x="2051721" y="1241379"/>
            <a:ext cx="4957276" cy="4945494"/>
          </a:xfrm>
          <a:prstGeom prst="arc">
            <a:avLst>
              <a:gd name="adj1" fmla="val 1243581"/>
              <a:gd name="adj2" fmla="val 12009567"/>
            </a:avLst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2410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ノートに半径３㎝の円をかきなさい。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52573" y="3573016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O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24284" y="186630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直径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735611" y="2348880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876256" y="4365104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Ｂ</a:t>
            </a:r>
            <a:endParaRPr kumimoji="1" lang="ja-JP" altLang="en-US" sz="3200" dirty="0"/>
          </a:p>
        </p:txBody>
      </p:sp>
      <p:cxnSp>
        <p:nvCxnSpPr>
          <p:cNvPr id="56" name="直線コネクタ 55"/>
          <p:cNvCxnSpPr/>
          <p:nvPr/>
        </p:nvCxnSpPr>
        <p:spPr>
          <a:xfrm>
            <a:off x="2182033" y="2809462"/>
            <a:ext cx="4694223" cy="176432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5791800" y="1239501"/>
            <a:ext cx="33522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円の中心を通る弦</a:t>
            </a:r>
            <a:endParaRPr kumimoji="1" lang="en-US" altLang="ja-JP" sz="3200" dirty="0" smtClean="0"/>
          </a:p>
        </p:txBody>
      </p:sp>
      <p:sp>
        <p:nvSpPr>
          <p:cNvPr id="32" name="パイ 31"/>
          <p:cNvSpPr/>
          <p:nvPr/>
        </p:nvSpPr>
        <p:spPr>
          <a:xfrm rot="1221614">
            <a:off x="4100010" y="3256929"/>
            <a:ext cx="914400" cy="914400"/>
          </a:xfrm>
          <a:prstGeom prst="pie">
            <a:avLst>
              <a:gd name="adj1" fmla="val 152980"/>
              <a:gd name="adj2" fmla="val 10690342"/>
            </a:avLst>
          </a:prstGeom>
          <a:solidFill>
            <a:srgbClr val="FFC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221735" y="6166559"/>
            <a:ext cx="3983783" cy="584775"/>
            <a:chOff x="1557687" y="5563064"/>
            <a:chExt cx="3983783" cy="584775"/>
          </a:xfrm>
        </p:grpSpPr>
        <p:sp>
          <p:nvSpPr>
            <p:cNvPr id="35" name="フリーフォーム 34"/>
            <p:cNvSpPr/>
            <p:nvPr/>
          </p:nvSpPr>
          <p:spPr>
            <a:xfrm>
              <a:off x="1658045" y="5594083"/>
              <a:ext cx="596297" cy="68650"/>
            </a:xfrm>
            <a:custGeom>
              <a:avLst/>
              <a:gdLst>
                <a:gd name="connsiteX0" fmla="*/ 0 w 760164"/>
                <a:gd name="connsiteY0" fmla="*/ 143220 h 143220"/>
                <a:gd name="connsiteX1" fmla="*/ 385591 w 760164"/>
                <a:gd name="connsiteY1" fmla="*/ 0 h 143220"/>
                <a:gd name="connsiteX2" fmla="*/ 760164 w 760164"/>
                <a:gd name="connsiteY2" fmla="*/ 143220 h 143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60164" h="143220">
                  <a:moveTo>
                    <a:pt x="0" y="143220"/>
                  </a:moveTo>
                  <a:cubicBezTo>
                    <a:pt x="129448" y="71610"/>
                    <a:pt x="258897" y="0"/>
                    <a:pt x="385591" y="0"/>
                  </a:cubicBezTo>
                  <a:cubicBezTo>
                    <a:pt x="512285" y="0"/>
                    <a:pt x="636224" y="71610"/>
                    <a:pt x="760164" y="14322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557687" y="5563064"/>
              <a:ext cx="3983783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3200" dirty="0" smtClean="0">
                  <a:solidFill>
                    <a:sysClr val="windowText" lastClr="000000"/>
                  </a:solidFill>
                </a:rPr>
                <a:t>ＡＢに対する中心角は</a:t>
              </a:r>
              <a:endParaRPr kumimoji="1" lang="ja-JP" altLang="en-US" sz="3200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8" name="テキスト ボックス 37"/>
          <p:cNvSpPr txBox="1"/>
          <p:nvPr/>
        </p:nvSpPr>
        <p:spPr>
          <a:xfrm>
            <a:off x="4152573" y="6173957"/>
            <a:ext cx="1436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１８０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°</a:t>
            </a:r>
          </a:p>
        </p:txBody>
      </p:sp>
    </p:spTree>
    <p:extLst>
      <p:ext uri="{BB962C8B-B14F-4D97-AF65-F5344CB8AC3E}">
        <p14:creationId xmlns:p14="http://schemas.microsoft.com/office/powerpoint/2010/main" val="352559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9" grpId="0"/>
      <p:bldP spid="49" grpId="0"/>
      <p:bldP spid="50" grpId="0"/>
      <p:bldP spid="31" grpId="0"/>
      <p:bldP spid="32" grpId="0" animBg="1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2051695" y="1110711"/>
            <a:ext cx="4968515" cy="4945477"/>
            <a:chOff x="2411759" y="1713492"/>
            <a:chExt cx="4367445" cy="4235787"/>
          </a:xfrm>
        </p:grpSpPr>
        <p:sp>
          <p:nvSpPr>
            <p:cNvPr id="4" name="円/楕円 3"/>
            <p:cNvSpPr/>
            <p:nvPr/>
          </p:nvSpPr>
          <p:spPr>
            <a:xfrm>
              <a:off x="2411759" y="1713492"/>
              <a:ext cx="4367445" cy="423578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フローチャート : 結合子 5"/>
            <p:cNvSpPr/>
            <p:nvPr/>
          </p:nvSpPr>
          <p:spPr>
            <a:xfrm>
              <a:off x="4576832" y="3812909"/>
              <a:ext cx="37297" cy="36951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2410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円　線対称・点対称な図形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52573" y="3312636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O</a:t>
            </a:r>
            <a:endParaRPr kumimoji="1" lang="ja-JP" altLang="en-US" sz="32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284199" y="6038191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575283" y="3851076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Ｐ</a:t>
            </a:r>
            <a:endParaRPr kumimoji="1" lang="ja-JP" altLang="en-US" sz="3200" dirty="0"/>
          </a:p>
        </p:txBody>
      </p:sp>
      <p:cxnSp>
        <p:nvCxnSpPr>
          <p:cNvPr id="56" name="直線コネクタ 55"/>
          <p:cNvCxnSpPr>
            <a:stCxn id="4" idx="0"/>
            <a:endCxn id="4" idx="4"/>
          </p:cNvCxnSpPr>
          <p:nvPr/>
        </p:nvCxnSpPr>
        <p:spPr>
          <a:xfrm>
            <a:off x="4535953" y="1110711"/>
            <a:ext cx="0" cy="4945477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1482624" y="5745803"/>
            <a:ext cx="539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ℓ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 flipV="1">
            <a:off x="2093982" y="4127845"/>
            <a:ext cx="4841515" cy="1044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3563888" y="4009235"/>
            <a:ext cx="0" cy="23722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5442063" y="4017962"/>
            <a:ext cx="0" cy="23722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グループ化 29"/>
          <p:cNvGrpSpPr/>
          <p:nvPr/>
        </p:nvGrpSpPr>
        <p:grpSpPr>
          <a:xfrm>
            <a:off x="2129901" y="3913781"/>
            <a:ext cx="4854530" cy="217601"/>
            <a:chOff x="2080967" y="4177210"/>
            <a:chExt cx="4854530" cy="217601"/>
          </a:xfrm>
        </p:grpSpPr>
        <p:cxnSp>
          <p:nvCxnSpPr>
            <p:cNvPr id="29" name="直線コネクタ 28"/>
            <p:cNvCxnSpPr/>
            <p:nvPr/>
          </p:nvCxnSpPr>
          <p:spPr>
            <a:xfrm flipV="1">
              <a:off x="2080967" y="4388225"/>
              <a:ext cx="4854530" cy="658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フリーフォーム 38"/>
            <p:cNvSpPr/>
            <p:nvPr/>
          </p:nvSpPr>
          <p:spPr>
            <a:xfrm>
              <a:off x="4474273" y="4177210"/>
              <a:ext cx="211015" cy="211015"/>
            </a:xfrm>
            <a:custGeom>
              <a:avLst/>
              <a:gdLst>
                <a:gd name="connsiteX0" fmla="*/ 0 w 211015"/>
                <a:gd name="connsiteY0" fmla="*/ 0 h 211015"/>
                <a:gd name="connsiteX1" fmla="*/ 211015 w 211015"/>
                <a:gd name="connsiteY1" fmla="*/ 0 h 211015"/>
                <a:gd name="connsiteX2" fmla="*/ 211015 w 211015"/>
                <a:gd name="connsiteY2" fmla="*/ 211015 h 211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1015" h="211015">
                  <a:moveTo>
                    <a:pt x="0" y="0"/>
                  </a:moveTo>
                  <a:lnTo>
                    <a:pt x="211015" y="0"/>
                  </a:lnTo>
                  <a:lnTo>
                    <a:pt x="211015" y="211015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2" name="フリーフォーム 41"/>
          <p:cNvSpPr/>
          <p:nvPr/>
        </p:nvSpPr>
        <p:spPr>
          <a:xfrm>
            <a:off x="4514739" y="3912454"/>
            <a:ext cx="211015" cy="211015"/>
          </a:xfrm>
          <a:custGeom>
            <a:avLst/>
            <a:gdLst>
              <a:gd name="connsiteX0" fmla="*/ 0 w 211015"/>
              <a:gd name="connsiteY0" fmla="*/ 0 h 211015"/>
              <a:gd name="connsiteX1" fmla="*/ 211015 w 211015"/>
              <a:gd name="connsiteY1" fmla="*/ 0 h 211015"/>
              <a:gd name="connsiteX2" fmla="*/ 211015 w 211015"/>
              <a:gd name="connsiteY2" fmla="*/ 211015 h 211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1015" h="211015">
                <a:moveTo>
                  <a:pt x="0" y="0"/>
                </a:moveTo>
                <a:lnTo>
                  <a:pt x="211015" y="0"/>
                </a:lnTo>
                <a:lnTo>
                  <a:pt x="211015" y="211015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948512" y="3835457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Ｑ</a:t>
            </a:r>
            <a:endParaRPr kumimoji="1" lang="ja-JP" altLang="en-US" sz="32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03289" y="5558848"/>
            <a:ext cx="1005403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接線</a:t>
            </a:r>
            <a:endParaRPr kumimoji="1" lang="ja-JP" altLang="en-US" sz="32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762215" y="6137438"/>
            <a:ext cx="1005403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接点</a:t>
            </a:r>
            <a:endParaRPr kumimoji="1" lang="ja-JP" altLang="en-US" sz="32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95094" y="1634897"/>
            <a:ext cx="1633781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接する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22859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03053E-7 L -0.00225 0.28261 " pathEditMode="relative" rAng="0" ptsTypes="AA">
                                      <p:cBhvr>
                                        <p:cTn id="45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14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9" grpId="0"/>
      <p:bldP spid="50" grpId="0"/>
      <p:bldP spid="17" grpId="0"/>
      <p:bldP spid="42" grpId="0" animBg="1"/>
      <p:bldP spid="47" grpId="0"/>
      <p:bldP spid="48" grpId="0" animBg="1"/>
      <p:bldP spid="51" grpId="0" animBg="1"/>
      <p:bldP spid="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2051695" y="1110711"/>
            <a:ext cx="4968515" cy="4945477"/>
            <a:chOff x="2411759" y="1713492"/>
            <a:chExt cx="4367445" cy="4235787"/>
          </a:xfrm>
        </p:grpSpPr>
        <p:sp>
          <p:nvSpPr>
            <p:cNvPr id="4" name="円/楕円 3"/>
            <p:cNvSpPr/>
            <p:nvPr/>
          </p:nvSpPr>
          <p:spPr>
            <a:xfrm>
              <a:off x="2411759" y="1713492"/>
              <a:ext cx="4367445" cy="423578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フローチャート : 結合子 5"/>
            <p:cNvSpPr/>
            <p:nvPr/>
          </p:nvSpPr>
          <p:spPr>
            <a:xfrm>
              <a:off x="4576832" y="3812909"/>
              <a:ext cx="37297" cy="36951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2410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円の接線の性質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099990" y="3327679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O</a:t>
            </a:r>
            <a:endParaRPr kumimoji="1" lang="ja-JP" altLang="en-US" sz="32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284199" y="6038191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575283" y="3851076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Ｐ</a:t>
            </a:r>
            <a:endParaRPr kumimoji="1" lang="ja-JP" altLang="en-US" sz="3200" dirty="0"/>
          </a:p>
        </p:txBody>
      </p:sp>
      <p:cxnSp>
        <p:nvCxnSpPr>
          <p:cNvPr id="56" name="直線コネクタ 55"/>
          <p:cNvCxnSpPr>
            <a:stCxn id="6" idx="5"/>
            <a:endCxn id="4" idx="4"/>
          </p:cNvCxnSpPr>
          <p:nvPr/>
        </p:nvCxnSpPr>
        <p:spPr>
          <a:xfrm flipH="1">
            <a:off x="4535953" y="3598701"/>
            <a:ext cx="14999" cy="2457487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1482624" y="5745803"/>
            <a:ext cx="539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ℓ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2093982" y="5871956"/>
            <a:ext cx="4854530" cy="217601"/>
            <a:chOff x="2041956" y="4177210"/>
            <a:chExt cx="4854530" cy="217601"/>
          </a:xfrm>
        </p:grpSpPr>
        <p:cxnSp>
          <p:nvCxnSpPr>
            <p:cNvPr id="29" name="直線コネクタ 28"/>
            <p:cNvCxnSpPr/>
            <p:nvPr/>
          </p:nvCxnSpPr>
          <p:spPr>
            <a:xfrm flipV="1">
              <a:off x="2041956" y="4388225"/>
              <a:ext cx="4854530" cy="658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フリーフォーム 38"/>
            <p:cNvSpPr/>
            <p:nvPr/>
          </p:nvSpPr>
          <p:spPr>
            <a:xfrm>
              <a:off x="4474273" y="4177210"/>
              <a:ext cx="211015" cy="211015"/>
            </a:xfrm>
            <a:custGeom>
              <a:avLst/>
              <a:gdLst>
                <a:gd name="connsiteX0" fmla="*/ 0 w 211015"/>
                <a:gd name="connsiteY0" fmla="*/ 0 h 211015"/>
                <a:gd name="connsiteX1" fmla="*/ 211015 w 211015"/>
                <a:gd name="connsiteY1" fmla="*/ 0 h 211015"/>
                <a:gd name="connsiteX2" fmla="*/ 211015 w 211015"/>
                <a:gd name="connsiteY2" fmla="*/ 211015 h 211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1015" h="211015">
                  <a:moveTo>
                    <a:pt x="0" y="0"/>
                  </a:moveTo>
                  <a:lnTo>
                    <a:pt x="211015" y="0"/>
                  </a:lnTo>
                  <a:lnTo>
                    <a:pt x="211015" y="211015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7" name="テキスト ボックス 46"/>
          <p:cNvSpPr txBox="1"/>
          <p:nvPr/>
        </p:nvSpPr>
        <p:spPr>
          <a:xfrm>
            <a:off x="6948512" y="3835457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Ｑ</a:t>
            </a:r>
            <a:endParaRPr kumimoji="1" lang="ja-JP" altLang="en-US" sz="32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205954" y="5797170"/>
            <a:ext cx="1005403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接線</a:t>
            </a:r>
            <a:endParaRPr kumimoji="1" lang="ja-JP" altLang="en-US" sz="32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762215" y="6137438"/>
            <a:ext cx="1005403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接点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78283" y="2192670"/>
            <a:ext cx="6378669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円の接線は、その接点を通る半径に垂直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4607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teacher\AppData\Local\Microsoft\Windows\Temporary Internet Files\Content.IE5\6MFR134Q\MC9004195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00" y="764705"/>
            <a:ext cx="4732556" cy="473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619672" y="2050257"/>
            <a:ext cx="610936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600" dirty="0" smtClean="0">
                <a:ea typeface="ＤＦ平成明朝体W7" pitchFamily="1" charset="-128"/>
              </a:rPr>
              <a:t>円の接線の作図</a:t>
            </a:r>
            <a:endParaRPr kumimoji="1" lang="ja-JP" altLang="en-US" sz="6600" dirty="0">
              <a:ea typeface="ＤＦ平成明朝体W7" pitchFamily="1" charset="-128"/>
            </a:endParaRPr>
          </a:p>
        </p:txBody>
      </p:sp>
      <p:pic>
        <p:nvPicPr>
          <p:cNvPr id="1026" name="Picture 2" descr="C:\Users\teacher\AppData\Local\Microsoft\Windows\Temporary Internet Files\Content.IE5\PTYHARLS\MC90041641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38856"/>
            <a:ext cx="1872208" cy="4010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53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783026" y="1988840"/>
            <a:ext cx="4504532" cy="4466570"/>
            <a:chOff x="1331640" y="764704"/>
            <a:chExt cx="5472608" cy="5256584"/>
          </a:xfrm>
        </p:grpSpPr>
        <p:sp>
          <p:nvSpPr>
            <p:cNvPr id="4" name="円/楕円 3"/>
            <p:cNvSpPr/>
            <p:nvPr/>
          </p:nvSpPr>
          <p:spPr>
            <a:xfrm>
              <a:off x="1331640" y="764704"/>
              <a:ext cx="5472608" cy="525658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フローチャート : 結合子 4"/>
            <p:cNvSpPr/>
            <p:nvPr/>
          </p:nvSpPr>
          <p:spPr>
            <a:xfrm>
              <a:off x="4067944" y="3392996"/>
              <a:ext cx="45719" cy="45719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2658043" y="4137112"/>
            <a:ext cx="4165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O</a:t>
            </a:r>
            <a:endParaRPr kumimoji="1" lang="ja-JP" altLang="en-US" sz="3200" dirty="0"/>
          </a:p>
        </p:txBody>
      </p:sp>
      <p:sp>
        <p:nvSpPr>
          <p:cNvPr id="8" name="フローチャート : 結合子 7"/>
          <p:cNvSpPr/>
          <p:nvPr/>
        </p:nvSpPr>
        <p:spPr>
          <a:xfrm>
            <a:off x="5241839" y="3825180"/>
            <a:ext cx="45719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16964" y="3240404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1520" y="228197"/>
            <a:ext cx="75713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下の円Ｏで、点Ａが接点となるように、</a:t>
            </a:r>
            <a:endParaRPr kumimoji="1" lang="en-US" altLang="ja-JP" sz="3200" dirty="0" smtClean="0">
              <a:ea typeface="ＤＦ平成明朝体W7" pitchFamily="1" charset="-128"/>
            </a:endParaRPr>
          </a:p>
          <a:p>
            <a:r>
              <a:rPr kumimoji="1" lang="ja-JP" altLang="en-US" sz="3200" dirty="0" smtClean="0">
                <a:ea typeface="ＤＦ平成明朝体W7" pitchFamily="1" charset="-128"/>
              </a:rPr>
              <a:t>この円の接線を作図しなさい。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557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/>
          <p:nvPr/>
        </p:nvGrpSpPr>
        <p:grpSpPr>
          <a:xfrm>
            <a:off x="4387264" y="3228260"/>
            <a:ext cx="1800023" cy="1789776"/>
            <a:chOff x="6018737" y="3871471"/>
            <a:chExt cx="1800023" cy="1789776"/>
          </a:xfrm>
        </p:grpSpPr>
        <p:sp>
          <p:nvSpPr>
            <p:cNvPr id="15" name="フローチャート : 結合子 14"/>
            <p:cNvSpPr/>
            <p:nvPr/>
          </p:nvSpPr>
          <p:spPr>
            <a:xfrm>
              <a:off x="6018737" y="3871471"/>
              <a:ext cx="1598159" cy="1592888"/>
            </a:xfrm>
            <a:prstGeom prst="flowChartConnector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フローチャート : 結合子 15"/>
            <p:cNvSpPr/>
            <p:nvPr/>
          </p:nvSpPr>
          <p:spPr>
            <a:xfrm>
              <a:off x="6018737" y="4503102"/>
              <a:ext cx="1800023" cy="115814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783026" y="2206938"/>
            <a:ext cx="4464496" cy="4248472"/>
            <a:chOff x="1331640" y="764704"/>
            <a:chExt cx="5472608" cy="5256584"/>
          </a:xfrm>
        </p:grpSpPr>
        <p:sp>
          <p:nvSpPr>
            <p:cNvPr id="4" name="円/楕円 3"/>
            <p:cNvSpPr/>
            <p:nvPr/>
          </p:nvSpPr>
          <p:spPr>
            <a:xfrm>
              <a:off x="1331640" y="764704"/>
              <a:ext cx="5472608" cy="525658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フローチャート : 結合子 4"/>
            <p:cNvSpPr/>
            <p:nvPr/>
          </p:nvSpPr>
          <p:spPr>
            <a:xfrm>
              <a:off x="4067944" y="3392996"/>
              <a:ext cx="45719" cy="45719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2618785" y="4146575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O</a:t>
            </a:r>
            <a:endParaRPr kumimoji="1" lang="ja-JP" altLang="en-US" sz="3200" dirty="0"/>
          </a:p>
        </p:txBody>
      </p:sp>
      <p:sp>
        <p:nvSpPr>
          <p:cNvPr id="8" name="フローチャート : 結合子 7"/>
          <p:cNvSpPr/>
          <p:nvPr/>
        </p:nvSpPr>
        <p:spPr>
          <a:xfrm>
            <a:off x="5196799" y="3884042"/>
            <a:ext cx="45719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87558" y="3316634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cxnSp>
        <p:nvCxnSpPr>
          <p:cNvPr id="11" name="直線コネクタ 10"/>
          <p:cNvCxnSpPr/>
          <p:nvPr/>
        </p:nvCxnSpPr>
        <p:spPr>
          <a:xfrm flipV="1">
            <a:off x="3052571" y="3335109"/>
            <a:ext cx="5146118" cy="10145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39338" y="212805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円の接線の性質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1561" y="836710"/>
            <a:ext cx="890074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円の接線は、その接点を通る半径に垂直である。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pic>
        <p:nvPicPr>
          <p:cNvPr id="1026" name="Picture 2" descr="C:\Users\teacher\AppData\Local\Microsoft\Windows\Temporary Internet Files\Content.IE5\PTYHARLS\MC90007908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658" y="2182896"/>
            <a:ext cx="1714500" cy="2227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57182" y="1484784"/>
            <a:ext cx="89073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  <a:ea typeface="ＤＦ平成明朝体W7" pitchFamily="1" charset="-128"/>
              </a:rPr>
              <a:t>半直線ＯＡ上の点Ａを通り、ＯＡに垂直な垂線を作図すればよい。</a:t>
            </a:r>
            <a:endParaRPr kumimoji="1" lang="ja-JP" altLang="en-US" sz="28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p:pic>
        <p:nvPicPr>
          <p:cNvPr id="19" name="図 18"/>
          <p:cNvPicPr/>
          <p:nvPr/>
        </p:nvPicPr>
        <p:blipFill rotWithShape="1">
          <a:blip r:embed="rId4"/>
          <a:srcRect l="25479" t="13293" r="24243" b="26587"/>
          <a:stretch/>
        </p:blipFill>
        <p:spPr bwMode="auto">
          <a:xfrm>
            <a:off x="5287275" y="4417257"/>
            <a:ext cx="3856442" cy="2419037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7516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/>
          <p:nvPr/>
        </p:nvGrpSpPr>
        <p:grpSpPr>
          <a:xfrm>
            <a:off x="4387264" y="3228260"/>
            <a:ext cx="1800023" cy="1789776"/>
            <a:chOff x="6018737" y="3871471"/>
            <a:chExt cx="1800023" cy="1789776"/>
          </a:xfrm>
        </p:grpSpPr>
        <p:sp>
          <p:nvSpPr>
            <p:cNvPr id="15" name="フローチャート : 結合子 14"/>
            <p:cNvSpPr/>
            <p:nvPr/>
          </p:nvSpPr>
          <p:spPr>
            <a:xfrm>
              <a:off x="6018737" y="3871471"/>
              <a:ext cx="1598159" cy="1592888"/>
            </a:xfrm>
            <a:prstGeom prst="flowChartConnector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フローチャート : 結合子 15"/>
            <p:cNvSpPr/>
            <p:nvPr/>
          </p:nvSpPr>
          <p:spPr>
            <a:xfrm>
              <a:off x="6018737" y="4503102"/>
              <a:ext cx="1800023" cy="115814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783026" y="2206938"/>
            <a:ext cx="4464496" cy="4248472"/>
            <a:chOff x="1331640" y="764704"/>
            <a:chExt cx="5472608" cy="5256584"/>
          </a:xfrm>
        </p:grpSpPr>
        <p:sp>
          <p:nvSpPr>
            <p:cNvPr id="4" name="円/楕円 3"/>
            <p:cNvSpPr/>
            <p:nvPr/>
          </p:nvSpPr>
          <p:spPr>
            <a:xfrm>
              <a:off x="1331640" y="764704"/>
              <a:ext cx="5472608" cy="525658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フローチャート : 結合子 4"/>
            <p:cNvSpPr/>
            <p:nvPr/>
          </p:nvSpPr>
          <p:spPr>
            <a:xfrm>
              <a:off x="4067944" y="3392996"/>
              <a:ext cx="45719" cy="45719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2622465" y="4149080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O</a:t>
            </a:r>
            <a:endParaRPr kumimoji="1" lang="ja-JP" altLang="en-US" sz="3200" dirty="0"/>
          </a:p>
        </p:txBody>
      </p:sp>
      <p:sp>
        <p:nvSpPr>
          <p:cNvPr id="8" name="フローチャート : 結合子 7"/>
          <p:cNvSpPr/>
          <p:nvPr/>
        </p:nvSpPr>
        <p:spPr>
          <a:xfrm>
            <a:off x="5196799" y="3884042"/>
            <a:ext cx="45719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87558" y="3316634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cxnSp>
        <p:nvCxnSpPr>
          <p:cNvPr id="11" name="直線コネクタ 10"/>
          <p:cNvCxnSpPr/>
          <p:nvPr/>
        </p:nvCxnSpPr>
        <p:spPr>
          <a:xfrm flipV="1">
            <a:off x="3026105" y="3316634"/>
            <a:ext cx="5146118" cy="10145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51520" y="22819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円の接線の性質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5749" y="812971"/>
            <a:ext cx="890074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円の接線は、その接点を通る半径に垂直である。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pic>
        <p:nvPicPr>
          <p:cNvPr id="1026" name="Picture 2" descr="C:\Users\teacher\AppData\Local\Microsoft\Windows\Temporary Internet Files\Content.IE5\PTYHARLS\MC90007908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5268" y="2348880"/>
            <a:ext cx="1714500" cy="2227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円弧 17"/>
          <p:cNvSpPr/>
          <p:nvPr/>
        </p:nvSpPr>
        <p:spPr>
          <a:xfrm rot="19835723">
            <a:off x="2944188" y="2716024"/>
            <a:ext cx="2970968" cy="3046076"/>
          </a:xfrm>
          <a:prstGeom prst="arc">
            <a:avLst>
              <a:gd name="adj1" fmla="val 18385250"/>
              <a:gd name="adj2" fmla="val 2040982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92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296</Words>
  <Application>Microsoft Office PowerPoint</Application>
  <PresentationFormat>画面に合わせる (4:3)</PresentationFormat>
  <Paragraphs>75</Paragraphs>
  <Slides>12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​​テーマ</vt:lpstr>
      <vt:lpstr>円とおうぎ形 １　円の性質</vt:lpstr>
      <vt:lpstr>ノートに半径３㎝の円をかきなさい。</vt:lpstr>
      <vt:lpstr>ノートに半径３㎝の円をかきなさい。</vt:lpstr>
      <vt:lpstr>円　線対称・点対称な図形</vt:lpstr>
      <vt:lpstr>円の接線の性質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円とおうぎ形 １　円とおうぎ形の性質</dc:title>
  <dc:creator>teacher</dc:creator>
  <cp:lastModifiedBy>iwachu-20</cp:lastModifiedBy>
  <cp:revision>42</cp:revision>
  <dcterms:created xsi:type="dcterms:W3CDTF">2014-12-12T22:44:05Z</dcterms:created>
  <dcterms:modified xsi:type="dcterms:W3CDTF">2016-01-22T02:24:59Z</dcterms:modified>
</cp:coreProperties>
</file>