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0" r:id="rId2"/>
    <p:sldId id="281" r:id="rId3"/>
    <p:sldId id="282" r:id="rId4"/>
    <p:sldId id="283" r:id="rId5"/>
    <p:sldId id="284" r:id="rId6"/>
    <p:sldId id="285" r:id="rId7"/>
    <p:sldId id="286"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E330C1-B481-4FB1-B199-112A74FB0D16}" type="datetimeFigureOut">
              <a:rPr kumimoji="1" lang="ja-JP" altLang="en-US" smtClean="0"/>
              <a:t>2014/12/16</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4AB969-25A4-4B97-A7A3-726065207E72}" type="slidenum">
              <a:rPr kumimoji="1" lang="ja-JP" altLang="en-US" smtClean="0"/>
              <a:t>‹#›</a:t>
            </a:fld>
            <a:endParaRPr kumimoji="1" lang="ja-JP" altLang="en-US"/>
          </a:p>
        </p:txBody>
      </p:sp>
    </p:spTree>
    <p:extLst>
      <p:ext uri="{BB962C8B-B14F-4D97-AF65-F5344CB8AC3E}">
        <p14:creationId xmlns:p14="http://schemas.microsoft.com/office/powerpoint/2010/main" val="23163860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503CB52-F2C0-48C1-A1A7-73EBA468763E}" type="datetimeFigureOut">
              <a:rPr kumimoji="1" lang="ja-JP" altLang="en-US" smtClean="0"/>
              <a:t>2014/12/16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416460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03CB52-F2C0-48C1-A1A7-73EBA468763E}" type="datetimeFigureOut">
              <a:rPr kumimoji="1" lang="ja-JP" altLang="en-US" smtClean="0"/>
              <a:t>2014/12/16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2380848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03CB52-F2C0-48C1-A1A7-73EBA468763E}" type="datetimeFigureOut">
              <a:rPr kumimoji="1" lang="ja-JP" altLang="en-US" smtClean="0"/>
              <a:t>2014/12/16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95777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03CB52-F2C0-48C1-A1A7-73EBA468763E}" type="datetimeFigureOut">
              <a:rPr kumimoji="1" lang="ja-JP" altLang="en-US" smtClean="0"/>
              <a:t>2014/12/16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1194871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503CB52-F2C0-48C1-A1A7-73EBA468763E}" type="datetimeFigureOut">
              <a:rPr kumimoji="1" lang="ja-JP" altLang="en-US" smtClean="0"/>
              <a:t>2014/12/16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2156954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03CB52-F2C0-48C1-A1A7-73EBA468763E}" type="datetimeFigureOut">
              <a:rPr kumimoji="1" lang="ja-JP" altLang="en-US" smtClean="0"/>
              <a:t>2014/12/16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25056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503CB52-F2C0-48C1-A1A7-73EBA468763E}" type="datetimeFigureOut">
              <a:rPr kumimoji="1" lang="ja-JP" altLang="en-US" smtClean="0"/>
              <a:t>2014/12/16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339295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503CB52-F2C0-48C1-A1A7-73EBA468763E}" type="datetimeFigureOut">
              <a:rPr kumimoji="1" lang="ja-JP" altLang="en-US" smtClean="0"/>
              <a:t>2014/12/16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2231719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03CB52-F2C0-48C1-A1A7-73EBA468763E}" type="datetimeFigureOut">
              <a:rPr kumimoji="1" lang="ja-JP" altLang="en-US" smtClean="0"/>
              <a:t>2014/12/16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3396496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03CB52-F2C0-48C1-A1A7-73EBA468763E}" type="datetimeFigureOut">
              <a:rPr kumimoji="1" lang="ja-JP" altLang="en-US" smtClean="0"/>
              <a:t>2014/12/16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535187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03CB52-F2C0-48C1-A1A7-73EBA468763E}" type="datetimeFigureOut">
              <a:rPr kumimoji="1" lang="ja-JP" altLang="en-US" smtClean="0"/>
              <a:t>2014/12/16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3995722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03CB52-F2C0-48C1-A1A7-73EBA468763E}" type="datetimeFigureOut">
              <a:rPr kumimoji="1" lang="ja-JP" altLang="en-US" smtClean="0"/>
              <a:t>2014/12/16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E8879B-6F6C-49E7-9DEB-48EC152F025C}" type="slidenum">
              <a:rPr kumimoji="1" lang="ja-JP" altLang="en-US" smtClean="0"/>
              <a:t>‹#›</a:t>
            </a:fld>
            <a:endParaRPr kumimoji="1" lang="ja-JP" altLang="en-US"/>
          </a:p>
        </p:txBody>
      </p:sp>
    </p:spTree>
    <p:extLst>
      <p:ext uri="{BB962C8B-B14F-4D97-AF65-F5344CB8AC3E}">
        <p14:creationId xmlns:p14="http://schemas.microsoft.com/office/powerpoint/2010/main" val="1753388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601399" y="1847200"/>
            <a:ext cx="3570208" cy="1107996"/>
          </a:xfrm>
          <a:prstGeom prst="rect">
            <a:avLst/>
          </a:prstGeom>
          <a:noFill/>
        </p:spPr>
        <p:txBody>
          <a:bodyPr wrap="none" rtlCol="0">
            <a:spAutoFit/>
          </a:bodyPr>
          <a:lstStyle/>
          <a:p>
            <a:r>
              <a:rPr kumimoji="1" lang="ja-JP" altLang="en-US" sz="6600" dirty="0" smtClean="0">
                <a:ea typeface="ＤＦ平成明朝体W7" pitchFamily="1" charset="-128"/>
              </a:rPr>
              <a:t>おうぎ形</a:t>
            </a:r>
            <a:endParaRPr kumimoji="1" lang="ja-JP" altLang="en-US" sz="6600" dirty="0">
              <a:ea typeface="ＤＦ平成明朝体W7" pitchFamily="1" charset="-128"/>
            </a:endParaRPr>
          </a:p>
        </p:txBody>
      </p:sp>
      <p:pic>
        <p:nvPicPr>
          <p:cNvPr id="1028" name="Picture 4" descr="C:\Users\teacher\AppData\Local\Microsoft\Windows\Temporary Internet Files\Content.IE5\6MFR134Q\MC90039421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3501008"/>
            <a:ext cx="2376624" cy="2794562"/>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teacher\AppData\Local\Microsoft\Windows\Temporary Internet Files\Content.IE5\PTYHARLS\MC90039475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55" y="4026929"/>
            <a:ext cx="2361807" cy="151216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teacher\AppData\Local\Microsoft\Windows\Temporary Internet Files\Content.IE5\4YE7L9AY\MC90039368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3738" y="289677"/>
            <a:ext cx="3366213" cy="1345188"/>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2555776" y="3681898"/>
            <a:ext cx="3960440" cy="2308324"/>
          </a:xfrm>
          <a:prstGeom prst="rect">
            <a:avLst/>
          </a:prstGeom>
          <a:solidFill>
            <a:srgbClr val="FFFF00"/>
          </a:solidFill>
        </p:spPr>
        <p:txBody>
          <a:bodyPr wrap="square" rtlCol="0">
            <a:spAutoFit/>
          </a:bodyPr>
          <a:lstStyle/>
          <a:p>
            <a:pPr algn="ctr"/>
            <a:r>
              <a:rPr kumimoji="1" lang="ja-JP" altLang="en-US" sz="3600" dirty="0" smtClean="0"/>
              <a:t>本時の目標</a:t>
            </a:r>
            <a:endParaRPr kumimoji="1" lang="en-US" altLang="ja-JP" sz="3600" dirty="0" smtClean="0"/>
          </a:p>
          <a:p>
            <a:r>
              <a:rPr lang="ja-JP" altLang="en-US" sz="3600" dirty="0"/>
              <a:t>おうぎ形の図形の意味</a:t>
            </a:r>
            <a:r>
              <a:rPr lang="ja-JP" altLang="en-US" sz="3600" dirty="0" smtClean="0"/>
              <a:t>とその性質を理解する。</a:t>
            </a:r>
            <a:endParaRPr kumimoji="1" lang="ja-JP" altLang="en-US" sz="3600" dirty="0"/>
          </a:p>
        </p:txBody>
      </p:sp>
    </p:spTree>
    <p:extLst>
      <p:ext uri="{BB962C8B-B14F-4D97-AF65-F5344CB8AC3E}">
        <p14:creationId xmlns:p14="http://schemas.microsoft.com/office/powerpoint/2010/main" val="3718885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51720" y="692696"/>
            <a:ext cx="5040560" cy="4860540"/>
            <a:chOff x="1331640" y="764704"/>
            <a:chExt cx="5472608" cy="5256584"/>
          </a:xfrm>
        </p:grpSpPr>
        <p:sp>
          <p:nvSpPr>
            <p:cNvPr id="4" name="円/楕円 3"/>
            <p:cNvSpPr/>
            <p:nvPr/>
          </p:nvSpPr>
          <p:spPr>
            <a:xfrm>
              <a:off x="1331640" y="764704"/>
              <a:ext cx="5472608" cy="525658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 結合子 4"/>
            <p:cNvSpPr/>
            <p:nvPr/>
          </p:nvSpPr>
          <p:spPr>
            <a:xfrm>
              <a:off x="4067944" y="3392996"/>
              <a:ext cx="45719" cy="45719"/>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 name="テキスト ボックス 6"/>
          <p:cNvSpPr txBox="1"/>
          <p:nvPr/>
        </p:nvSpPr>
        <p:spPr>
          <a:xfrm>
            <a:off x="4114823" y="3114436"/>
            <a:ext cx="457176" cy="584775"/>
          </a:xfrm>
          <a:prstGeom prst="rect">
            <a:avLst/>
          </a:prstGeom>
          <a:noFill/>
        </p:spPr>
        <p:txBody>
          <a:bodyPr wrap="none" rtlCol="0">
            <a:spAutoFit/>
          </a:bodyPr>
          <a:lstStyle/>
          <a:p>
            <a:r>
              <a:rPr kumimoji="1" lang="en-US" altLang="ja-JP" sz="3200" dirty="0" smtClean="0"/>
              <a:t>O</a:t>
            </a:r>
            <a:endParaRPr kumimoji="1" lang="ja-JP" altLang="en-US" sz="3200" dirty="0"/>
          </a:p>
        </p:txBody>
      </p:sp>
      <p:sp>
        <p:nvSpPr>
          <p:cNvPr id="2" name="パイ 1"/>
          <p:cNvSpPr/>
          <p:nvPr/>
        </p:nvSpPr>
        <p:spPr>
          <a:xfrm rot="5400000">
            <a:off x="2141729" y="602687"/>
            <a:ext cx="4860540" cy="5040561"/>
          </a:xfrm>
          <a:prstGeom prst="pie">
            <a:avLst>
              <a:gd name="adj1" fmla="val 10316762"/>
              <a:gd name="adj2" fmla="val 15571791"/>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4" name="円弧 13"/>
          <p:cNvSpPr/>
          <p:nvPr/>
        </p:nvSpPr>
        <p:spPr>
          <a:xfrm rot="1595728">
            <a:off x="4003385" y="2592935"/>
            <a:ext cx="1137225" cy="1060062"/>
          </a:xfrm>
          <a:prstGeom prst="arc">
            <a:avLst>
              <a:gd name="adj1" fmla="val 14084175"/>
              <a:gd name="adj2" fmla="val 19433844"/>
            </a:avLst>
          </a:prstGeom>
          <a:solidFill>
            <a:srgbClr val="FF0000"/>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p:cNvSpPr txBox="1"/>
          <p:nvPr/>
        </p:nvSpPr>
        <p:spPr>
          <a:xfrm>
            <a:off x="4528446" y="1340768"/>
            <a:ext cx="1826141" cy="584775"/>
          </a:xfrm>
          <a:prstGeom prst="rect">
            <a:avLst/>
          </a:prstGeom>
          <a:noFill/>
        </p:spPr>
        <p:txBody>
          <a:bodyPr wrap="none" rtlCol="0">
            <a:spAutoFit/>
          </a:bodyPr>
          <a:lstStyle/>
          <a:p>
            <a:r>
              <a:rPr kumimoji="1" lang="ja-JP" altLang="en-US" sz="3200" dirty="0" smtClean="0">
                <a:ea typeface="ＤＦ平成明朝体W7" pitchFamily="1" charset="-128"/>
              </a:rPr>
              <a:t>おうぎ形</a:t>
            </a:r>
            <a:endParaRPr kumimoji="1" lang="ja-JP" altLang="en-US" sz="3200" dirty="0">
              <a:ea typeface="ＤＦ平成明朝体W7" pitchFamily="1" charset="-128"/>
            </a:endParaRPr>
          </a:p>
        </p:txBody>
      </p:sp>
      <p:sp>
        <p:nvSpPr>
          <p:cNvPr id="20" name="テキスト ボックス 19"/>
          <p:cNvSpPr txBox="1"/>
          <p:nvPr/>
        </p:nvSpPr>
        <p:spPr>
          <a:xfrm>
            <a:off x="4733630" y="2276872"/>
            <a:ext cx="1415772" cy="584775"/>
          </a:xfrm>
          <a:prstGeom prst="rect">
            <a:avLst/>
          </a:prstGeom>
          <a:noFill/>
        </p:spPr>
        <p:txBody>
          <a:bodyPr wrap="none" rtlCol="0">
            <a:spAutoFit/>
          </a:bodyPr>
          <a:lstStyle/>
          <a:p>
            <a:r>
              <a:rPr kumimoji="1" lang="ja-JP" altLang="en-US" sz="3200" dirty="0" smtClean="0">
                <a:ea typeface="ＤＦ平成明朝体W7" pitchFamily="1" charset="-128"/>
              </a:rPr>
              <a:t>中心角</a:t>
            </a:r>
            <a:endParaRPr kumimoji="1" lang="ja-JP" altLang="en-US" sz="3200" dirty="0">
              <a:ea typeface="ＤＦ平成明朝体W7" pitchFamily="1" charset="-128"/>
            </a:endParaRPr>
          </a:p>
        </p:txBody>
      </p:sp>
    </p:spTree>
    <p:extLst>
      <p:ext uri="{BB962C8B-B14F-4D97-AF65-F5344CB8AC3E}">
        <p14:creationId xmlns:p14="http://schemas.microsoft.com/office/powerpoint/2010/main" val="292796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4" grpId="0" animBg="1"/>
      <p:bldP spid="18" grpId="0"/>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51720" y="692696"/>
            <a:ext cx="5040560" cy="4860540"/>
            <a:chOff x="1331640" y="764704"/>
            <a:chExt cx="5472608" cy="5256584"/>
          </a:xfrm>
        </p:grpSpPr>
        <p:sp>
          <p:nvSpPr>
            <p:cNvPr id="4" name="円/楕円 3"/>
            <p:cNvSpPr/>
            <p:nvPr/>
          </p:nvSpPr>
          <p:spPr>
            <a:xfrm>
              <a:off x="1331640" y="764704"/>
              <a:ext cx="5472608" cy="525658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 結合子 4"/>
            <p:cNvSpPr/>
            <p:nvPr/>
          </p:nvSpPr>
          <p:spPr>
            <a:xfrm>
              <a:off x="4067944" y="3392996"/>
              <a:ext cx="45719" cy="45719"/>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 name="テキスト ボックス 6"/>
          <p:cNvSpPr txBox="1"/>
          <p:nvPr/>
        </p:nvSpPr>
        <p:spPr>
          <a:xfrm>
            <a:off x="4114823" y="3114436"/>
            <a:ext cx="457176" cy="584775"/>
          </a:xfrm>
          <a:prstGeom prst="rect">
            <a:avLst/>
          </a:prstGeom>
          <a:noFill/>
        </p:spPr>
        <p:txBody>
          <a:bodyPr wrap="none" rtlCol="0">
            <a:spAutoFit/>
          </a:bodyPr>
          <a:lstStyle/>
          <a:p>
            <a:r>
              <a:rPr kumimoji="1" lang="en-US" altLang="ja-JP" sz="3200" dirty="0" smtClean="0"/>
              <a:t>O</a:t>
            </a:r>
            <a:endParaRPr kumimoji="1" lang="ja-JP" altLang="en-US" sz="3200" dirty="0"/>
          </a:p>
        </p:txBody>
      </p:sp>
      <p:sp>
        <p:nvSpPr>
          <p:cNvPr id="2" name="パイ 1"/>
          <p:cNvSpPr/>
          <p:nvPr/>
        </p:nvSpPr>
        <p:spPr>
          <a:xfrm rot="5400000">
            <a:off x="2141729" y="602688"/>
            <a:ext cx="4860541" cy="5040560"/>
          </a:xfrm>
          <a:prstGeom prst="pie">
            <a:avLst>
              <a:gd name="adj1" fmla="val 18490951"/>
              <a:gd name="adj2" fmla="val 15571791"/>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円弧 13"/>
          <p:cNvSpPr/>
          <p:nvPr/>
        </p:nvSpPr>
        <p:spPr>
          <a:xfrm rot="1676727">
            <a:off x="4024442" y="2567293"/>
            <a:ext cx="1137225" cy="1111345"/>
          </a:xfrm>
          <a:prstGeom prst="arc">
            <a:avLst>
              <a:gd name="adj1" fmla="val 650573"/>
              <a:gd name="adj2" fmla="val 19433844"/>
            </a:avLst>
          </a:prstGeom>
          <a:solidFill>
            <a:srgbClr val="FF0000"/>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テキスト ボックス 7"/>
          <p:cNvSpPr txBox="1"/>
          <p:nvPr/>
        </p:nvSpPr>
        <p:spPr>
          <a:xfrm>
            <a:off x="4528446" y="1340768"/>
            <a:ext cx="1826141" cy="584775"/>
          </a:xfrm>
          <a:prstGeom prst="rect">
            <a:avLst/>
          </a:prstGeom>
          <a:noFill/>
        </p:spPr>
        <p:txBody>
          <a:bodyPr wrap="none" rtlCol="0">
            <a:spAutoFit/>
          </a:bodyPr>
          <a:lstStyle/>
          <a:p>
            <a:r>
              <a:rPr kumimoji="1" lang="ja-JP" altLang="en-US" sz="3200" dirty="0" smtClean="0">
                <a:ea typeface="ＤＦ平成明朝体W7" pitchFamily="1" charset="-128"/>
              </a:rPr>
              <a:t>おうぎ形</a:t>
            </a:r>
            <a:endParaRPr kumimoji="1" lang="ja-JP" altLang="en-US" sz="3200" dirty="0">
              <a:ea typeface="ＤＦ平成明朝体W7" pitchFamily="1" charset="-128"/>
            </a:endParaRPr>
          </a:p>
        </p:txBody>
      </p:sp>
      <p:sp>
        <p:nvSpPr>
          <p:cNvPr id="9" name="テキスト ボックス 8"/>
          <p:cNvSpPr txBox="1"/>
          <p:nvPr/>
        </p:nvSpPr>
        <p:spPr>
          <a:xfrm>
            <a:off x="2699051" y="2708920"/>
            <a:ext cx="1415772" cy="584775"/>
          </a:xfrm>
          <a:prstGeom prst="rect">
            <a:avLst/>
          </a:prstGeom>
          <a:noFill/>
        </p:spPr>
        <p:txBody>
          <a:bodyPr wrap="none" rtlCol="0">
            <a:spAutoFit/>
          </a:bodyPr>
          <a:lstStyle/>
          <a:p>
            <a:r>
              <a:rPr kumimoji="1" lang="ja-JP" altLang="en-US" sz="3200" dirty="0" smtClean="0">
                <a:ea typeface="ＤＦ平成明朝体W7" pitchFamily="1" charset="-128"/>
              </a:rPr>
              <a:t>中心角</a:t>
            </a:r>
            <a:endParaRPr kumimoji="1" lang="ja-JP" altLang="en-US" sz="3200" dirty="0">
              <a:ea typeface="ＤＦ平成明朝体W7" pitchFamily="1" charset="-128"/>
            </a:endParaRPr>
          </a:p>
        </p:txBody>
      </p:sp>
    </p:spTree>
    <p:extLst>
      <p:ext uri="{BB962C8B-B14F-4D97-AF65-F5344CB8AC3E}">
        <p14:creationId xmlns:p14="http://schemas.microsoft.com/office/powerpoint/2010/main" val="1552036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4" grpId="0" animBg="1"/>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51717" y="1556792"/>
            <a:ext cx="5040560" cy="4860540"/>
            <a:chOff x="1331640" y="764704"/>
            <a:chExt cx="5472608" cy="5256584"/>
          </a:xfrm>
        </p:grpSpPr>
        <p:sp>
          <p:nvSpPr>
            <p:cNvPr id="4" name="円/楕円 3"/>
            <p:cNvSpPr/>
            <p:nvPr/>
          </p:nvSpPr>
          <p:spPr>
            <a:xfrm>
              <a:off x="1331640" y="764704"/>
              <a:ext cx="5472608" cy="525658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 結合子 4"/>
            <p:cNvSpPr/>
            <p:nvPr/>
          </p:nvSpPr>
          <p:spPr>
            <a:xfrm>
              <a:off x="4067944" y="3392996"/>
              <a:ext cx="45719" cy="45719"/>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 name="テキスト ボックス 6"/>
          <p:cNvSpPr txBox="1"/>
          <p:nvPr/>
        </p:nvSpPr>
        <p:spPr>
          <a:xfrm>
            <a:off x="4114820" y="3978532"/>
            <a:ext cx="457176" cy="584775"/>
          </a:xfrm>
          <a:prstGeom prst="rect">
            <a:avLst/>
          </a:prstGeom>
          <a:noFill/>
        </p:spPr>
        <p:txBody>
          <a:bodyPr wrap="none" rtlCol="0">
            <a:spAutoFit/>
          </a:bodyPr>
          <a:lstStyle/>
          <a:p>
            <a:r>
              <a:rPr kumimoji="1" lang="en-US" altLang="ja-JP" sz="3200" dirty="0" smtClean="0"/>
              <a:t>O</a:t>
            </a:r>
            <a:endParaRPr kumimoji="1" lang="ja-JP" altLang="en-US" sz="3200" dirty="0"/>
          </a:p>
        </p:txBody>
      </p:sp>
      <p:sp>
        <p:nvSpPr>
          <p:cNvPr id="14" name="円弧 13"/>
          <p:cNvSpPr/>
          <p:nvPr/>
        </p:nvSpPr>
        <p:spPr>
          <a:xfrm rot="2257606">
            <a:off x="4003384" y="3467598"/>
            <a:ext cx="1137225" cy="1060062"/>
          </a:xfrm>
          <a:prstGeom prst="arc">
            <a:avLst>
              <a:gd name="adj1" fmla="val 15775329"/>
              <a:gd name="adj2" fmla="val 19433844"/>
            </a:avLst>
          </a:prstGeom>
          <a:solidFill>
            <a:srgbClr val="FF0000"/>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テキスト ボックス 2"/>
          <p:cNvSpPr txBox="1"/>
          <p:nvPr/>
        </p:nvSpPr>
        <p:spPr>
          <a:xfrm>
            <a:off x="234911" y="345561"/>
            <a:ext cx="8674169" cy="707886"/>
          </a:xfrm>
          <a:prstGeom prst="rect">
            <a:avLst/>
          </a:prstGeom>
          <a:noFill/>
        </p:spPr>
        <p:txBody>
          <a:bodyPr wrap="none" rtlCol="0">
            <a:spAutoFit/>
          </a:bodyPr>
          <a:lstStyle/>
          <a:p>
            <a:r>
              <a:rPr kumimoji="1" lang="ja-JP" altLang="en-US" sz="4000" dirty="0" smtClean="0"/>
              <a:t>中心角が</a:t>
            </a:r>
            <a:r>
              <a:rPr kumimoji="1" lang="en-US" altLang="ja-JP" sz="4000" dirty="0" smtClean="0"/>
              <a:t>60°</a:t>
            </a:r>
            <a:r>
              <a:rPr kumimoji="1" lang="ja-JP" altLang="en-US" sz="4000" dirty="0" smtClean="0"/>
              <a:t>のおうぎ形をかきなさい。</a:t>
            </a:r>
            <a:endParaRPr kumimoji="1" lang="ja-JP" altLang="en-US" sz="4000" dirty="0"/>
          </a:p>
        </p:txBody>
      </p:sp>
      <p:cxnSp>
        <p:nvCxnSpPr>
          <p:cNvPr id="11" name="直線コネクタ 10"/>
          <p:cNvCxnSpPr>
            <a:stCxn id="5" idx="6"/>
            <a:endCxn id="4" idx="6"/>
          </p:cNvCxnSpPr>
          <p:nvPr/>
        </p:nvCxnSpPr>
        <p:spPr>
          <a:xfrm flipV="1">
            <a:off x="4614107" y="3987062"/>
            <a:ext cx="2478170" cy="2113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2" descr="C:\Users\teacher\AppData\Local\Microsoft\Windows\Temporary Internet Files\Content.IE5\PTYHARLS\MC90007908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7127" y="2281660"/>
            <a:ext cx="1714500" cy="2227478"/>
          </a:xfrm>
          <a:prstGeom prst="rect">
            <a:avLst/>
          </a:prstGeom>
          <a:noFill/>
          <a:extLst>
            <a:ext uri="{909E8E84-426E-40DD-AFC4-6F175D3DCCD1}">
              <a14:hiddenFill xmlns:a14="http://schemas.microsoft.com/office/drawing/2010/main">
                <a:solidFill>
                  <a:srgbClr val="FFFFFF"/>
                </a:solidFill>
              </a14:hiddenFill>
            </a:ext>
          </a:extLst>
        </p:spPr>
      </p:pic>
      <p:sp>
        <p:nvSpPr>
          <p:cNvPr id="10" name="円弧 9"/>
          <p:cNvSpPr/>
          <p:nvPr/>
        </p:nvSpPr>
        <p:spPr>
          <a:xfrm rot="15550156">
            <a:off x="4789785" y="1486505"/>
            <a:ext cx="4604534" cy="4690939"/>
          </a:xfrm>
          <a:prstGeom prst="arc">
            <a:avLst>
              <a:gd name="adj1" fmla="val 19219623"/>
              <a:gd name="adj2" fmla="val 20741739"/>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 name="直線コネクタ 11"/>
          <p:cNvCxnSpPr>
            <a:stCxn id="5" idx="0"/>
          </p:cNvCxnSpPr>
          <p:nvPr/>
        </p:nvCxnSpPr>
        <p:spPr>
          <a:xfrm flipV="1">
            <a:off x="4593052" y="1916832"/>
            <a:ext cx="1260140" cy="207023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5021163" y="3369253"/>
            <a:ext cx="909223" cy="523220"/>
          </a:xfrm>
          <a:prstGeom prst="rect">
            <a:avLst/>
          </a:prstGeom>
        </p:spPr>
        <p:txBody>
          <a:bodyPr wrap="none">
            <a:spAutoFit/>
          </a:bodyPr>
          <a:lstStyle/>
          <a:p>
            <a:r>
              <a:rPr lang="en-US" altLang="ja-JP" sz="2800" dirty="0">
                <a:solidFill>
                  <a:srgbClr val="FF0000"/>
                </a:solidFill>
              </a:rPr>
              <a:t>60°</a:t>
            </a:r>
            <a:endParaRPr lang="ja-JP" altLang="en-US" sz="2800" dirty="0">
              <a:solidFill>
                <a:srgbClr val="FF0000"/>
              </a:solidFill>
            </a:endParaRPr>
          </a:p>
        </p:txBody>
      </p:sp>
    </p:spTree>
    <p:extLst>
      <p:ext uri="{BB962C8B-B14F-4D97-AF65-F5344CB8AC3E}">
        <p14:creationId xmlns:p14="http://schemas.microsoft.com/office/powerpoint/2010/main" val="3155739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down)">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0" grpId="0" animBg="1"/>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51720" y="692696"/>
            <a:ext cx="5040560" cy="4860540"/>
            <a:chOff x="1331640" y="764704"/>
            <a:chExt cx="5472608" cy="5256584"/>
          </a:xfrm>
        </p:grpSpPr>
        <p:sp>
          <p:nvSpPr>
            <p:cNvPr id="4" name="円/楕円 3"/>
            <p:cNvSpPr/>
            <p:nvPr/>
          </p:nvSpPr>
          <p:spPr>
            <a:xfrm>
              <a:off x="1331640" y="764704"/>
              <a:ext cx="5472608" cy="525658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 結合子 4"/>
            <p:cNvSpPr/>
            <p:nvPr/>
          </p:nvSpPr>
          <p:spPr>
            <a:xfrm>
              <a:off x="4067944" y="3392996"/>
              <a:ext cx="45719" cy="45719"/>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p:cNvGrpSpPr/>
          <p:nvPr/>
        </p:nvGrpSpPr>
        <p:grpSpPr>
          <a:xfrm>
            <a:off x="2051719" y="692697"/>
            <a:ext cx="5040561" cy="4860540"/>
            <a:chOff x="2051720" y="692697"/>
            <a:chExt cx="5040560" cy="4860541"/>
          </a:xfrm>
        </p:grpSpPr>
        <p:sp>
          <p:nvSpPr>
            <p:cNvPr id="2" name="パイ 1"/>
            <p:cNvSpPr/>
            <p:nvPr/>
          </p:nvSpPr>
          <p:spPr>
            <a:xfrm rot="5400000">
              <a:off x="2141729" y="602688"/>
              <a:ext cx="4860541" cy="5040560"/>
            </a:xfrm>
            <a:prstGeom prst="pie">
              <a:avLst>
                <a:gd name="adj1" fmla="val 10316762"/>
                <a:gd name="adj2" fmla="val 15571791"/>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4" name="円弧 13"/>
            <p:cNvSpPr/>
            <p:nvPr/>
          </p:nvSpPr>
          <p:spPr>
            <a:xfrm rot="1595728">
              <a:off x="4003386" y="2592935"/>
              <a:ext cx="1137225" cy="1060062"/>
            </a:xfrm>
            <a:prstGeom prst="arc">
              <a:avLst>
                <a:gd name="adj1" fmla="val 14084175"/>
                <a:gd name="adj2" fmla="val 19433844"/>
              </a:avLst>
            </a:prstGeom>
            <a:solidFill>
              <a:srgbClr val="FF0000"/>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8" name="テキスト ボックス 17"/>
          <p:cNvSpPr txBox="1"/>
          <p:nvPr/>
        </p:nvSpPr>
        <p:spPr>
          <a:xfrm>
            <a:off x="4036564" y="113480"/>
            <a:ext cx="421910" cy="584775"/>
          </a:xfrm>
          <a:prstGeom prst="rect">
            <a:avLst/>
          </a:prstGeom>
          <a:noFill/>
        </p:spPr>
        <p:txBody>
          <a:bodyPr wrap="none" rtlCol="0">
            <a:spAutoFit/>
          </a:bodyPr>
          <a:lstStyle/>
          <a:p>
            <a:r>
              <a:rPr kumimoji="1" lang="en-US" altLang="ja-JP" sz="3200" dirty="0" smtClean="0">
                <a:ea typeface="ＤＦ平成明朝体W7" pitchFamily="1" charset="-128"/>
              </a:rPr>
              <a:t>A</a:t>
            </a:r>
            <a:endParaRPr kumimoji="1" lang="ja-JP" altLang="en-US" sz="3200" dirty="0">
              <a:ea typeface="ＤＦ平成明朝体W7" pitchFamily="1" charset="-128"/>
            </a:endParaRPr>
          </a:p>
        </p:txBody>
      </p:sp>
      <p:sp>
        <p:nvSpPr>
          <p:cNvPr id="16" name="環状矢印 15"/>
          <p:cNvSpPr/>
          <p:nvPr/>
        </p:nvSpPr>
        <p:spPr>
          <a:xfrm rot="8174949">
            <a:off x="4385607" y="2367276"/>
            <a:ext cx="2222342" cy="2569959"/>
          </a:xfrm>
          <a:prstGeom prst="circularArrow">
            <a:avLst>
              <a:gd name="adj1" fmla="val 12500"/>
              <a:gd name="adj2" fmla="val 1168631"/>
              <a:gd name="adj3" fmla="val 20457681"/>
              <a:gd name="adj4" fmla="val 10951748"/>
              <a:gd name="adj5" fmla="val 1548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solidFill>
                <a:schemeClr val="tx1"/>
              </a:solidFill>
            </a:endParaRPr>
          </a:p>
        </p:txBody>
      </p:sp>
      <p:sp>
        <p:nvSpPr>
          <p:cNvPr id="25" name="テキスト ボックス 24"/>
          <p:cNvSpPr txBox="1"/>
          <p:nvPr/>
        </p:nvSpPr>
        <p:spPr>
          <a:xfrm>
            <a:off x="7092280" y="2102068"/>
            <a:ext cx="407484" cy="584775"/>
          </a:xfrm>
          <a:prstGeom prst="rect">
            <a:avLst/>
          </a:prstGeom>
          <a:noFill/>
        </p:spPr>
        <p:txBody>
          <a:bodyPr wrap="none" rtlCol="0">
            <a:spAutoFit/>
          </a:bodyPr>
          <a:lstStyle/>
          <a:p>
            <a:r>
              <a:rPr kumimoji="1" lang="en-US" altLang="ja-JP" sz="3200" dirty="0" smtClean="0">
                <a:ea typeface="ＤＦ平成明朝体W7" pitchFamily="1" charset="-128"/>
              </a:rPr>
              <a:t>B</a:t>
            </a:r>
            <a:endParaRPr kumimoji="1" lang="ja-JP" altLang="en-US" sz="3200" dirty="0">
              <a:ea typeface="ＤＦ平成明朝体W7" pitchFamily="1" charset="-128"/>
            </a:endParaRPr>
          </a:p>
        </p:txBody>
      </p:sp>
      <p:sp>
        <p:nvSpPr>
          <p:cNvPr id="26" name="テキスト ボックス 25"/>
          <p:cNvSpPr txBox="1"/>
          <p:nvPr/>
        </p:nvSpPr>
        <p:spPr>
          <a:xfrm>
            <a:off x="4614110" y="3095235"/>
            <a:ext cx="457176" cy="584775"/>
          </a:xfrm>
          <a:prstGeom prst="rect">
            <a:avLst/>
          </a:prstGeom>
          <a:noFill/>
        </p:spPr>
        <p:txBody>
          <a:bodyPr wrap="none" rtlCol="0">
            <a:spAutoFit/>
          </a:bodyPr>
          <a:lstStyle/>
          <a:p>
            <a:r>
              <a:rPr kumimoji="1" lang="en-US" altLang="ja-JP" sz="3200" dirty="0" smtClean="0">
                <a:ea typeface="ＤＦ平成明朝体W7" pitchFamily="1" charset="-128"/>
              </a:rPr>
              <a:t>O</a:t>
            </a:r>
            <a:endParaRPr kumimoji="1" lang="ja-JP" altLang="en-US" sz="3200" dirty="0">
              <a:ea typeface="ＤＦ平成明朝体W7" pitchFamily="1" charset="-128"/>
            </a:endParaRPr>
          </a:p>
        </p:txBody>
      </p:sp>
      <p:sp>
        <p:nvSpPr>
          <p:cNvPr id="29" name="テキスト ボックス 28"/>
          <p:cNvSpPr txBox="1"/>
          <p:nvPr/>
        </p:nvSpPr>
        <p:spPr>
          <a:xfrm>
            <a:off x="5692466" y="5371529"/>
            <a:ext cx="3416825" cy="138499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kumimoji="1" lang="ja-JP" altLang="en-US" sz="2800" dirty="0" smtClean="0">
                <a:ea typeface="ＤＦ平成明朝体W7" pitchFamily="1" charset="-128"/>
              </a:rPr>
              <a:t>半径と中心角が等しいおうぎ形の弧の長さや面積は等しい。</a:t>
            </a:r>
            <a:endParaRPr kumimoji="1" lang="ja-JP" altLang="en-US" sz="2800" dirty="0">
              <a:ea typeface="ＤＦ平成明朝体W7" pitchFamily="1" charset="-128"/>
            </a:endParaRPr>
          </a:p>
        </p:txBody>
      </p:sp>
      <p:grpSp>
        <p:nvGrpSpPr>
          <p:cNvPr id="3" name="グループ化 2"/>
          <p:cNvGrpSpPr/>
          <p:nvPr/>
        </p:nvGrpSpPr>
        <p:grpSpPr>
          <a:xfrm>
            <a:off x="2051720" y="698255"/>
            <a:ext cx="5040565" cy="4860541"/>
            <a:chOff x="2051715" y="692702"/>
            <a:chExt cx="5040565" cy="4860541"/>
          </a:xfrm>
        </p:grpSpPr>
        <p:sp>
          <p:nvSpPr>
            <p:cNvPr id="20" name="パイ 19"/>
            <p:cNvSpPr/>
            <p:nvPr/>
          </p:nvSpPr>
          <p:spPr>
            <a:xfrm rot="5400000">
              <a:off x="2141730" y="602691"/>
              <a:ext cx="4860540" cy="5040561"/>
            </a:xfrm>
            <a:prstGeom prst="pie">
              <a:avLst>
                <a:gd name="adj1" fmla="val 10316762"/>
                <a:gd name="adj2" fmla="val 15571791"/>
              </a:avLst>
            </a:prstGeom>
            <a:solidFill>
              <a:schemeClr val="accent1">
                <a:alpha val="2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1" name="パイ 20"/>
            <p:cNvSpPr/>
            <p:nvPr/>
          </p:nvSpPr>
          <p:spPr>
            <a:xfrm rot="16200000">
              <a:off x="2141726" y="602692"/>
              <a:ext cx="4860540" cy="5040561"/>
            </a:xfrm>
            <a:prstGeom prst="pie">
              <a:avLst>
                <a:gd name="adj1" fmla="val 10316762"/>
                <a:gd name="adj2" fmla="val 1557179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sp>
        <p:nvSpPr>
          <p:cNvPr id="33" name="円弧 32"/>
          <p:cNvSpPr/>
          <p:nvPr/>
        </p:nvSpPr>
        <p:spPr>
          <a:xfrm rot="12457423">
            <a:off x="3999567" y="2588186"/>
            <a:ext cx="1137225" cy="1060062"/>
          </a:xfrm>
          <a:prstGeom prst="arc">
            <a:avLst>
              <a:gd name="adj1" fmla="val 14084175"/>
              <a:gd name="adj2" fmla="val 19433844"/>
            </a:avLst>
          </a:prstGeom>
          <a:solidFill>
            <a:srgbClr val="FF0000"/>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テキスト ボックス 33"/>
          <p:cNvSpPr txBox="1"/>
          <p:nvPr/>
        </p:nvSpPr>
        <p:spPr>
          <a:xfrm>
            <a:off x="1629814" y="3266701"/>
            <a:ext cx="404278" cy="584775"/>
          </a:xfrm>
          <a:prstGeom prst="rect">
            <a:avLst/>
          </a:prstGeom>
          <a:noFill/>
        </p:spPr>
        <p:txBody>
          <a:bodyPr wrap="none" rtlCol="0">
            <a:spAutoFit/>
          </a:bodyPr>
          <a:lstStyle/>
          <a:p>
            <a:r>
              <a:rPr kumimoji="1" lang="en-US" altLang="ja-JP" sz="3200" dirty="0" smtClean="0">
                <a:ea typeface="ＤＦ平成明朝体W7" pitchFamily="1" charset="-128"/>
              </a:rPr>
              <a:t>C</a:t>
            </a:r>
            <a:endParaRPr kumimoji="1" lang="ja-JP" altLang="en-US" sz="3200" dirty="0">
              <a:ea typeface="ＤＦ平成明朝体W7" pitchFamily="1" charset="-128"/>
            </a:endParaRPr>
          </a:p>
        </p:txBody>
      </p:sp>
      <p:sp>
        <p:nvSpPr>
          <p:cNvPr id="35" name="テキスト ボックス 34"/>
          <p:cNvSpPr txBox="1"/>
          <p:nvPr/>
        </p:nvSpPr>
        <p:spPr>
          <a:xfrm>
            <a:off x="4656783" y="5553236"/>
            <a:ext cx="437940" cy="584775"/>
          </a:xfrm>
          <a:prstGeom prst="rect">
            <a:avLst/>
          </a:prstGeom>
          <a:noFill/>
        </p:spPr>
        <p:txBody>
          <a:bodyPr wrap="none" rtlCol="0">
            <a:spAutoFit/>
          </a:bodyPr>
          <a:lstStyle/>
          <a:p>
            <a:r>
              <a:rPr kumimoji="1" lang="en-US" altLang="ja-JP" sz="3200" dirty="0" smtClean="0">
                <a:ea typeface="ＤＦ平成明朝体W7" pitchFamily="1" charset="-128"/>
              </a:rPr>
              <a:t>D</a:t>
            </a:r>
            <a:endParaRPr kumimoji="1" lang="ja-JP" altLang="en-US" sz="3200" dirty="0">
              <a:ea typeface="ＤＦ平成明朝体W7" pitchFamily="1" charset="-128"/>
            </a:endParaRPr>
          </a:p>
        </p:txBody>
      </p:sp>
      <p:cxnSp>
        <p:nvCxnSpPr>
          <p:cNvPr id="36" name="直線コネクタ 35"/>
          <p:cNvCxnSpPr/>
          <p:nvPr/>
        </p:nvCxnSpPr>
        <p:spPr>
          <a:xfrm flipV="1">
            <a:off x="5976156" y="980728"/>
            <a:ext cx="180020" cy="360040"/>
          </a:xfrm>
          <a:prstGeom prst="line">
            <a:avLst/>
          </a:prstGeom>
          <a:ln w="76200"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V="1">
            <a:off x="2915816" y="4869160"/>
            <a:ext cx="180020" cy="360040"/>
          </a:xfrm>
          <a:prstGeom prst="line">
            <a:avLst/>
          </a:prstGeom>
          <a:ln w="76200" cmpd="dbl">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118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strips(downLef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10800000">
                                      <p:cBhvr>
                                        <p:cTn id="11" dur="2000" fill="hold"/>
                                        <p:tgtEl>
                                          <p:spTgt spid="3"/>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5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500"/>
                                        <p:tgtEl>
                                          <p:spTgt spid="3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fade">
                                      <p:cBhvr>
                                        <p:cTn id="24" dur="500"/>
                                        <p:tgtEl>
                                          <p:spTgt spid="3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fade">
                                      <p:cBhvr>
                                        <p:cTn id="29" dur="500"/>
                                        <p:tgtEl>
                                          <p:spTgt spid="36"/>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fade">
                                      <p:cBhvr>
                                        <p:cTn id="33" dur="500"/>
                                        <p:tgtEl>
                                          <p:spTgt spid="3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fade">
                                      <p:cBhvr>
                                        <p:cTn id="38"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9" grpId="0" animBg="1"/>
      <p:bldP spid="33" grpId="0" animBg="1"/>
      <p:bldP spid="34" grpId="0"/>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938194" y="1526298"/>
            <a:ext cx="5040560" cy="4860540"/>
            <a:chOff x="1331640" y="764704"/>
            <a:chExt cx="5472608" cy="5256584"/>
          </a:xfrm>
        </p:grpSpPr>
        <p:sp>
          <p:nvSpPr>
            <p:cNvPr id="4" name="円/楕円 3"/>
            <p:cNvSpPr/>
            <p:nvPr/>
          </p:nvSpPr>
          <p:spPr>
            <a:xfrm>
              <a:off x="1331640" y="764704"/>
              <a:ext cx="5472608" cy="525658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 結合子 4"/>
            <p:cNvSpPr/>
            <p:nvPr/>
          </p:nvSpPr>
          <p:spPr>
            <a:xfrm>
              <a:off x="4067944" y="3392996"/>
              <a:ext cx="45719" cy="45719"/>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p:cNvGrpSpPr/>
          <p:nvPr/>
        </p:nvGrpSpPr>
        <p:grpSpPr>
          <a:xfrm>
            <a:off x="1938193" y="1526299"/>
            <a:ext cx="5040561" cy="4860540"/>
            <a:chOff x="2051720" y="692697"/>
            <a:chExt cx="5040560" cy="4860541"/>
          </a:xfrm>
          <a:noFill/>
        </p:grpSpPr>
        <p:sp>
          <p:nvSpPr>
            <p:cNvPr id="2" name="パイ 1"/>
            <p:cNvSpPr/>
            <p:nvPr/>
          </p:nvSpPr>
          <p:spPr>
            <a:xfrm rot="5400000">
              <a:off x="2141729" y="602688"/>
              <a:ext cx="4860541" cy="5040560"/>
            </a:xfrm>
            <a:prstGeom prst="pie">
              <a:avLst>
                <a:gd name="adj1" fmla="val 10316762"/>
                <a:gd name="adj2" fmla="val 15571791"/>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4" name="円弧 13"/>
            <p:cNvSpPr/>
            <p:nvPr/>
          </p:nvSpPr>
          <p:spPr>
            <a:xfrm rot="1595728">
              <a:off x="4003386" y="2592935"/>
              <a:ext cx="1137225" cy="1060062"/>
            </a:xfrm>
            <a:prstGeom prst="arc">
              <a:avLst>
                <a:gd name="adj1" fmla="val 14084175"/>
                <a:gd name="adj2" fmla="val 19433844"/>
              </a:avLst>
            </a:prstGeom>
            <a:solidFill>
              <a:srgbClr val="FF0000">
                <a:alpha val="49000"/>
              </a:srgbClr>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8" name="テキスト ボックス 17"/>
          <p:cNvSpPr txBox="1"/>
          <p:nvPr/>
        </p:nvSpPr>
        <p:spPr>
          <a:xfrm>
            <a:off x="3923038" y="947082"/>
            <a:ext cx="421910" cy="584775"/>
          </a:xfrm>
          <a:prstGeom prst="rect">
            <a:avLst/>
          </a:prstGeom>
          <a:noFill/>
        </p:spPr>
        <p:txBody>
          <a:bodyPr wrap="none" rtlCol="0">
            <a:spAutoFit/>
          </a:bodyPr>
          <a:lstStyle/>
          <a:p>
            <a:r>
              <a:rPr kumimoji="1" lang="en-US" altLang="ja-JP" sz="3200" dirty="0" smtClean="0">
                <a:ea typeface="ＤＦ平成明朝体W7" pitchFamily="1" charset="-128"/>
              </a:rPr>
              <a:t>A</a:t>
            </a:r>
            <a:endParaRPr kumimoji="1" lang="ja-JP" altLang="en-US" sz="3200" dirty="0">
              <a:ea typeface="ＤＦ平成明朝体W7" pitchFamily="1" charset="-128"/>
            </a:endParaRPr>
          </a:p>
        </p:txBody>
      </p:sp>
      <p:sp>
        <p:nvSpPr>
          <p:cNvPr id="25" name="テキスト ボックス 24"/>
          <p:cNvSpPr txBox="1"/>
          <p:nvPr/>
        </p:nvSpPr>
        <p:spPr>
          <a:xfrm>
            <a:off x="6978754" y="2935670"/>
            <a:ext cx="407484" cy="584775"/>
          </a:xfrm>
          <a:prstGeom prst="rect">
            <a:avLst/>
          </a:prstGeom>
          <a:noFill/>
        </p:spPr>
        <p:txBody>
          <a:bodyPr wrap="none" rtlCol="0">
            <a:spAutoFit/>
          </a:bodyPr>
          <a:lstStyle/>
          <a:p>
            <a:r>
              <a:rPr kumimoji="1" lang="en-US" altLang="ja-JP" sz="3200" dirty="0" smtClean="0">
                <a:ea typeface="ＤＦ平成明朝体W7" pitchFamily="1" charset="-128"/>
              </a:rPr>
              <a:t>B</a:t>
            </a:r>
            <a:endParaRPr kumimoji="1" lang="ja-JP" altLang="en-US" sz="3200" dirty="0">
              <a:ea typeface="ＤＦ平成明朝体W7" pitchFamily="1" charset="-128"/>
            </a:endParaRPr>
          </a:p>
        </p:txBody>
      </p:sp>
      <p:sp>
        <p:nvSpPr>
          <p:cNvPr id="26" name="テキスト ボックス 25"/>
          <p:cNvSpPr txBox="1"/>
          <p:nvPr/>
        </p:nvSpPr>
        <p:spPr>
          <a:xfrm>
            <a:off x="4500584" y="3928837"/>
            <a:ext cx="457176" cy="584775"/>
          </a:xfrm>
          <a:prstGeom prst="rect">
            <a:avLst/>
          </a:prstGeom>
          <a:noFill/>
        </p:spPr>
        <p:txBody>
          <a:bodyPr wrap="none" rtlCol="0">
            <a:spAutoFit/>
          </a:bodyPr>
          <a:lstStyle/>
          <a:p>
            <a:r>
              <a:rPr kumimoji="1" lang="en-US" altLang="ja-JP" sz="3200" dirty="0" smtClean="0">
                <a:ea typeface="ＤＦ平成明朝体W7" pitchFamily="1" charset="-128"/>
              </a:rPr>
              <a:t>O</a:t>
            </a:r>
            <a:endParaRPr kumimoji="1" lang="ja-JP" altLang="en-US" sz="3200" dirty="0">
              <a:ea typeface="ＤＦ平成明朝体W7" pitchFamily="1" charset="-128"/>
            </a:endParaRPr>
          </a:p>
        </p:txBody>
      </p:sp>
      <p:grpSp>
        <p:nvGrpSpPr>
          <p:cNvPr id="3" name="グループ化 2"/>
          <p:cNvGrpSpPr/>
          <p:nvPr/>
        </p:nvGrpSpPr>
        <p:grpSpPr>
          <a:xfrm rot="9953451">
            <a:off x="1938194" y="1531857"/>
            <a:ext cx="5040565" cy="4860541"/>
            <a:chOff x="2051715" y="692702"/>
            <a:chExt cx="5040565" cy="4860541"/>
          </a:xfrm>
        </p:grpSpPr>
        <p:sp>
          <p:nvSpPr>
            <p:cNvPr id="20" name="パイ 19"/>
            <p:cNvSpPr/>
            <p:nvPr/>
          </p:nvSpPr>
          <p:spPr>
            <a:xfrm rot="5400000">
              <a:off x="2141730" y="602691"/>
              <a:ext cx="4860540" cy="5040561"/>
            </a:xfrm>
            <a:prstGeom prst="pie">
              <a:avLst>
                <a:gd name="adj1" fmla="val 10316762"/>
                <a:gd name="adj2" fmla="val 1557179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1" name="パイ 20"/>
            <p:cNvSpPr/>
            <p:nvPr/>
          </p:nvSpPr>
          <p:spPr>
            <a:xfrm rot="16200000">
              <a:off x="2141726" y="602692"/>
              <a:ext cx="4860540" cy="5040561"/>
            </a:xfrm>
            <a:prstGeom prst="pie">
              <a:avLst>
                <a:gd name="adj1" fmla="val 10316762"/>
                <a:gd name="adj2" fmla="val 1557179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sp>
        <p:nvSpPr>
          <p:cNvPr id="33" name="円弧 32"/>
          <p:cNvSpPr/>
          <p:nvPr/>
        </p:nvSpPr>
        <p:spPr>
          <a:xfrm rot="11568010">
            <a:off x="3888378" y="3417849"/>
            <a:ext cx="1137225" cy="1077438"/>
          </a:xfrm>
          <a:prstGeom prst="arc">
            <a:avLst>
              <a:gd name="adj1" fmla="val 14084175"/>
              <a:gd name="adj2" fmla="val 19433844"/>
            </a:avLst>
          </a:prstGeom>
          <a:solidFill>
            <a:srgbClr val="FF0000">
              <a:alpha val="47000"/>
            </a:srgbClr>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p:cNvSpPr txBox="1"/>
          <p:nvPr/>
        </p:nvSpPr>
        <p:spPr>
          <a:xfrm>
            <a:off x="1736053" y="4838666"/>
            <a:ext cx="404278" cy="584775"/>
          </a:xfrm>
          <a:prstGeom prst="rect">
            <a:avLst/>
          </a:prstGeom>
          <a:noFill/>
        </p:spPr>
        <p:txBody>
          <a:bodyPr wrap="none" rtlCol="0">
            <a:spAutoFit/>
          </a:bodyPr>
          <a:lstStyle/>
          <a:p>
            <a:r>
              <a:rPr kumimoji="1" lang="en-US" altLang="ja-JP" sz="3200" dirty="0" smtClean="0">
                <a:ea typeface="ＤＦ平成明朝体W7" pitchFamily="1" charset="-128"/>
              </a:rPr>
              <a:t>C</a:t>
            </a:r>
            <a:endParaRPr kumimoji="1" lang="ja-JP" altLang="en-US" sz="3200" dirty="0">
              <a:ea typeface="ＤＦ平成明朝体W7" pitchFamily="1" charset="-128"/>
            </a:endParaRPr>
          </a:p>
        </p:txBody>
      </p:sp>
      <p:sp>
        <p:nvSpPr>
          <p:cNvPr id="22" name="テキスト ボックス 21"/>
          <p:cNvSpPr txBox="1"/>
          <p:nvPr/>
        </p:nvSpPr>
        <p:spPr>
          <a:xfrm>
            <a:off x="5241470" y="6094452"/>
            <a:ext cx="437940" cy="584775"/>
          </a:xfrm>
          <a:prstGeom prst="rect">
            <a:avLst/>
          </a:prstGeom>
          <a:noFill/>
        </p:spPr>
        <p:txBody>
          <a:bodyPr wrap="none" rtlCol="0">
            <a:spAutoFit/>
          </a:bodyPr>
          <a:lstStyle/>
          <a:p>
            <a:r>
              <a:rPr kumimoji="1" lang="en-US" altLang="ja-JP" sz="3200" dirty="0" smtClean="0">
                <a:ea typeface="ＤＦ平成明朝体W7" pitchFamily="1" charset="-128"/>
              </a:rPr>
              <a:t>D</a:t>
            </a:r>
            <a:endParaRPr kumimoji="1" lang="ja-JP" altLang="en-US" sz="3200" dirty="0">
              <a:ea typeface="ＤＦ平成明朝体W7" pitchFamily="1" charset="-128"/>
            </a:endParaRPr>
          </a:p>
        </p:txBody>
      </p:sp>
      <p:cxnSp>
        <p:nvCxnSpPr>
          <p:cNvPr id="8" name="直線コネクタ 7"/>
          <p:cNvCxnSpPr/>
          <p:nvPr/>
        </p:nvCxnSpPr>
        <p:spPr>
          <a:xfrm>
            <a:off x="2140331" y="4982856"/>
            <a:ext cx="3223731" cy="122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4133988" y="1542710"/>
            <a:ext cx="2844761" cy="19608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5494296" y="2343126"/>
            <a:ext cx="180020" cy="360040"/>
          </a:xfrm>
          <a:prstGeom prst="line">
            <a:avLst/>
          </a:prstGeom>
          <a:ln w="76200" cmpd="dbl">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3752196" y="5423441"/>
            <a:ext cx="180020" cy="360040"/>
          </a:xfrm>
          <a:prstGeom prst="line">
            <a:avLst/>
          </a:prstGeom>
          <a:ln w="76200"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92036" y="70938"/>
            <a:ext cx="8817096" cy="954107"/>
          </a:xfrm>
          <a:prstGeom prst="rect">
            <a:avLst/>
          </a:prstGeom>
          <a:noFill/>
        </p:spPr>
        <p:txBody>
          <a:bodyPr wrap="square" rtlCol="0">
            <a:spAutoFit/>
          </a:bodyPr>
          <a:lstStyle/>
          <a:p>
            <a:r>
              <a:rPr lang="en-US" altLang="ja-JP" sz="2800" dirty="0"/>
              <a:t>1</a:t>
            </a:r>
            <a:r>
              <a:rPr lang="ja-JP" altLang="en-US" sz="2800" dirty="0" err="1"/>
              <a:t>つの</a:t>
            </a:r>
            <a:r>
              <a:rPr lang="ja-JP" altLang="en-US" sz="2800" dirty="0"/>
              <a:t>円で</a:t>
            </a:r>
            <a:r>
              <a:rPr lang="ja-JP" altLang="en-US" sz="2800" dirty="0" smtClean="0"/>
              <a:t>、等しい中心角に対する弧の両端を結んだ弦の長さが等しいことを説明しなさい。</a:t>
            </a:r>
            <a:endParaRPr kumimoji="1" lang="ja-JP" altLang="en-US" sz="2800" dirty="0"/>
          </a:p>
        </p:txBody>
      </p:sp>
    </p:spTree>
    <p:extLst>
      <p:ext uri="{BB962C8B-B14F-4D97-AF65-F5344CB8AC3E}">
        <p14:creationId xmlns:p14="http://schemas.microsoft.com/office/powerpoint/2010/main" val="346373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par>
                                <p:cTn id="18" presetID="10" presetClass="entr" presetSubtype="0" fill="hold" nodeType="with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7226"/>
          </a:xfrm>
        </p:spPr>
        <p:txBody>
          <a:bodyPr>
            <a:normAutofit fontScale="90000"/>
          </a:bodyPr>
          <a:lstStyle/>
          <a:p>
            <a:r>
              <a:rPr kumimoji="1" lang="ja-JP" altLang="en-US" dirty="0" smtClean="0"/>
              <a:t>おうぎ形の性質</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pic>
        <p:nvPicPr>
          <p:cNvPr id="4" name="図 3"/>
          <p:cNvPicPr/>
          <p:nvPr/>
        </p:nvPicPr>
        <p:blipFill rotWithShape="1">
          <a:blip r:embed="rId2"/>
          <a:srcRect l="26279" t="6901" r="25750" b="14676"/>
          <a:stretch/>
        </p:blipFill>
        <p:spPr bwMode="auto">
          <a:xfrm>
            <a:off x="314436" y="861864"/>
            <a:ext cx="3237867" cy="2952328"/>
          </a:xfrm>
          <a:prstGeom prst="rect">
            <a:avLst/>
          </a:prstGeom>
          <a:ln>
            <a:noFill/>
          </a:ln>
          <a:extLst>
            <a:ext uri="{53640926-AAD7-44D8-BBD7-CCE9431645EC}">
              <a14:shadowObscured xmlns:a14="http://schemas.microsoft.com/office/drawing/2010/main"/>
            </a:ext>
          </a:extLst>
        </p:spPr>
      </p:pic>
      <p:pic>
        <p:nvPicPr>
          <p:cNvPr id="5" name="図 4"/>
          <p:cNvPicPr/>
          <p:nvPr/>
        </p:nvPicPr>
        <p:blipFill rotWithShape="1">
          <a:blip r:embed="rId3"/>
          <a:srcRect l="27689" t="7529" r="28219" b="16872"/>
          <a:stretch/>
        </p:blipFill>
        <p:spPr bwMode="auto">
          <a:xfrm>
            <a:off x="448113" y="3814192"/>
            <a:ext cx="2952328" cy="2952328"/>
          </a:xfrm>
          <a:prstGeom prst="rect">
            <a:avLst/>
          </a:prstGeom>
          <a:ln>
            <a:noFill/>
          </a:ln>
          <a:extLst>
            <a:ext uri="{53640926-AAD7-44D8-BBD7-CCE9431645EC}">
              <a14:shadowObscured xmlns:a14="http://schemas.microsoft.com/office/drawing/2010/main"/>
            </a:ext>
          </a:extLst>
        </p:spPr>
      </p:pic>
      <p:pic>
        <p:nvPicPr>
          <p:cNvPr id="6" name="図 5"/>
          <p:cNvPicPr/>
          <p:nvPr/>
        </p:nvPicPr>
        <p:blipFill rotWithShape="1">
          <a:blip r:embed="rId4"/>
          <a:srcRect l="25750" r="12698"/>
          <a:stretch/>
        </p:blipFill>
        <p:spPr bwMode="auto">
          <a:xfrm>
            <a:off x="3409533" y="1052736"/>
            <a:ext cx="5678486" cy="525658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627717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99</Words>
  <Application>Microsoft Office PowerPoint</Application>
  <PresentationFormat>画面に合わせる (4:3)</PresentationFormat>
  <Paragraphs>25</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おうぎ形の性質</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teacher</dc:creator>
  <cp:lastModifiedBy>teacher</cp:lastModifiedBy>
  <cp:revision>24</cp:revision>
  <dcterms:created xsi:type="dcterms:W3CDTF">2012-12-13T02:14:25Z</dcterms:created>
  <dcterms:modified xsi:type="dcterms:W3CDTF">2014-12-16T03:51:12Z</dcterms:modified>
</cp:coreProperties>
</file>