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  <p:sldId id="265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99E6B-9F6A-43DE-A5D2-0DEE0ACA26AE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A1173-AA35-4A90-8BD9-2BBDE70D0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70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A1173-AA35-4A90-8BD9-2BBDE70D020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97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22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81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43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90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15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0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14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85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10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8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28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8FF4C-E1CF-49DC-BE2C-9FDB4DDC6FA3}" type="datetimeFigureOut">
              <a:rPr kumimoji="1" lang="ja-JP" altLang="en-US" smtClean="0"/>
              <a:t>2015/11/17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6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7200" dirty="0" smtClean="0"/>
              <a:t>反　比　例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8568952" cy="28083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反比例の意味を理解する。</a:t>
            </a:r>
            <a:endParaRPr lang="en-US" altLang="ja-JP" sz="48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反比例の式をつくることができる。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27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625" y="2668"/>
            <a:ext cx="8856984" cy="122413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面積が１２㎝</a:t>
            </a:r>
            <a:r>
              <a:rPr kumimoji="1" lang="en-US" altLang="ja-JP" sz="3600" baseline="30000" dirty="0" smtClean="0"/>
              <a:t>2</a:t>
            </a:r>
            <a:r>
              <a:rPr kumimoji="1" lang="ja-JP" altLang="en-US" sz="3600" dirty="0" smtClean="0"/>
              <a:t>になる長方形をできるだけたくさん書いてみよう。</a:t>
            </a:r>
            <a:endParaRPr kumimoji="1" lang="ja-JP" altLang="en-US" sz="36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1" y="1409328"/>
            <a:ext cx="9143999" cy="5301208"/>
            <a:chOff x="0" y="1844608"/>
            <a:chExt cx="8728931" cy="4703644"/>
          </a:xfrm>
          <a:solidFill>
            <a:srgbClr val="92D050"/>
          </a:solidFill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0" y="1844608"/>
              <a:ext cx="4488927" cy="47036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58" t="4742" r="28147" b="10345"/>
            <a:stretch/>
          </p:blipFill>
          <p:spPr bwMode="auto">
            <a:xfrm>
              <a:off x="4351212" y="1844608"/>
              <a:ext cx="4377719" cy="47036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正方形/長方形 17"/>
          <p:cNvSpPr/>
          <p:nvPr/>
        </p:nvSpPr>
        <p:spPr>
          <a:xfrm>
            <a:off x="467544" y="1508661"/>
            <a:ext cx="288032" cy="3854360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 rot="5400000">
            <a:off x="6952638" y="4229429"/>
            <a:ext cx="317219" cy="3782352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077922" y="3417860"/>
            <a:ext cx="636634" cy="1927180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 rot="5400000">
            <a:off x="5832207" y="4086854"/>
            <a:ext cx="636634" cy="1921446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2051719" y="4055493"/>
            <a:ext cx="950885" cy="1279108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 rot="5400000">
            <a:off x="3452426" y="4213778"/>
            <a:ext cx="950885" cy="1279108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5418" y="533605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66820" y="533605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6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44164" y="533460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4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40656" y="53450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12535" y="535662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851058" y="626658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12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852663" y="591000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5576" y="40535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6</a:t>
            </a:r>
            <a:endParaRPr kumimoji="1" lang="ja-JP" altLang="en-US" sz="2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14556" y="443343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4</a:t>
            </a:r>
            <a:endParaRPr kumimoji="1" lang="ja-JP" altLang="en-US" sz="2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95603" y="460028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52663" y="47292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82607" y="3417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12</a:t>
            </a:r>
            <a:endParaRPr kumimoji="1" lang="ja-JP" altLang="en-US" sz="2800" dirty="0"/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900350"/>
              </p:ext>
            </p:extLst>
          </p:nvPr>
        </p:nvGraphicFramePr>
        <p:xfrm>
          <a:off x="3262969" y="1196752"/>
          <a:ext cx="5739455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1023"/>
                <a:gridCol w="648072"/>
                <a:gridCol w="648072"/>
                <a:gridCol w="648072"/>
                <a:gridCol w="648072"/>
                <a:gridCol w="648072"/>
                <a:gridCol w="648072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横</a:t>
                      </a:r>
                      <a:r>
                        <a:rPr kumimoji="1" lang="ja-JP" altLang="en-US" sz="3600" dirty="0" err="1" smtClean="0"/>
                        <a:t>ｘ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縦</a:t>
                      </a:r>
                      <a:r>
                        <a:rPr kumimoji="1" lang="ja-JP" altLang="en-US" sz="3600" dirty="0" err="1" smtClean="0"/>
                        <a:t>ｙ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5101454" y="1857839"/>
            <a:ext cx="65274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12</a:t>
            </a:r>
            <a:endParaRPr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5768682" y="1859003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６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6387635" y="1859003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7042169" y="1857949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7705276" y="1857837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8468896" y="1857838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１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06752" y="2712566"/>
            <a:ext cx="5855686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気づいたこと</a:t>
            </a:r>
            <a:endParaRPr kumimoji="1" lang="en-US" altLang="ja-JP" sz="2800" dirty="0" smtClean="0"/>
          </a:p>
          <a:p>
            <a:r>
              <a:rPr kumimoji="1" lang="en-US" altLang="ja-JP" sz="6000" dirty="0" smtClean="0"/>
              <a:t>                            </a:t>
            </a:r>
            <a:r>
              <a:rPr kumimoji="1" lang="en-US" altLang="ja-JP" sz="2800" dirty="0" smtClean="0"/>
              <a:t>    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8533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" grpId="0"/>
      <p:bldP spid="14" grpId="0"/>
      <p:bldP spid="15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8" grpId="0"/>
      <p:bldP spid="39" grpId="0"/>
      <p:bldP spid="40" grpId="0"/>
      <p:bldP spid="41" grpId="0"/>
      <p:bldP spid="42" grpId="0"/>
      <p:bldP spid="4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4626" y="116632"/>
            <a:ext cx="8229600" cy="6034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反比例の意味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1" y="692697"/>
                <a:ext cx="8640960" cy="252028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ja-JP" altLang="en-US" sz="3600" dirty="0" smtClean="0"/>
                  <a:t>「横の長さ」と「面積」を</a:t>
                </a:r>
                <a:r>
                  <a:rPr lang="ja-JP" altLang="en-US" sz="3600" dirty="0" smtClean="0"/>
                  <a:t>使って「縦の長さ」を表す式をつくると</a:t>
                </a:r>
                <a:r>
                  <a:rPr lang="en-US" altLang="ja-JP" sz="3600" dirty="0" smtClean="0"/>
                  <a:t>…</a:t>
                </a:r>
                <a:endParaRPr kumimoji="1" lang="en-US" altLang="ja-JP" sz="3600" dirty="0" smtClean="0"/>
              </a:p>
              <a:p>
                <a:pPr marL="0" indent="0" algn="ctr">
                  <a:buNone/>
                </a:pPr>
                <a:r>
                  <a:rPr lang="ja-JP" altLang="en-US" sz="4800" dirty="0" smtClean="0"/>
                  <a:t>ｙ　</a:t>
                </a:r>
                <a:r>
                  <a:rPr kumimoji="1" lang="ja-JP" altLang="en-US" sz="4800" dirty="0" smtClean="0"/>
                  <a:t>＝　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１２</m:t>
                        </m:r>
                      </m:num>
                      <m:den>
                        <m:r>
                          <a:rPr kumimoji="1" lang="ja-JP" altLang="en-US" sz="44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en-US" altLang="ja-JP" sz="4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1" y="692697"/>
                <a:ext cx="8640960" cy="2520280"/>
              </a:xfrm>
              <a:blipFill rotWithShape="1">
                <a:blip r:embed="rId2"/>
                <a:stretch>
                  <a:fillRect l="-2116" t="-3632" b="-43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251520" y="3212976"/>
                <a:ext cx="8640960" cy="354468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ja-JP" altLang="en-US" sz="3200" dirty="0" smtClean="0">
                    <a:solidFill>
                      <a:prstClr val="black"/>
                    </a:solidFill>
                  </a:rPr>
                  <a:t>一般に、ともなって変わる数</a:t>
                </a:r>
                <a:r>
                  <a:rPr lang="ja-JP" altLang="en-US" sz="3200" dirty="0" err="1" smtClean="0">
                    <a:solidFill>
                      <a:prstClr val="black"/>
                    </a:solidFill>
                  </a:rPr>
                  <a:t>ｘ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、ｙがあり、</a:t>
                </a:r>
                <a:endParaRPr lang="en-US" altLang="ja-JP" sz="3200" dirty="0">
                  <a:solidFill>
                    <a:prstClr val="black"/>
                  </a:solidFill>
                </a:endParaRPr>
              </a:p>
              <a:p>
                <a:pPr lvl="0" algn="ctr">
                  <a:spcBef>
                    <a:spcPct val="20000"/>
                  </a:spcBef>
                </a:pPr>
                <a:r>
                  <a:rPr lang="ja-JP" altLang="en-US" sz="5400" dirty="0" smtClean="0">
                    <a:solidFill>
                      <a:prstClr val="black"/>
                    </a:solidFill>
                  </a:rPr>
                  <a:t>ｙ</a:t>
                </a:r>
                <a:r>
                  <a:rPr lang="ja-JP" altLang="en-US" sz="48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6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ja-JP" altLang="en-US" sz="6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3600" dirty="0" smtClean="0"/>
                  <a:t>で表されるとき、</a:t>
                </a:r>
                <a:r>
                  <a:rPr lang="ja-JP" altLang="en-US" sz="3600" dirty="0" err="1" smtClean="0"/>
                  <a:t>ｙ</a:t>
                </a:r>
                <a:r>
                  <a:rPr lang="ja-JP" altLang="en-US" sz="3600" dirty="0" smtClean="0"/>
                  <a:t>はｘに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反比例</a:t>
                </a:r>
                <a:r>
                  <a:rPr lang="ja-JP" altLang="en-US" sz="3600" dirty="0" smtClean="0"/>
                  <a:t>する。</a:t>
                </a:r>
                <a:endParaRPr lang="en-US" altLang="ja-JP" sz="3600" dirty="0" smtClean="0"/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3600" dirty="0" smtClean="0"/>
                  <a:t>この定数</a:t>
                </a:r>
                <a:r>
                  <a:rPr lang="ja-JP" altLang="en-US" sz="4400" dirty="0" smtClean="0"/>
                  <a:t>ａ</a:t>
                </a:r>
                <a:r>
                  <a:rPr lang="ja-JP" altLang="en-US" sz="3600" dirty="0" smtClean="0"/>
                  <a:t>を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比例定数</a:t>
                </a:r>
                <a:r>
                  <a:rPr lang="ja-JP" altLang="en-US" sz="3600" dirty="0" smtClean="0"/>
                  <a:t>という。</a:t>
                </a:r>
                <a:endParaRPr lang="ja-JP" altLang="en-US" sz="3600" dirty="0"/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212976"/>
                <a:ext cx="8640960" cy="35446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56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1244" y="116632"/>
            <a:ext cx="8229600" cy="562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反比例の性質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3" y="3343448"/>
                <a:ext cx="8856984" cy="2317800"/>
              </a:xfr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r>
                  <a:rPr lang="ja-JP" altLang="en-US" dirty="0" smtClean="0"/>
                  <a:t>ｘ</a:t>
                </a:r>
                <a:r>
                  <a:rPr lang="ja-JP" altLang="en-US" dirty="0"/>
                  <a:t>の値を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2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倍、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3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倍、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4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倍・・・</a:t>
                </a:r>
                <a:r>
                  <a:rPr lang="ja-JP" altLang="en-US" dirty="0"/>
                  <a:t>すると、</a:t>
                </a:r>
                <a:r>
                  <a:rPr lang="ja-JP" altLang="en-US" dirty="0" err="1"/>
                  <a:t>ｙ</a:t>
                </a:r>
                <a:r>
                  <a:rPr lang="ja-JP" altLang="en-US" dirty="0"/>
                  <a:t>の</a:t>
                </a:r>
                <a:r>
                  <a:rPr lang="ja-JP" altLang="en-US" dirty="0" smtClean="0"/>
                  <a:t>値は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dirty="0" smtClean="0">
                    <a:solidFill>
                      <a:srgbClr val="FF0000"/>
                    </a:solidFill>
                  </a:rPr>
                  <a:t>倍、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>
                    <a:solidFill>
                      <a:srgbClr val="FF0000"/>
                    </a:solidFill>
                  </a:rPr>
                  <a:t>倍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、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dirty="0">
                    <a:solidFill>
                      <a:srgbClr val="FF0000"/>
                    </a:solidFill>
                  </a:rPr>
                  <a:t>倍・・・</a:t>
                </a:r>
                <a:r>
                  <a:rPr lang="ja-JP" altLang="en-US" dirty="0"/>
                  <a:t>となる。</a:t>
                </a:r>
              </a:p>
              <a:p>
                <a:r>
                  <a:rPr kumimoji="1" lang="ja-JP" altLang="en-US" dirty="0" err="1" smtClean="0"/>
                  <a:t>ｘ</a:t>
                </a:r>
                <a:r>
                  <a:rPr kumimoji="1" lang="ja-JP" altLang="en-US" dirty="0" smtClean="0"/>
                  <a:t>とｙの積は一定で、比例定数ａに等しい。</a:t>
                </a:r>
                <a:r>
                  <a:rPr kumimoji="1" lang="en-US" altLang="ja-JP" dirty="0" smtClean="0"/>
                  <a:t>(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ｘｙ＝ａ</a:t>
                </a:r>
                <a:r>
                  <a:rPr kumimoji="1" lang="en-US" altLang="ja-JP" dirty="0" smtClean="0"/>
                  <a:t>)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3" y="3343448"/>
                <a:ext cx="8856984" cy="23178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195188" y="5729636"/>
            <a:ext cx="8856984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これら反比例の定義と性質のうち、どれか一つでも当てはまれば、反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比例</a:t>
            </a:r>
            <a:r>
              <a:rPr kumimoji="1" lang="ja-JP" altLang="en-US" sz="3200" dirty="0" smtClean="0"/>
              <a:t>である。</a:t>
            </a:r>
            <a:endParaRPr kumimoji="1" lang="ja-JP" alt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427045"/>
              </p:ext>
            </p:extLst>
          </p:nvPr>
        </p:nvGraphicFramePr>
        <p:xfrm>
          <a:off x="1770102" y="1268760"/>
          <a:ext cx="5739455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1023"/>
                <a:gridCol w="648072"/>
                <a:gridCol w="648072"/>
                <a:gridCol w="648072"/>
                <a:gridCol w="648072"/>
                <a:gridCol w="648072"/>
                <a:gridCol w="648072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横</a:t>
                      </a:r>
                      <a:r>
                        <a:rPr kumimoji="1" lang="ja-JP" altLang="en-US" sz="3600" dirty="0" err="1" smtClean="0"/>
                        <a:t>ｘ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縦</a:t>
                      </a:r>
                      <a:r>
                        <a:rPr kumimoji="1" lang="ja-JP" altLang="en-US" sz="3600" dirty="0" err="1" smtClean="0"/>
                        <a:t>ｙ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3608587" y="1929847"/>
            <a:ext cx="65274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12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275815" y="1931011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６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894768" y="1931011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5549302" y="1929957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212409" y="1929845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976029" y="1929846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１</a:t>
            </a:r>
            <a:endParaRPr lang="ja-JP" altLang="en-US" dirty="0"/>
          </a:p>
        </p:txBody>
      </p:sp>
      <p:sp>
        <p:nvSpPr>
          <p:cNvPr id="13" name="下カーブ矢印 12"/>
          <p:cNvSpPr/>
          <p:nvPr/>
        </p:nvSpPr>
        <p:spPr>
          <a:xfrm>
            <a:off x="3865717" y="1000042"/>
            <a:ext cx="773029" cy="258031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下カーブ矢印 13"/>
          <p:cNvSpPr/>
          <p:nvPr/>
        </p:nvSpPr>
        <p:spPr>
          <a:xfrm>
            <a:off x="3909522" y="1023426"/>
            <a:ext cx="1311670" cy="234647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下カーブ矢印 14"/>
          <p:cNvSpPr/>
          <p:nvPr/>
        </p:nvSpPr>
        <p:spPr>
          <a:xfrm>
            <a:off x="3982910" y="1052736"/>
            <a:ext cx="1823715" cy="205337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上カーブ矢印 15"/>
          <p:cNvSpPr/>
          <p:nvPr/>
        </p:nvSpPr>
        <p:spPr>
          <a:xfrm>
            <a:off x="3902426" y="2571583"/>
            <a:ext cx="729225" cy="2880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上カーブ矢印 16"/>
          <p:cNvSpPr/>
          <p:nvPr/>
        </p:nvSpPr>
        <p:spPr>
          <a:xfrm>
            <a:off x="3916766" y="2571357"/>
            <a:ext cx="1307560" cy="27964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上カーブ矢印 17"/>
          <p:cNvSpPr/>
          <p:nvPr/>
        </p:nvSpPr>
        <p:spPr>
          <a:xfrm>
            <a:off x="3944521" y="2583933"/>
            <a:ext cx="1855010" cy="26707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正方形/長方形 18"/>
              <p:cNvSpPr/>
              <p:nvPr/>
            </p:nvSpPr>
            <p:spPr>
              <a:xfrm>
                <a:off x="3924584" y="2851005"/>
                <a:ext cx="159851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ja-JP" alt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ja-JP" altLang="en-US" b="1" dirty="0" smtClean="0">
                    <a:solidFill>
                      <a:srgbClr val="FF0000"/>
                    </a:solidFill>
                  </a:rPr>
                  <a:t>倍　</a:t>
                </a:r>
                <a:r>
                  <a:rPr lang="en-US" altLang="ja-JP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ja-JP" alt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ja-JP" altLang="en-US" b="1" dirty="0" smtClean="0">
                    <a:solidFill>
                      <a:srgbClr val="FF0000"/>
                    </a:solidFill>
                  </a:rPr>
                  <a:t>倍　</a:t>
                </a:r>
                <a:r>
                  <a:rPr lang="en-US" altLang="ja-JP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ja-JP" alt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ja-JP" altLang="en-US" b="1" dirty="0" smtClean="0">
                    <a:solidFill>
                      <a:srgbClr val="FF0000"/>
                    </a:solidFill>
                  </a:rPr>
                  <a:t>倍</a:t>
                </a:r>
                <a:endParaRPr lang="ja-JP" altLang="en-US" b="1" dirty="0"/>
              </a:p>
            </p:txBody>
          </p:sp>
        </mc:Choice>
        <mc:Fallback xmlns="">
          <p:sp>
            <p:nvSpPr>
              <p:cNvPr id="19" name="正方形/長方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584" y="2851005"/>
                <a:ext cx="1598515" cy="492443"/>
              </a:xfrm>
              <a:prstGeom prst="rect">
                <a:avLst/>
              </a:prstGeom>
              <a:blipFill rotWithShape="1">
                <a:blip r:embed="rId3"/>
                <a:stretch>
                  <a:fillRect r="-2290" b="-37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正方形/長方形 19"/>
          <p:cNvSpPr/>
          <p:nvPr/>
        </p:nvSpPr>
        <p:spPr>
          <a:xfrm>
            <a:off x="3979363" y="688779"/>
            <a:ext cx="1540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</a:rPr>
              <a:t>2</a:t>
            </a:r>
            <a:r>
              <a:rPr lang="ja-JP" altLang="en-US" b="1" dirty="0" smtClean="0">
                <a:solidFill>
                  <a:srgbClr val="FF0000"/>
                </a:solidFill>
              </a:rPr>
              <a:t>倍　</a:t>
            </a:r>
            <a:r>
              <a:rPr lang="en-US" altLang="ja-JP" b="1" dirty="0" smtClean="0">
                <a:solidFill>
                  <a:srgbClr val="FF0000"/>
                </a:solidFill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</a:rPr>
              <a:t>倍　</a:t>
            </a:r>
            <a:r>
              <a:rPr lang="en-US" altLang="ja-JP" b="1" dirty="0" smtClean="0">
                <a:solidFill>
                  <a:srgbClr val="FF0000"/>
                </a:solidFill>
              </a:rPr>
              <a:t>4</a:t>
            </a:r>
            <a:r>
              <a:rPr lang="ja-JP" altLang="en-US" b="1" dirty="0">
                <a:solidFill>
                  <a:srgbClr val="FF0000"/>
                </a:solidFill>
              </a:rPr>
              <a:t>倍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13550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450025" y="33895"/>
                <a:ext cx="8229600" cy="1776868"/>
              </a:xfrm>
            </p:spPr>
            <p:txBody>
              <a:bodyPr>
                <a:noAutofit/>
              </a:bodyPr>
              <a:lstStyle/>
              <a:p>
                <a:r>
                  <a:rPr kumimoji="1" lang="ja-JP" altLang="en-US" sz="3600" dirty="0" smtClean="0"/>
                  <a:t>変数が負の値をとるとき</a:t>
                </a:r>
                <a:r>
                  <a:rPr kumimoji="1" lang="en-US" altLang="ja-JP" sz="3600" dirty="0" smtClean="0"/>
                  <a:t/>
                </a:r>
                <a:br>
                  <a:rPr kumimoji="1" lang="en-US" altLang="ja-JP" sz="3600" dirty="0" smtClean="0"/>
                </a:br>
                <a:r>
                  <a:rPr lang="ja-JP" altLang="en-US" sz="3200" dirty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 smtClean="0">
                            <a:latin typeface="Cambria Math"/>
                          </a:rPr>
                          <m:t>１２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0025" y="33895"/>
                <a:ext cx="8229600" cy="17768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256936" y="3429000"/>
                <a:ext cx="6738889" cy="1872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kumimoji="1" lang="ja-JP" altLang="en-US" sz="3600" dirty="0" smtClean="0"/>
                  <a:t>比例定数ａが負の値をとるとき</a:t>
                </a:r>
                <a:endParaRPr kumimoji="1" lang="en-US" altLang="ja-JP" sz="3600" dirty="0" smtClean="0"/>
              </a:p>
              <a:p>
                <a:pPr marL="0" indent="0" algn="ctr">
                  <a:buNone/>
                </a:pPr>
                <a:r>
                  <a:rPr kumimoji="1" lang="ja-JP" altLang="en-US" sz="3600" dirty="0" smtClean="0"/>
                  <a:t>ｙ＝</a:t>
                </a:r>
                <a14:m>
                  <m:oMath xmlns:m="http://schemas.openxmlformats.org/officeDocument/2006/math">
                    <m:r>
                      <a:rPr kumimoji="1" lang="en-US" altLang="ja-JP" sz="4000" b="0" i="1" smtClean="0"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kumimoji="1"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4000" b="0" i="1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kumimoji="1" lang="ja-JP" altLang="en-US" sz="40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6936" y="3429000"/>
                <a:ext cx="6738889" cy="1872208"/>
              </a:xfrm>
              <a:blipFill rotWithShape="1">
                <a:blip r:embed="rId3"/>
                <a:stretch>
                  <a:fillRect t="-65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763115"/>
              </p:ext>
            </p:extLst>
          </p:nvPr>
        </p:nvGraphicFramePr>
        <p:xfrm>
          <a:off x="155993" y="1868250"/>
          <a:ext cx="871296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8"/>
                <a:gridCol w="648072"/>
                <a:gridCol w="648072"/>
                <a:gridCol w="648072"/>
                <a:gridCol w="648072"/>
                <a:gridCol w="576064"/>
                <a:gridCol w="648072"/>
                <a:gridCol w="504056"/>
                <a:gridCol w="576064"/>
                <a:gridCol w="576064"/>
                <a:gridCol w="648072"/>
                <a:gridCol w="648072"/>
                <a:gridCol w="576064"/>
                <a:gridCol w="648072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5124543" y="2529334"/>
            <a:ext cx="65274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12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859545" y="2530498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６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56576" y="2548596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035256" y="2547549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715038" y="2529332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309530" y="2529333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１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867119" y="1810763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-3</a:t>
            </a:r>
            <a:endParaRPr lang="ja-JP" altLang="en-US" sz="40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671460" y="1863190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０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3468566" y="1810763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/>
              <a:t>-2</a:t>
            </a:r>
            <a:endParaRPr lang="ja-JP" altLang="en-US" sz="4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056976" y="1835060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</a:t>
            </a:r>
            <a:endParaRPr lang="ja-JP" altLang="en-US" sz="4000" dirty="0"/>
          </a:p>
        </p:txBody>
      </p:sp>
      <p:sp>
        <p:nvSpPr>
          <p:cNvPr id="21" name="正方形/長方形 20"/>
          <p:cNvSpPr/>
          <p:nvPr/>
        </p:nvSpPr>
        <p:spPr>
          <a:xfrm>
            <a:off x="2172215" y="182261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-4</a:t>
            </a:r>
            <a:endParaRPr lang="ja-JP" altLang="en-US" sz="4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578158" y="182261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-6</a:t>
            </a:r>
            <a:endParaRPr lang="ja-JP" altLang="en-US" sz="4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786995" y="1835060"/>
            <a:ext cx="86113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-12</a:t>
            </a:r>
            <a:endParaRPr lang="ja-JP" altLang="en-US" sz="4000" dirty="0"/>
          </a:p>
        </p:txBody>
      </p:sp>
      <p:sp>
        <p:nvSpPr>
          <p:cNvPr id="24" name="正方形/長方形 23"/>
          <p:cNvSpPr/>
          <p:nvPr/>
        </p:nvSpPr>
        <p:spPr>
          <a:xfrm>
            <a:off x="2221005" y="246142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-3</a:t>
            </a:r>
            <a:endParaRPr lang="ja-JP" altLang="en-US" sz="4000" dirty="0"/>
          </a:p>
        </p:txBody>
      </p:sp>
      <p:sp>
        <p:nvSpPr>
          <p:cNvPr id="25" name="正方形/長方形 24"/>
          <p:cNvSpPr/>
          <p:nvPr/>
        </p:nvSpPr>
        <p:spPr>
          <a:xfrm>
            <a:off x="1570767" y="246142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/>
              <a:t>-2</a:t>
            </a:r>
            <a:endParaRPr lang="ja-JP" altLang="en-US" sz="4000" dirty="0"/>
          </a:p>
        </p:txBody>
      </p:sp>
      <p:sp>
        <p:nvSpPr>
          <p:cNvPr id="26" name="正方形/長方形 25"/>
          <p:cNvSpPr/>
          <p:nvPr/>
        </p:nvSpPr>
        <p:spPr>
          <a:xfrm>
            <a:off x="916837" y="246142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</a:t>
            </a:r>
            <a:endParaRPr lang="ja-JP" altLang="en-US" sz="4000" dirty="0"/>
          </a:p>
        </p:txBody>
      </p:sp>
      <p:sp>
        <p:nvSpPr>
          <p:cNvPr id="27" name="正方形/長方形 26"/>
          <p:cNvSpPr/>
          <p:nvPr/>
        </p:nvSpPr>
        <p:spPr>
          <a:xfrm>
            <a:off x="2867119" y="2473271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-4</a:t>
            </a:r>
            <a:endParaRPr lang="ja-JP" altLang="en-US" sz="4000" dirty="0"/>
          </a:p>
        </p:txBody>
      </p:sp>
      <p:sp>
        <p:nvSpPr>
          <p:cNvPr id="28" name="正方形/長方形 27"/>
          <p:cNvSpPr/>
          <p:nvPr/>
        </p:nvSpPr>
        <p:spPr>
          <a:xfrm>
            <a:off x="3455529" y="2487041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-6</a:t>
            </a:r>
            <a:endParaRPr lang="ja-JP" altLang="en-US" sz="4000" dirty="0"/>
          </a:p>
        </p:txBody>
      </p:sp>
      <p:sp>
        <p:nvSpPr>
          <p:cNvPr id="29" name="正方形/長方形 28"/>
          <p:cNvSpPr/>
          <p:nvPr/>
        </p:nvSpPr>
        <p:spPr>
          <a:xfrm>
            <a:off x="3927132" y="2461034"/>
            <a:ext cx="86113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-12</a:t>
            </a:r>
            <a:endParaRPr lang="ja-JP" altLang="en-US" sz="4000" dirty="0"/>
          </a:p>
        </p:txBody>
      </p:sp>
      <p:sp>
        <p:nvSpPr>
          <p:cNvPr id="30" name="正方形/長方形 29"/>
          <p:cNvSpPr/>
          <p:nvPr/>
        </p:nvSpPr>
        <p:spPr>
          <a:xfrm>
            <a:off x="4572875" y="2500690"/>
            <a:ext cx="69762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×</a:t>
            </a:r>
            <a:endParaRPr lang="ja-JP" altLang="en-US" sz="4000" dirty="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66638"/>
              </p:ext>
            </p:extLst>
          </p:nvPr>
        </p:nvGraphicFramePr>
        <p:xfrm>
          <a:off x="265060" y="5346965"/>
          <a:ext cx="864096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792088"/>
                <a:gridCol w="720080"/>
                <a:gridCol w="648072"/>
                <a:gridCol w="720080"/>
                <a:gridCol w="720080"/>
                <a:gridCol w="720080"/>
                <a:gridCol w="648072"/>
                <a:gridCol w="720080"/>
                <a:gridCol w="720080"/>
                <a:gridCol w="792088"/>
                <a:gridCol w="720080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-6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-4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3986358" y="5986708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６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756681" y="5986709"/>
            <a:ext cx="76976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1.5</a:t>
            </a:r>
            <a:endParaRPr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3277636" y="5986151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625729" y="5986709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148877" y="5969813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１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6003574" y="595677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-3</a:t>
            </a:r>
            <a:endParaRPr lang="ja-JP" altLang="en-US" sz="4000" dirty="0"/>
          </a:p>
        </p:txBody>
      </p:sp>
      <p:sp>
        <p:nvSpPr>
          <p:cNvPr id="46" name="正方形/長方形 45"/>
          <p:cNvSpPr/>
          <p:nvPr/>
        </p:nvSpPr>
        <p:spPr>
          <a:xfrm>
            <a:off x="6674871" y="5929196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/>
              <a:t>-2</a:t>
            </a:r>
            <a:endParaRPr lang="ja-JP" altLang="en-US" sz="4000" dirty="0"/>
          </a:p>
        </p:txBody>
      </p:sp>
      <p:sp>
        <p:nvSpPr>
          <p:cNvPr id="47" name="正方形/長方形 46"/>
          <p:cNvSpPr/>
          <p:nvPr/>
        </p:nvSpPr>
        <p:spPr>
          <a:xfrm>
            <a:off x="8274687" y="5939035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</a:t>
            </a:r>
            <a:endParaRPr lang="ja-JP" altLang="en-US" sz="4000" dirty="0"/>
          </a:p>
        </p:txBody>
      </p:sp>
      <p:sp>
        <p:nvSpPr>
          <p:cNvPr id="48" name="正方形/長方形 47"/>
          <p:cNvSpPr/>
          <p:nvPr/>
        </p:nvSpPr>
        <p:spPr>
          <a:xfrm>
            <a:off x="7283710" y="5955373"/>
            <a:ext cx="99097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-1.5</a:t>
            </a:r>
            <a:endParaRPr lang="ja-JP" altLang="en-US" sz="4000" dirty="0"/>
          </a:p>
        </p:txBody>
      </p:sp>
      <p:sp>
        <p:nvSpPr>
          <p:cNvPr id="49" name="正方形/長方形 48"/>
          <p:cNvSpPr/>
          <p:nvPr/>
        </p:nvSpPr>
        <p:spPr>
          <a:xfrm>
            <a:off x="5324008" y="5955930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-6</a:t>
            </a:r>
            <a:endParaRPr lang="ja-JP" altLang="en-US" sz="4000" dirty="0"/>
          </a:p>
        </p:txBody>
      </p:sp>
      <p:sp>
        <p:nvSpPr>
          <p:cNvPr id="51" name="正方形/長方形 50"/>
          <p:cNvSpPr/>
          <p:nvPr/>
        </p:nvSpPr>
        <p:spPr>
          <a:xfrm>
            <a:off x="4564825" y="5988480"/>
            <a:ext cx="69762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×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630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1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37" grpId="0"/>
      <p:bldP spid="45" grpId="0"/>
      <p:bldP spid="46" grpId="0"/>
      <p:bldP spid="47" grpId="0"/>
      <p:bldP spid="48" grpId="0"/>
      <p:bldP spid="49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自分</a:t>
            </a:r>
            <a:r>
              <a:rPr lang="ja-JP" altLang="en-US" dirty="0" smtClean="0"/>
              <a:t>のことばで</a:t>
            </a:r>
            <a:r>
              <a:rPr lang="ja-JP" altLang="en-US" dirty="0"/>
              <a:t>伝えよう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どちらが反比例の関係でしょうか。その理由も説明しましょう。</a:t>
            </a:r>
            <a:endParaRPr kumimoji="1" lang="en-US" altLang="ja-JP" sz="3600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033676"/>
              </p:ext>
            </p:extLst>
          </p:nvPr>
        </p:nvGraphicFramePr>
        <p:xfrm>
          <a:off x="467544" y="2564904"/>
          <a:ext cx="5688631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792088"/>
                <a:gridCol w="631374"/>
                <a:gridCol w="659552"/>
                <a:gridCol w="741995"/>
                <a:gridCol w="741995"/>
                <a:gridCol w="659552"/>
                <a:gridCol w="741995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-12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-6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-4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934622"/>
              </p:ext>
            </p:extLst>
          </p:nvPr>
        </p:nvGraphicFramePr>
        <p:xfrm>
          <a:off x="467544" y="4797152"/>
          <a:ext cx="568863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079"/>
                <a:gridCol w="711079"/>
                <a:gridCol w="711079"/>
                <a:gridCol w="639971"/>
                <a:gridCol w="711079"/>
                <a:gridCol w="711079"/>
                <a:gridCol w="782187"/>
                <a:gridCol w="711079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86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反</a:t>
            </a:r>
            <a:r>
              <a:rPr kumimoji="1" lang="ja-JP" altLang="en-US" dirty="0" smtClean="0"/>
              <a:t>比例の式を求める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980728"/>
                <a:ext cx="4248472" cy="568863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en-US" altLang="ja-JP" sz="2800" dirty="0" smtClean="0"/>
                  <a:t>y</a:t>
                </a:r>
                <a:r>
                  <a:rPr kumimoji="1" lang="ja-JP" altLang="en-US" sz="2800" dirty="0" smtClean="0"/>
                  <a:t>は</a:t>
                </a:r>
                <a:r>
                  <a:rPr kumimoji="1" lang="ja-JP" altLang="en-US" sz="2800" dirty="0" err="1" smtClean="0"/>
                  <a:t>ｘ</a:t>
                </a:r>
                <a:r>
                  <a:rPr kumimoji="1" lang="ja-JP" altLang="en-US" sz="2800" dirty="0" smtClean="0"/>
                  <a:t>に反比例し、ｘ＝４のとき、ｙ＝２です。ｘとｙの関係を式に表しなさい</a:t>
                </a:r>
                <a:r>
                  <a:rPr lang="ja-JP" altLang="en-US" sz="2800" dirty="0" smtClean="0"/>
                  <a:t>。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4400" dirty="0">
                    <a:solidFill>
                      <a:srgbClr val="FF0000"/>
                    </a:solidFill>
                  </a:rPr>
                  <a:t>　</a:t>
                </a:r>
                <a:r>
                  <a:rPr kumimoji="1" lang="ja-JP" altLang="en-US" sz="4000" dirty="0" smtClean="0">
                    <a:solidFill>
                      <a:srgbClr val="FF0000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kumimoji="1" lang="ja-JP" alt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en-US" altLang="ja-JP" sz="40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3600" dirty="0" smtClean="0"/>
                  <a:t>　２＝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kumimoji="1" lang="ja-JP" altLang="en-US" sz="3600" dirty="0" smtClean="0"/>
                  <a:t>　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 smtClean="0"/>
                  <a:t>   ａ＝</a:t>
                </a:r>
                <a:r>
                  <a:rPr lang="ja-JP" altLang="en-US" sz="3600" dirty="0"/>
                  <a:t>８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よって</a:t>
                </a:r>
                <a:r>
                  <a:rPr lang="ja-JP" altLang="en-US" sz="3600" dirty="0" smtClean="0"/>
                  <a:t>、　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980728"/>
                <a:ext cx="4248472" cy="5688632"/>
              </a:xfrm>
              <a:blipFill rotWithShape="1">
                <a:blip r:embed="rId2"/>
                <a:stretch>
                  <a:fillRect l="-4304" t="-1501" r="-14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153052" y="944513"/>
            <a:ext cx="2690756" cy="5760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773764" y="1520576"/>
            <a:ext cx="484632" cy="1116336"/>
          </a:xfrm>
          <a:prstGeom prst="downArrow">
            <a:avLst/>
          </a:prstGeom>
          <a:solidFill>
            <a:srgbClr val="FF0000">
              <a:alpha val="4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427984" y="983697"/>
                <a:ext cx="4608512" cy="585615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 smtClean="0"/>
                  <a:t>問</a:t>
                </a:r>
                <a:r>
                  <a:rPr lang="en-US" altLang="ja-JP" sz="2400" dirty="0"/>
                  <a:t>4</a:t>
                </a:r>
                <a:r>
                  <a:rPr kumimoji="1" lang="ja-JP" altLang="en-US" sz="2400" dirty="0" smtClean="0"/>
                  <a:t>　次の</a:t>
                </a:r>
                <a:r>
                  <a:rPr kumimoji="1" lang="ja-JP" altLang="en-US" sz="2400" dirty="0" err="1" smtClean="0"/>
                  <a:t>ｘ</a:t>
                </a:r>
                <a:r>
                  <a:rPr kumimoji="1" lang="ja-JP" altLang="en-US" sz="2400" dirty="0" smtClean="0"/>
                  <a:t>とｙの関係を式に表しな　</a:t>
                </a:r>
                <a:endParaRPr kumimoji="1" lang="en-US" altLang="ja-JP" sz="2400" dirty="0" smtClean="0"/>
              </a:p>
              <a:p>
                <a:r>
                  <a:rPr lang="ja-JP" altLang="en-US" sz="2400" dirty="0"/>
                  <a:t>　</a:t>
                </a:r>
                <a:r>
                  <a:rPr lang="ja-JP" altLang="en-US" sz="2400" dirty="0" smtClean="0"/>
                  <a:t>　</a:t>
                </a:r>
                <a:r>
                  <a:rPr kumimoji="1" lang="ja-JP" altLang="en-US" sz="2400" dirty="0" smtClean="0"/>
                  <a:t>さい。</a:t>
                </a:r>
                <a:endParaRPr kumimoji="1" lang="en-US" altLang="ja-JP" sz="2400" dirty="0" smtClean="0"/>
              </a:p>
              <a:p>
                <a:r>
                  <a:rPr lang="en-US" altLang="ja-JP" sz="2400" dirty="0" smtClean="0"/>
                  <a:t>(1)</a:t>
                </a:r>
                <a:r>
                  <a:rPr lang="ja-JP" altLang="en-US" sz="2400" dirty="0" smtClean="0"/>
                  <a:t>　</a:t>
                </a:r>
                <a:r>
                  <a:rPr lang="ja-JP" altLang="en-US" sz="2400" dirty="0" err="1" smtClean="0"/>
                  <a:t>ｙ</a:t>
                </a:r>
                <a:r>
                  <a:rPr lang="ja-JP" altLang="en-US" sz="2400" dirty="0"/>
                  <a:t>はｘ</a:t>
                </a:r>
                <a:r>
                  <a:rPr lang="ja-JP" altLang="en-US" sz="2400" dirty="0" smtClean="0"/>
                  <a:t>に反比例</a:t>
                </a:r>
                <a:r>
                  <a:rPr lang="ja-JP" altLang="en-US" sz="2400" dirty="0"/>
                  <a:t>し、ｘ</a:t>
                </a:r>
                <a:r>
                  <a:rPr lang="ja-JP" altLang="en-US" sz="2400" dirty="0" smtClean="0"/>
                  <a:t>＝２のとき</a:t>
                </a:r>
                <a:r>
                  <a:rPr lang="ja-JP" altLang="en-US" sz="2400" dirty="0"/>
                  <a:t>、</a:t>
                </a:r>
                <a:endParaRPr lang="en-US" altLang="ja-JP" sz="2400" dirty="0"/>
              </a:p>
              <a:p>
                <a:r>
                  <a:rPr lang="ja-JP" altLang="en-US" sz="2400" dirty="0"/>
                  <a:t>　　ｙ</a:t>
                </a:r>
                <a:r>
                  <a:rPr lang="ja-JP" altLang="en-US" sz="2400" dirty="0" smtClean="0"/>
                  <a:t>＝５で</a:t>
                </a:r>
                <a:r>
                  <a:rPr lang="ja-JP" altLang="en-US" sz="2400" dirty="0"/>
                  <a:t>ある。</a:t>
                </a:r>
                <a:endParaRPr lang="en-US" altLang="ja-JP" sz="2400" dirty="0"/>
              </a:p>
              <a:p>
                <a:endParaRPr lang="en-US" altLang="ja-JP" sz="2400" dirty="0" smtClean="0"/>
              </a:p>
              <a:p>
                <a:endParaRPr lang="en-US" altLang="ja-JP" sz="2400" dirty="0" smtClean="0"/>
              </a:p>
              <a:p>
                <a:endParaRPr lang="en-US" altLang="ja-JP" sz="2400" dirty="0"/>
              </a:p>
              <a:p>
                <a:endParaRPr kumimoji="1" lang="en-US" altLang="ja-JP" sz="2400" dirty="0" smtClean="0"/>
              </a:p>
              <a:p>
                <a:r>
                  <a:rPr lang="en-US" altLang="ja-JP" sz="2400" dirty="0" smtClean="0"/>
                  <a:t>(</a:t>
                </a:r>
                <a:r>
                  <a:rPr lang="en-US" altLang="ja-JP" sz="2400" dirty="0"/>
                  <a:t>2</a:t>
                </a:r>
                <a:r>
                  <a:rPr lang="en-US" altLang="ja-JP" sz="2400" dirty="0" smtClean="0"/>
                  <a:t>)</a:t>
                </a:r>
                <a:r>
                  <a:rPr lang="ja-JP" altLang="en-US" sz="2400" dirty="0" smtClean="0"/>
                  <a:t>　</a:t>
                </a:r>
                <a:r>
                  <a:rPr lang="ja-JP" altLang="en-US" sz="2400" dirty="0"/>
                  <a:t>ｙはｘに反比例し、ｘ＝－３のとき、ｙ＝</a:t>
                </a:r>
                <a:r>
                  <a:rPr lang="en-US" altLang="ja-JP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i="1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24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2400" dirty="0"/>
                  <a:t>である。</a:t>
                </a:r>
                <a:endParaRPr lang="en-US" altLang="ja-JP" sz="2400" dirty="0"/>
              </a:p>
              <a:p>
                <a:endParaRPr kumimoji="1" lang="en-US" altLang="ja-JP" sz="2400" dirty="0" smtClean="0"/>
              </a:p>
              <a:p>
                <a:endParaRPr kumimoji="1" lang="en-US" altLang="ja-JP" sz="2400" dirty="0" smtClean="0"/>
              </a:p>
              <a:p>
                <a:endParaRPr lang="en-US" altLang="ja-JP" sz="2400" dirty="0"/>
              </a:p>
              <a:p>
                <a:endParaRPr kumimoji="1" lang="en-US" altLang="ja-JP" sz="2400" dirty="0" smtClean="0"/>
              </a:p>
              <a:p>
                <a:endParaRPr kumimoji="1" lang="ja-JP" altLang="en-US" sz="24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983697"/>
                <a:ext cx="4608512" cy="5856155"/>
              </a:xfrm>
              <a:prstGeom prst="rect">
                <a:avLst/>
              </a:prstGeom>
              <a:blipFill rotWithShape="1">
                <a:blip r:embed="rId3"/>
                <a:stretch>
                  <a:fillRect l="-1847" t="-1142" r="-2770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9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450025" y="33895"/>
                <a:ext cx="8229600" cy="1776868"/>
              </a:xfrm>
            </p:spPr>
            <p:txBody>
              <a:bodyPr>
                <a:noAutofit/>
              </a:bodyPr>
              <a:lstStyle/>
              <a:p>
                <a:r>
                  <a:rPr kumimoji="1" lang="ja-JP" altLang="en-US" sz="3600" dirty="0" smtClean="0"/>
                  <a:t>変数が負の値をとるとき</a:t>
                </a:r>
                <a:r>
                  <a:rPr kumimoji="1" lang="en-US" altLang="ja-JP" sz="3600" dirty="0" smtClean="0"/>
                  <a:t/>
                </a:r>
                <a:br>
                  <a:rPr kumimoji="1" lang="en-US" altLang="ja-JP" sz="3600" dirty="0" smtClean="0"/>
                </a:br>
                <a:r>
                  <a:rPr lang="ja-JP" altLang="en-US" sz="3200" dirty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 smtClean="0">
                            <a:latin typeface="Cambria Math"/>
                          </a:rPr>
                          <m:t>１２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0025" y="33895"/>
                <a:ext cx="8229600" cy="17768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256936" y="3429000"/>
                <a:ext cx="6738889" cy="1872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kumimoji="1" lang="ja-JP" altLang="en-US" sz="3600" dirty="0" smtClean="0"/>
                  <a:t>比例定数ａが負の値をとるとき</a:t>
                </a:r>
                <a:endParaRPr kumimoji="1" lang="en-US" altLang="ja-JP" sz="3600" dirty="0" smtClean="0"/>
              </a:p>
              <a:p>
                <a:pPr marL="0" indent="0" algn="ctr">
                  <a:buNone/>
                </a:pPr>
                <a:r>
                  <a:rPr kumimoji="1" lang="ja-JP" altLang="en-US" sz="3600" dirty="0" smtClean="0"/>
                  <a:t>ｙ＝</a:t>
                </a:r>
                <a14:m>
                  <m:oMath xmlns:m="http://schemas.openxmlformats.org/officeDocument/2006/math">
                    <m:r>
                      <a:rPr kumimoji="1" lang="en-US" altLang="ja-JP" sz="4000" b="0" i="1" smtClean="0"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kumimoji="1"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4000" b="0" i="1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kumimoji="1" lang="ja-JP" altLang="en-US" sz="40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6936" y="3429000"/>
                <a:ext cx="6738889" cy="1872208"/>
              </a:xfrm>
              <a:blipFill rotWithShape="1">
                <a:blip r:embed="rId3"/>
                <a:stretch>
                  <a:fillRect t="-65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894272"/>
              </p:ext>
            </p:extLst>
          </p:nvPr>
        </p:nvGraphicFramePr>
        <p:xfrm>
          <a:off x="155993" y="1868250"/>
          <a:ext cx="871296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8"/>
                <a:gridCol w="648072"/>
                <a:gridCol w="648072"/>
                <a:gridCol w="648072"/>
                <a:gridCol w="648072"/>
                <a:gridCol w="576064"/>
                <a:gridCol w="648072"/>
                <a:gridCol w="504056"/>
                <a:gridCol w="576064"/>
                <a:gridCol w="576064"/>
                <a:gridCol w="648072"/>
                <a:gridCol w="648072"/>
                <a:gridCol w="576064"/>
                <a:gridCol w="648072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5124543" y="2529334"/>
            <a:ext cx="65274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12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859545" y="2530498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６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56576" y="2548596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035256" y="2547549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715038" y="2529332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309530" y="2529333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１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867119" y="1810763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-3</a:t>
            </a:r>
            <a:endParaRPr lang="ja-JP" altLang="en-US" sz="40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671460" y="1863190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０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3468566" y="1810763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/>
              <a:t>-2</a:t>
            </a:r>
            <a:endParaRPr lang="ja-JP" altLang="en-US" sz="4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056976" y="1835060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</a:t>
            </a:r>
            <a:endParaRPr lang="ja-JP" altLang="en-US" sz="4000" dirty="0"/>
          </a:p>
        </p:txBody>
      </p:sp>
      <p:sp>
        <p:nvSpPr>
          <p:cNvPr id="21" name="正方形/長方形 20"/>
          <p:cNvSpPr/>
          <p:nvPr/>
        </p:nvSpPr>
        <p:spPr>
          <a:xfrm>
            <a:off x="2172215" y="182261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-4</a:t>
            </a:r>
            <a:endParaRPr lang="ja-JP" altLang="en-US" sz="4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578158" y="182261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-6</a:t>
            </a:r>
            <a:endParaRPr lang="ja-JP" altLang="en-US" sz="4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786995" y="1835060"/>
            <a:ext cx="86113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-12</a:t>
            </a:r>
            <a:endParaRPr lang="ja-JP" altLang="en-US" sz="4000" dirty="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274096"/>
              </p:ext>
            </p:extLst>
          </p:nvPr>
        </p:nvGraphicFramePr>
        <p:xfrm>
          <a:off x="265060" y="5346965"/>
          <a:ext cx="864096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792088"/>
                <a:gridCol w="720080"/>
                <a:gridCol w="648072"/>
                <a:gridCol w="720080"/>
                <a:gridCol w="720080"/>
                <a:gridCol w="720080"/>
                <a:gridCol w="648072"/>
                <a:gridCol w="720080"/>
                <a:gridCol w="720080"/>
                <a:gridCol w="792088"/>
                <a:gridCol w="720080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-6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-4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2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494</Words>
  <Application>Microsoft Office PowerPoint</Application>
  <PresentationFormat>画面に合わせる (4:3)</PresentationFormat>
  <Paragraphs>195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反　比　例</vt:lpstr>
      <vt:lpstr>面積が１２㎝2になる長方形をできるだけたくさん書いてみよう。</vt:lpstr>
      <vt:lpstr>反比例の意味</vt:lpstr>
      <vt:lpstr>反比例の性質</vt:lpstr>
      <vt:lpstr>変数が負の値をとるとき ｙ＝１２/x</vt:lpstr>
      <vt:lpstr>自分のことばで伝えよう</vt:lpstr>
      <vt:lpstr>反比例の式を求める</vt:lpstr>
      <vt:lpstr>変数が負の値をとるとき ｙ＝１２/x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反比例</dc:title>
  <dc:creator>kajukun</dc:creator>
  <cp:lastModifiedBy>teacher</cp:lastModifiedBy>
  <cp:revision>65</cp:revision>
  <dcterms:created xsi:type="dcterms:W3CDTF">2014-11-03T13:48:43Z</dcterms:created>
  <dcterms:modified xsi:type="dcterms:W3CDTF">2015-11-17T02:59:26Z</dcterms:modified>
</cp:coreProperties>
</file>