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68" r:id="rId3"/>
    <p:sldId id="266" r:id="rId4"/>
    <p:sldId id="270" r:id="rId5"/>
    <p:sldId id="258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99E6B-9F6A-43DE-A5D2-0DEE0ACA26AE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A1173-AA35-4A90-8BD9-2BBDE70D02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709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A1173-AA35-4A90-8BD9-2BBDE70D020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975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18A04-A1E4-455D-9208-E9CFE4F2DA23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784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A1173-AA35-4A90-8BD9-2BBDE70D020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97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22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81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434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902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15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0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14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85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103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58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28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8FF4C-E1CF-49DC-BE2C-9FDB4DDC6FA3}" type="datetimeFigureOut">
              <a:rPr kumimoji="1" lang="ja-JP" altLang="en-US" smtClean="0"/>
              <a:t>2014/11/20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EB277-7547-49A6-ACBB-95217A7F47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6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7200" dirty="0" smtClean="0"/>
              <a:t>反比例のグラフ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2636912"/>
            <a:ext cx="7272808" cy="280831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kumimoji="1" lang="ja-JP" altLang="en-US" sz="48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8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800" dirty="0" smtClean="0">
                <a:solidFill>
                  <a:schemeClr val="tx1"/>
                </a:solidFill>
              </a:rPr>
              <a:t>反比例のグラフをかくことができる。</a:t>
            </a:r>
            <a:endParaRPr kumimoji="1" lang="ja-JP" alt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08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466125" y="1268760"/>
                <a:ext cx="8229600" cy="1118067"/>
              </a:xfrm>
            </p:spPr>
            <p:txBody>
              <a:bodyPr>
                <a:noAutofit/>
              </a:bodyPr>
              <a:lstStyle/>
              <a:p>
                <a:r>
                  <a:rPr lang="ja-JP" altLang="en-US" sz="3600" dirty="0" smtClean="0"/>
                  <a:t>ｙ</a:t>
                </a:r>
                <a:r>
                  <a:rPr lang="ja-JP" altLang="en-US" sz="3600" dirty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i="1" smtClean="0">
                            <a:latin typeface="Cambria Math"/>
                          </a:rPr>
                          <m:t>１２</m:t>
                        </m:r>
                      </m:num>
                      <m:den>
                        <m:r>
                          <a:rPr lang="ja-JP" altLang="en-US" sz="40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ja-JP" altLang="en-US" sz="4000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66125" y="1268760"/>
                <a:ext cx="8229600" cy="1118067"/>
              </a:xfrm>
              <a:blipFill rotWithShape="1">
                <a:blip r:embed="rId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225610" y="4077072"/>
                <a:ext cx="6738889" cy="115212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kumimoji="1" lang="ja-JP" altLang="en-US" sz="3600" dirty="0" smtClean="0"/>
                  <a:t>ｙ＝</a:t>
                </a:r>
                <a14:m>
                  <m:oMath xmlns:m="http://schemas.openxmlformats.org/officeDocument/2006/math">
                    <m:r>
                      <a:rPr kumimoji="1" lang="en-US" altLang="ja-JP" sz="4000" b="0" i="1" smtClean="0">
                        <a:latin typeface="Cambria Math"/>
                      </a:rPr>
                      <m:t>―</m:t>
                    </m:r>
                    <m:f>
                      <m:fPr>
                        <m:ctrlPr>
                          <a:rPr kumimoji="1"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4000" b="0" i="1" smtClean="0"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kumimoji="1" lang="ja-JP" altLang="en-US" sz="40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25610" y="4077072"/>
                <a:ext cx="6738889" cy="1152128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040550"/>
              </p:ext>
            </p:extLst>
          </p:nvPr>
        </p:nvGraphicFramePr>
        <p:xfrm>
          <a:off x="164043" y="2590529"/>
          <a:ext cx="8712966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8"/>
                <a:gridCol w="648072"/>
                <a:gridCol w="648072"/>
                <a:gridCol w="648072"/>
                <a:gridCol w="648072"/>
                <a:gridCol w="576064"/>
                <a:gridCol w="648072"/>
                <a:gridCol w="504056"/>
                <a:gridCol w="576064"/>
                <a:gridCol w="576064"/>
                <a:gridCol w="648072"/>
                <a:gridCol w="648072"/>
                <a:gridCol w="576064"/>
                <a:gridCol w="648072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5132593" y="3251613"/>
            <a:ext cx="65274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prstClr val="black"/>
                </a:solidFill>
              </a:rPr>
              <a:t>12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867595" y="3252777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 smtClean="0">
                <a:solidFill>
                  <a:prstClr val="black"/>
                </a:solidFill>
              </a:rPr>
              <a:t>６</a:t>
            </a:r>
            <a:endParaRPr lang="ja-JP" altLang="en-US" sz="36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64626" y="3270875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４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043306" y="3269828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３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7723088" y="3251611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317580" y="3251612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１</a:t>
            </a:r>
            <a:endParaRPr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2875169" y="253304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-3</a:t>
            </a:r>
            <a:endParaRPr lang="ja-JP" altLang="en-US" sz="4000" dirty="0"/>
          </a:p>
        </p:txBody>
      </p:sp>
      <p:sp>
        <p:nvSpPr>
          <p:cNvPr id="18" name="正方形/長方形 17"/>
          <p:cNvSpPr/>
          <p:nvPr/>
        </p:nvSpPr>
        <p:spPr>
          <a:xfrm>
            <a:off x="4679510" y="2585469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０</a:t>
            </a:r>
            <a:endParaRPr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3476616" y="253304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/>
              <a:t>-2</a:t>
            </a:r>
            <a:endParaRPr lang="ja-JP" altLang="en-US" sz="4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4065026" y="2557339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</a:t>
            </a:r>
            <a:endParaRPr lang="ja-JP" altLang="en-US" sz="4000" dirty="0"/>
          </a:p>
        </p:txBody>
      </p:sp>
      <p:sp>
        <p:nvSpPr>
          <p:cNvPr id="21" name="正方形/長方形 20"/>
          <p:cNvSpPr/>
          <p:nvPr/>
        </p:nvSpPr>
        <p:spPr>
          <a:xfrm>
            <a:off x="2180265" y="2544891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-4</a:t>
            </a:r>
            <a:endParaRPr lang="ja-JP" altLang="en-US" sz="4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586208" y="2544891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-6</a:t>
            </a:r>
            <a:endParaRPr lang="ja-JP" altLang="en-US" sz="4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795045" y="2557339"/>
            <a:ext cx="86113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-12</a:t>
            </a:r>
            <a:endParaRPr lang="ja-JP" altLang="en-US" sz="4000" dirty="0"/>
          </a:p>
        </p:txBody>
      </p:sp>
      <p:sp>
        <p:nvSpPr>
          <p:cNvPr id="24" name="正方形/長方形 23"/>
          <p:cNvSpPr/>
          <p:nvPr/>
        </p:nvSpPr>
        <p:spPr>
          <a:xfrm>
            <a:off x="2229055" y="3183701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-3</a:t>
            </a:r>
            <a:endParaRPr lang="ja-JP" altLang="en-US" sz="4000" dirty="0"/>
          </a:p>
        </p:txBody>
      </p:sp>
      <p:sp>
        <p:nvSpPr>
          <p:cNvPr id="25" name="正方形/長方形 24"/>
          <p:cNvSpPr/>
          <p:nvPr/>
        </p:nvSpPr>
        <p:spPr>
          <a:xfrm>
            <a:off x="1578817" y="3183701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/>
              <a:t>-2</a:t>
            </a:r>
            <a:endParaRPr lang="ja-JP" altLang="en-US" sz="4000" dirty="0"/>
          </a:p>
        </p:txBody>
      </p:sp>
      <p:sp>
        <p:nvSpPr>
          <p:cNvPr id="26" name="正方形/長方形 25"/>
          <p:cNvSpPr/>
          <p:nvPr/>
        </p:nvSpPr>
        <p:spPr>
          <a:xfrm>
            <a:off x="924887" y="3183701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</a:t>
            </a:r>
            <a:endParaRPr lang="ja-JP" altLang="en-US" sz="4000" dirty="0"/>
          </a:p>
        </p:txBody>
      </p:sp>
      <p:sp>
        <p:nvSpPr>
          <p:cNvPr id="27" name="正方形/長方形 26"/>
          <p:cNvSpPr/>
          <p:nvPr/>
        </p:nvSpPr>
        <p:spPr>
          <a:xfrm>
            <a:off x="2875169" y="3195550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-4</a:t>
            </a:r>
            <a:endParaRPr lang="ja-JP" altLang="en-US" sz="4000" dirty="0"/>
          </a:p>
        </p:txBody>
      </p:sp>
      <p:sp>
        <p:nvSpPr>
          <p:cNvPr id="28" name="正方形/長方形 27"/>
          <p:cNvSpPr/>
          <p:nvPr/>
        </p:nvSpPr>
        <p:spPr>
          <a:xfrm>
            <a:off x="3463579" y="3209320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-6</a:t>
            </a:r>
            <a:endParaRPr lang="ja-JP" altLang="en-US" sz="4000" dirty="0"/>
          </a:p>
        </p:txBody>
      </p:sp>
      <p:sp>
        <p:nvSpPr>
          <p:cNvPr id="29" name="正方形/長方形 28"/>
          <p:cNvSpPr/>
          <p:nvPr/>
        </p:nvSpPr>
        <p:spPr>
          <a:xfrm>
            <a:off x="3935182" y="3183313"/>
            <a:ext cx="86113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-12</a:t>
            </a:r>
            <a:endParaRPr lang="ja-JP" altLang="en-US" sz="4000" dirty="0"/>
          </a:p>
        </p:txBody>
      </p:sp>
      <p:sp>
        <p:nvSpPr>
          <p:cNvPr id="30" name="正方形/長方形 29"/>
          <p:cNvSpPr/>
          <p:nvPr/>
        </p:nvSpPr>
        <p:spPr>
          <a:xfrm>
            <a:off x="4580925" y="3222969"/>
            <a:ext cx="69762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×</a:t>
            </a:r>
            <a:endParaRPr lang="ja-JP" altLang="en-US" sz="4000" dirty="0"/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211509"/>
              </p:ext>
            </p:extLst>
          </p:nvPr>
        </p:nvGraphicFramePr>
        <p:xfrm>
          <a:off x="265060" y="5346965"/>
          <a:ext cx="864096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792088"/>
                <a:gridCol w="720080"/>
                <a:gridCol w="648072"/>
                <a:gridCol w="720080"/>
                <a:gridCol w="720080"/>
                <a:gridCol w="720080"/>
                <a:gridCol w="648072"/>
                <a:gridCol w="720080"/>
                <a:gridCol w="720080"/>
                <a:gridCol w="792088"/>
                <a:gridCol w="720080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ｘ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-6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-4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-3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-2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-1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０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ｙ</a:t>
                      </a:r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3" name="正方形/長方形 32"/>
          <p:cNvSpPr/>
          <p:nvPr/>
        </p:nvSpPr>
        <p:spPr>
          <a:xfrm>
            <a:off x="3986358" y="5986708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６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1756681" y="5986709"/>
            <a:ext cx="76976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3600" dirty="0" smtClean="0">
                <a:solidFill>
                  <a:prstClr val="black"/>
                </a:solidFill>
              </a:rPr>
              <a:t>1.5</a:t>
            </a:r>
            <a:endParaRPr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3277636" y="5986151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３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2625729" y="5986709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ja-JP" altLang="en-US" sz="36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148877" y="5969813"/>
            <a:ext cx="50045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3600" dirty="0" smtClean="0">
                <a:solidFill>
                  <a:prstClr val="black"/>
                </a:solidFill>
              </a:rPr>
              <a:t>１</a:t>
            </a:r>
            <a:endParaRPr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6003574" y="5956772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-3</a:t>
            </a:r>
            <a:endParaRPr lang="ja-JP" altLang="en-US" sz="4000" dirty="0"/>
          </a:p>
        </p:txBody>
      </p:sp>
      <p:sp>
        <p:nvSpPr>
          <p:cNvPr id="46" name="正方形/長方形 45"/>
          <p:cNvSpPr/>
          <p:nvPr/>
        </p:nvSpPr>
        <p:spPr>
          <a:xfrm>
            <a:off x="6674871" y="5929196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/>
              <a:t>-2</a:t>
            </a:r>
            <a:endParaRPr lang="ja-JP" altLang="en-US" sz="4000" dirty="0"/>
          </a:p>
        </p:txBody>
      </p:sp>
      <p:sp>
        <p:nvSpPr>
          <p:cNvPr id="47" name="正方形/長方形 46"/>
          <p:cNvSpPr/>
          <p:nvPr/>
        </p:nvSpPr>
        <p:spPr>
          <a:xfrm>
            <a:off x="8274687" y="5939035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</a:t>
            </a:r>
            <a:endParaRPr lang="ja-JP" altLang="en-US" sz="4000" dirty="0"/>
          </a:p>
        </p:txBody>
      </p:sp>
      <p:sp>
        <p:nvSpPr>
          <p:cNvPr id="48" name="正方形/長方形 47"/>
          <p:cNvSpPr/>
          <p:nvPr/>
        </p:nvSpPr>
        <p:spPr>
          <a:xfrm>
            <a:off x="7283710" y="5955373"/>
            <a:ext cx="99097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-1.5</a:t>
            </a:r>
            <a:endParaRPr lang="ja-JP" altLang="en-US" sz="4000" dirty="0"/>
          </a:p>
        </p:txBody>
      </p:sp>
      <p:sp>
        <p:nvSpPr>
          <p:cNvPr id="49" name="正方形/長方形 48"/>
          <p:cNvSpPr/>
          <p:nvPr/>
        </p:nvSpPr>
        <p:spPr>
          <a:xfrm>
            <a:off x="5324008" y="5955930"/>
            <a:ext cx="60144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-6</a:t>
            </a:r>
            <a:endParaRPr lang="ja-JP" altLang="en-US" sz="4000" dirty="0"/>
          </a:p>
        </p:txBody>
      </p:sp>
      <p:sp>
        <p:nvSpPr>
          <p:cNvPr id="51" name="正方形/長方形 50"/>
          <p:cNvSpPr/>
          <p:nvPr/>
        </p:nvSpPr>
        <p:spPr>
          <a:xfrm>
            <a:off x="4564825" y="5988480"/>
            <a:ext cx="69762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ja-JP" sz="4000" dirty="0" smtClean="0"/>
              <a:t>×</a:t>
            </a:r>
            <a:endParaRPr lang="ja-JP" altLang="en-US" sz="40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8788" y="251816"/>
            <a:ext cx="824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この表をもとに、グラフに点をとりましょう。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47647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99" t="16296" r="27656" b="22203"/>
          <a:stretch/>
        </p:blipFill>
        <p:spPr bwMode="auto">
          <a:xfrm>
            <a:off x="2489482" y="117891"/>
            <a:ext cx="6489607" cy="661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フローチャート : 結合子 2"/>
          <p:cNvSpPr/>
          <p:nvPr/>
        </p:nvSpPr>
        <p:spPr>
          <a:xfrm>
            <a:off x="6300192" y="148478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 : 結合子 3"/>
          <p:cNvSpPr/>
          <p:nvPr/>
        </p:nvSpPr>
        <p:spPr>
          <a:xfrm>
            <a:off x="6642177" y="2184321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ローチャート : 結合子 4"/>
          <p:cNvSpPr/>
          <p:nvPr/>
        </p:nvSpPr>
        <p:spPr>
          <a:xfrm>
            <a:off x="6974359" y="2520281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 : 結合子 5"/>
          <p:cNvSpPr/>
          <p:nvPr/>
        </p:nvSpPr>
        <p:spPr>
          <a:xfrm>
            <a:off x="7632759" y="2843925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 : 結合子 6"/>
          <p:cNvSpPr/>
          <p:nvPr/>
        </p:nvSpPr>
        <p:spPr>
          <a:xfrm>
            <a:off x="6149447" y="830791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 : 結合子 7"/>
          <p:cNvSpPr/>
          <p:nvPr/>
        </p:nvSpPr>
        <p:spPr>
          <a:xfrm>
            <a:off x="8326114" y="3032687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結合子 8"/>
          <p:cNvSpPr/>
          <p:nvPr/>
        </p:nvSpPr>
        <p:spPr>
          <a:xfrm>
            <a:off x="7308304" y="2708920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 : 結合子 9"/>
          <p:cNvSpPr/>
          <p:nvPr/>
        </p:nvSpPr>
        <p:spPr>
          <a:xfrm>
            <a:off x="6444208" y="184482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リーフォーム 11"/>
          <p:cNvSpPr/>
          <p:nvPr/>
        </p:nvSpPr>
        <p:spPr>
          <a:xfrm>
            <a:off x="6097058" y="473725"/>
            <a:ext cx="2577947" cy="2610998"/>
          </a:xfrm>
          <a:custGeom>
            <a:avLst/>
            <a:gdLst>
              <a:gd name="connsiteX0" fmla="*/ 0 w 2577947"/>
              <a:gd name="connsiteY0" fmla="*/ 0 h 2610998"/>
              <a:gd name="connsiteX1" fmla="*/ 55085 w 2577947"/>
              <a:gd name="connsiteY1" fmla="*/ 385590 h 2610998"/>
              <a:gd name="connsiteX2" fmla="*/ 220338 w 2577947"/>
              <a:gd name="connsiteY2" fmla="*/ 1024569 h 2610998"/>
              <a:gd name="connsiteX3" fmla="*/ 363557 w 2577947"/>
              <a:gd name="connsiteY3" fmla="*/ 1377108 h 2610998"/>
              <a:gd name="connsiteX4" fmla="*/ 561861 w 2577947"/>
              <a:gd name="connsiteY4" fmla="*/ 1707614 h 2610998"/>
              <a:gd name="connsiteX5" fmla="*/ 903384 w 2577947"/>
              <a:gd name="connsiteY5" fmla="*/ 2071171 h 2610998"/>
              <a:gd name="connsiteX6" fmla="*/ 1233890 w 2577947"/>
              <a:gd name="connsiteY6" fmla="*/ 2247441 h 2610998"/>
              <a:gd name="connsiteX7" fmla="*/ 1564396 w 2577947"/>
              <a:gd name="connsiteY7" fmla="*/ 2379643 h 2610998"/>
              <a:gd name="connsiteX8" fmla="*/ 2247441 w 2577947"/>
              <a:gd name="connsiteY8" fmla="*/ 2566930 h 2610998"/>
              <a:gd name="connsiteX9" fmla="*/ 2577947 w 2577947"/>
              <a:gd name="connsiteY9" fmla="*/ 2610998 h 2610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7947" h="2610998">
                <a:moveTo>
                  <a:pt x="0" y="0"/>
                </a:moveTo>
                <a:cubicBezTo>
                  <a:pt x="9181" y="107414"/>
                  <a:pt x="18362" y="214829"/>
                  <a:pt x="55085" y="385590"/>
                </a:cubicBezTo>
                <a:cubicBezTo>
                  <a:pt x="91808" y="556352"/>
                  <a:pt x="168926" y="859316"/>
                  <a:pt x="220338" y="1024569"/>
                </a:cubicBezTo>
                <a:cubicBezTo>
                  <a:pt x="271750" y="1189822"/>
                  <a:pt x="306637" y="1263267"/>
                  <a:pt x="363557" y="1377108"/>
                </a:cubicBezTo>
                <a:cubicBezTo>
                  <a:pt x="420477" y="1490949"/>
                  <a:pt x="471890" y="1591937"/>
                  <a:pt x="561861" y="1707614"/>
                </a:cubicBezTo>
                <a:cubicBezTo>
                  <a:pt x="651832" y="1823291"/>
                  <a:pt x="791379" y="1981200"/>
                  <a:pt x="903384" y="2071171"/>
                </a:cubicBezTo>
                <a:cubicBezTo>
                  <a:pt x="1015389" y="2161142"/>
                  <a:pt x="1123721" y="2196029"/>
                  <a:pt x="1233890" y="2247441"/>
                </a:cubicBezTo>
                <a:cubicBezTo>
                  <a:pt x="1344059" y="2298853"/>
                  <a:pt x="1395471" y="2326395"/>
                  <a:pt x="1564396" y="2379643"/>
                </a:cubicBezTo>
                <a:cubicBezTo>
                  <a:pt x="1733321" y="2432891"/>
                  <a:pt x="2078516" y="2528371"/>
                  <a:pt x="2247441" y="2566930"/>
                </a:cubicBezTo>
                <a:cubicBezTo>
                  <a:pt x="2416366" y="2605489"/>
                  <a:pt x="2497156" y="2608243"/>
                  <a:pt x="2577947" y="261099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 : 結合子 13"/>
          <p:cNvSpPr/>
          <p:nvPr/>
        </p:nvSpPr>
        <p:spPr>
          <a:xfrm>
            <a:off x="3607321" y="4220207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結合子 14"/>
          <p:cNvSpPr/>
          <p:nvPr/>
        </p:nvSpPr>
        <p:spPr>
          <a:xfrm>
            <a:off x="4298664" y="4546189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 : 結合子 15"/>
          <p:cNvSpPr/>
          <p:nvPr/>
        </p:nvSpPr>
        <p:spPr>
          <a:xfrm>
            <a:off x="4615433" y="489058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>
            <a:off x="4954688" y="5572002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リーフォーム 17"/>
          <p:cNvSpPr/>
          <p:nvPr/>
        </p:nvSpPr>
        <p:spPr>
          <a:xfrm rot="10800000">
            <a:off x="2622239" y="3993983"/>
            <a:ext cx="2577947" cy="2610998"/>
          </a:xfrm>
          <a:custGeom>
            <a:avLst/>
            <a:gdLst>
              <a:gd name="connsiteX0" fmla="*/ 0 w 2577947"/>
              <a:gd name="connsiteY0" fmla="*/ 0 h 2610998"/>
              <a:gd name="connsiteX1" fmla="*/ 55085 w 2577947"/>
              <a:gd name="connsiteY1" fmla="*/ 385590 h 2610998"/>
              <a:gd name="connsiteX2" fmla="*/ 220338 w 2577947"/>
              <a:gd name="connsiteY2" fmla="*/ 1024569 h 2610998"/>
              <a:gd name="connsiteX3" fmla="*/ 363557 w 2577947"/>
              <a:gd name="connsiteY3" fmla="*/ 1377108 h 2610998"/>
              <a:gd name="connsiteX4" fmla="*/ 561861 w 2577947"/>
              <a:gd name="connsiteY4" fmla="*/ 1707614 h 2610998"/>
              <a:gd name="connsiteX5" fmla="*/ 903384 w 2577947"/>
              <a:gd name="connsiteY5" fmla="*/ 2071171 h 2610998"/>
              <a:gd name="connsiteX6" fmla="*/ 1233890 w 2577947"/>
              <a:gd name="connsiteY6" fmla="*/ 2247441 h 2610998"/>
              <a:gd name="connsiteX7" fmla="*/ 1564396 w 2577947"/>
              <a:gd name="connsiteY7" fmla="*/ 2379643 h 2610998"/>
              <a:gd name="connsiteX8" fmla="*/ 2247441 w 2577947"/>
              <a:gd name="connsiteY8" fmla="*/ 2566930 h 2610998"/>
              <a:gd name="connsiteX9" fmla="*/ 2577947 w 2577947"/>
              <a:gd name="connsiteY9" fmla="*/ 2610998 h 2610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7947" h="2610998">
                <a:moveTo>
                  <a:pt x="0" y="0"/>
                </a:moveTo>
                <a:cubicBezTo>
                  <a:pt x="9181" y="107414"/>
                  <a:pt x="18362" y="214829"/>
                  <a:pt x="55085" y="385590"/>
                </a:cubicBezTo>
                <a:cubicBezTo>
                  <a:pt x="91808" y="556352"/>
                  <a:pt x="168926" y="859316"/>
                  <a:pt x="220338" y="1024569"/>
                </a:cubicBezTo>
                <a:cubicBezTo>
                  <a:pt x="271750" y="1189822"/>
                  <a:pt x="306637" y="1263267"/>
                  <a:pt x="363557" y="1377108"/>
                </a:cubicBezTo>
                <a:cubicBezTo>
                  <a:pt x="420477" y="1490949"/>
                  <a:pt x="471890" y="1591937"/>
                  <a:pt x="561861" y="1707614"/>
                </a:cubicBezTo>
                <a:cubicBezTo>
                  <a:pt x="651832" y="1823291"/>
                  <a:pt x="791379" y="1981200"/>
                  <a:pt x="903384" y="2071171"/>
                </a:cubicBezTo>
                <a:cubicBezTo>
                  <a:pt x="1015389" y="2161142"/>
                  <a:pt x="1123721" y="2196029"/>
                  <a:pt x="1233890" y="2247441"/>
                </a:cubicBezTo>
                <a:cubicBezTo>
                  <a:pt x="1344059" y="2298853"/>
                  <a:pt x="1395471" y="2326395"/>
                  <a:pt x="1564396" y="2379643"/>
                </a:cubicBezTo>
                <a:cubicBezTo>
                  <a:pt x="1733321" y="2432891"/>
                  <a:pt x="2078516" y="2528371"/>
                  <a:pt x="2247441" y="2566930"/>
                </a:cubicBezTo>
                <a:cubicBezTo>
                  <a:pt x="2416366" y="2605489"/>
                  <a:pt x="2497156" y="2608243"/>
                  <a:pt x="2577947" y="2610998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107505" y="548680"/>
                <a:ext cx="2381977" cy="1065829"/>
              </a:xfrm>
            </p:spPr>
            <p:txBody>
              <a:bodyPr>
                <a:noAutofit/>
              </a:bodyPr>
              <a:lstStyle/>
              <a:p>
                <a:r>
                  <a:rPr lang="en-US" altLang="ja-JP" sz="3200" dirty="0" smtClean="0"/>
                  <a:t>(1)</a:t>
                </a:r>
                <a:r>
                  <a:rPr lang="ja-JP" altLang="en-US" sz="3200" dirty="0" smtClean="0"/>
                  <a:t>　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ｙ</a:t>
                </a:r>
                <a:r>
                  <a:rPr lang="ja-JP" altLang="en-US" sz="3200" dirty="0">
                    <a:solidFill>
                      <a:srgbClr val="FF0000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１２</m:t>
                        </m:r>
                      </m:num>
                      <m:den>
                        <m:r>
                          <a:rPr lang="ja-JP" altLang="en-US" sz="36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kumimoji="1" lang="ja-JP" altLang="en-US" sz="3600" dirty="0"/>
              </a:p>
            </p:txBody>
          </p:sp>
        </mc:Choice>
        <mc:Fallback xmlns="">
          <p:sp>
            <p:nvSpPr>
              <p:cNvPr id="19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7505" y="548680"/>
                <a:ext cx="2381977" cy="1065829"/>
              </a:xfrm>
              <a:blipFill rotWithShape="1">
                <a:blip r:embed="rId4"/>
                <a:stretch>
                  <a:fillRect l="-1795" b="-3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タイトル 1"/>
              <p:cNvSpPr txBox="1">
                <a:spLocks/>
              </p:cNvSpPr>
              <p:nvPr/>
            </p:nvSpPr>
            <p:spPr>
              <a:xfrm>
                <a:off x="124951" y="2311010"/>
                <a:ext cx="2381977" cy="10658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 smtClean="0"/>
                  <a:t>(2)</a:t>
                </a:r>
                <a:r>
                  <a:rPr lang="ja-JP" altLang="en-US" sz="3200" dirty="0" smtClean="0"/>
                  <a:t>　</a:t>
                </a:r>
                <a:r>
                  <a:rPr lang="ja-JP" altLang="en-US" sz="3200" dirty="0" smtClean="0">
                    <a:solidFill>
                      <a:srgbClr val="00B050"/>
                    </a:solidFill>
                  </a:rPr>
                  <a:t>ｙ</a:t>
                </a:r>
                <a:r>
                  <a:rPr lang="ja-JP" altLang="en-US" sz="3200" dirty="0">
                    <a:solidFill>
                      <a:srgbClr val="00B050"/>
                    </a:solidFill>
                  </a:rPr>
                  <a:t>＝</a:t>
                </a:r>
                <a:r>
                  <a:rPr lang="en-US" altLang="ja-JP" sz="3200" dirty="0" smtClean="0">
                    <a:solidFill>
                      <a:srgbClr val="00B050"/>
                    </a:solidFill>
                  </a:rPr>
                  <a:t>―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６</m:t>
                        </m:r>
                      </m:num>
                      <m:den>
                        <m:r>
                          <a:rPr lang="ja-JP" altLang="en-US" sz="36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ja-JP" altLang="en-US" sz="3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0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951" y="2311010"/>
                <a:ext cx="2381977" cy="1065829"/>
              </a:xfrm>
              <a:prstGeom prst="rect">
                <a:avLst/>
              </a:prstGeom>
              <a:blipFill rotWithShape="1">
                <a:blip r:embed="rId5"/>
                <a:stretch>
                  <a:fillRect l="-2558" b="-3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フローチャート : 結合子 21"/>
          <p:cNvSpPr/>
          <p:nvPr/>
        </p:nvSpPr>
        <p:spPr>
          <a:xfrm>
            <a:off x="7632759" y="3861048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結合子 23"/>
          <p:cNvSpPr/>
          <p:nvPr/>
        </p:nvSpPr>
        <p:spPr>
          <a:xfrm>
            <a:off x="6642177" y="4212498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 : 結合子 24"/>
          <p:cNvSpPr/>
          <p:nvPr/>
        </p:nvSpPr>
        <p:spPr>
          <a:xfrm>
            <a:off x="6300192" y="4543832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ローチャート : 結合子 25"/>
          <p:cNvSpPr/>
          <p:nvPr/>
        </p:nvSpPr>
        <p:spPr>
          <a:xfrm>
            <a:off x="5966312" y="5552787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フローチャート : 結合子 26"/>
          <p:cNvSpPr/>
          <p:nvPr/>
        </p:nvSpPr>
        <p:spPr>
          <a:xfrm>
            <a:off x="4954688" y="2509452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ローチャート : 結合子 27"/>
          <p:cNvSpPr/>
          <p:nvPr/>
        </p:nvSpPr>
        <p:spPr>
          <a:xfrm>
            <a:off x="5292080" y="148478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ローチャート : 結合子 28"/>
          <p:cNvSpPr/>
          <p:nvPr/>
        </p:nvSpPr>
        <p:spPr>
          <a:xfrm>
            <a:off x="4622137" y="2872431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フローチャート : 結合子 29"/>
          <p:cNvSpPr/>
          <p:nvPr/>
        </p:nvSpPr>
        <p:spPr>
          <a:xfrm>
            <a:off x="3622536" y="3185591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4" name="フリーフォーム 1023"/>
          <p:cNvSpPr/>
          <p:nvPr/>
        </p:nvSpPr>
        <p:spPr>
          <a:xfrm>
            <a:off x="2638365" y="478418"/>
            <a:ext cx="2798284" cy="2842352"/>
          </a:xfrm>
          <a:custGeom>
            <a:avLst/>
            <a:gdLst>
              <a:gd name="connsiteX0" fmla="*/ 2798284 w 2798284"/>
              <a:gd name="connsiteY0" fmla="*/ 0 h 2842352"/>
              <a:gd name="connsiteX1" fmla="*/ 2677099 w 2798284"/>
              <a:gd name="connsiteY1" fmla="*/ 1035586 h 2842352"/>
              <a:gd name="connsiteX2" fmla="*/ 2335576 w 2798284"/>
              <a:gd name="connsiteY2" fmla="*/ 2038121 h 2842352"/>
              <a:gd name="connsiteX3" fmla="*/ 1983036 w 2798284"/>
              <a:gd name="connsiteY3" fmla="*/ 2412694 h 2842352"/>
              <a:gd name="connsiteX4" fmla="*/ 1013552 w 2798284"/>
              <a:gd name="connsiteY4" fmla="*/ 2721166 h 2842352"/>
              <a:gd name="connsiteX5" fmla="*/ 0 w 2798284"/>
              <a:gd name="connsiteY5" fmla="*/ 2842352 h 2842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98284" h="2842352">
                <a:moveTo>
                  <a:pt x="2798284" y="0"/>
                </a:moveTo>
                <a:cubicBezTo>
                  <a:pt x="2776250" y="347949"/>
                  <a:pt x="2754217" y="695899"/>
                  <a:pt x="2677099" y="1035586"/>
                </a:cubicBezTo>
                <a:cubicBezTo>
                  <a:pt x="2599981" y="1375273"/>
                  <a:pt x="2451253" y="1808603"/>
                  <a:pt x="2335576" y="2038121"/>
                </a:cubicBezTo>
                <a:cubicBezTo>
                  <a:pt x="2219899" y="2267639"/>
                  <a:pt x="2203373" y="2298853"/>
                  <a:pt x="1983036" y="2412694"/>
                </a:cubicBezTo>
                <a:cubicBezTo>
                  <a:pt x="1762699" y="2526535"/>
                  <a:pt x="1344058" y="2649556"/>
                  <a:pt x="1013552" y="2721166"/>
                </a:cubicBezTo>
                <a:cubicBezTo>
                  <a:pt x="683046" y="2792776"/>
                  <a:pt x="341523" y="2817564"/>
                  <a:pt x="0" y="2842352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リーフォーム 33"/>
          <p:cNvSpPr/>
          <p:nvPr/>
        </p:nvSpPr>
        <p:spPr>
          <a:xfrm rot="10800000">
            <a:off x="5867435" y="3762629"/>
            <a:ext cx="2798284" cy="2842352"/>
          </a:xfrm>
          <a:custGeom>
            <a:avLst/>
            <a:gdLst>
              <a:gd name="connsiteX0" fmla="*/ 2798284 w 2798284"/>
              <a:gd name="connsiteY0" fmla="*/ 0 h 2842352"/>
              <a:gd name="connsiteX1" fmla="*/ 2677099 w 2798284"/>
              <a:gd name="connsiteY1" fmla="*/ 1035586 h 2842352"/>
              <a:gd name="connsiteX2" fmla="*/ 2335576 w 2798284"/>
              <a:gd name="connsiteY2" fmla="*/ 2038121 h 2842352"/>
              <a:gd name="connsiteX3" fmla="*/ 1983036 w 2798284"/>
              <a:gd name="connsiteY3" fmla="*/ 2412694 h 2842352"/>
              <a:gd name="connsiteX4" fmla="*/ 1013552 w 2798284"/>
              <a:gd name="connsiteY4" fmla="*/ 2721166 h 2842352"/>
              <a:gd name="connsiteX5" fmla="*/ 0 w 2798284"/>
              <a:gd name="connsiteY5" fmla="*/ 2842352 h 2842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98284" h="2842352">
                <a:moveTo>
                  <a:pt x="2798284" y="0"/>
                </a:moveTo>
                <a:cubicBezTo>
                  <a:pt x="2776250" y="347949"/>
                  <a:pt x="2754217" y="695899"/>
                  <a:pt x="2677099" y="1035586"/>
                </a:cubicBezTo>
                <a:cubicBezTo>
                  <a:pt x="2599981" y="1375273"/>
                  <a:pt x="2451253" y="1808603"/>
                  <a:pt x="2335576" y="2038121"/>
                </a:cubicBezTo>
                <a:cubicBezTo>
                  <a:pt x="2219899" y="2267639"/>
                  <a:pt x="2203373" y="2298853"/>
                  <a:pt x="1983036" y="2412694"/>
                </a:cubicBezTo>
                <a:cubicBezTo>
                  <a:pt x="1762699" y="2526535"/>
                  <a:pt x="1344058" y="2649556"/>
                  <a:pt x="1013552" y="2721166"/>
                </a:cubicBezTo>
                <a:cubicBezTo>
                  <a:pt x="683046" y="2792776"/>
                  <a:pt x="341523" y="2817564"/>
                  <a:pt x="0" y="2842352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タイトル 1"/>
              <p:cNvSpPr txBox="1">
                <a:spLocks/>
              </p:cNvSpPr>
              <p:nvPr/>
            </p:nvSpPr>
            <p:spPr>
              <a:xfrm>
                <a:off x="-37487" y="4189667"/>
                <a:ext cx="2381977" cy="1065829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 smtClean="0">
                    <a:solidFill>
                      <a:schemeClr val="tx1"/>
                    </a:solidFill>
                  </a:rPr>
                  <a:t>(3)</a:t>
                </a:r>
                <a:r>
                  <a:rPr lang="ja-JP" altLang="en-US" sz="3200" dirty="0" smtClean="0">
                    <a:solidFill>
                      <a:schemeClr val="tx1"/>
                    </a:solidFill>
                  </a:rPr>
                  <a:t>　ｙ</a:t>
                </a:r>
                <a:r>
                  <a:rPr lang="ja-JP" altLang="en-US" sz="3200" dirty="0">
                    <a:solidFill>
                      <a:schemeClr val="tx1"/>
                    </a:solidFill>
                  </a:rPr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3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８</m:t>
                        </m:r>
                      </m:num>
                      <m:den>
                        <m:r>
                          <a:rPr lang="ja-JP" altLang="en-US" sz="3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ja-JP" altLang="en-US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7487" y="4189667"/>
                <a:ext cx="2381977" cy="1065829"/>
              </a:xfrm>
              <a:prstGeom prst="rect">
                <a:avLst/>
              </a:prstGeom>
              <a:blipFill rotWithShape="1">
                <a:blip r:embed="rId6"/>
                <a:stretch>
                  <a:fillRect b="-34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フローチャート : 結合子 35"/>
          <p:cNvSpPr/>
          <p:nvPr/>
        </p:nvSpPr>
        <p:spPr>
          <a:xfrm>
            <a:off x="6965145" y="2854833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ローチャート : 結合子 36"/>
          <p:cNvSpPr/>
          <p:nvPr/>
        </p:nvSpPr>
        <p:spPr>
          <a:xfrm>
            <a:off x="6300159" y="2167238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フローチャート : 結合子 38"/>
          <p:cNvSpPr/>
          <p:nvPr/>
        </p:nvSpPr>
        <p:spPr>
          <a:xfrm>
            <a:off x="5970629" y="821749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フローチャート : 結合子 39"/>
          <p:cNvSpPr/>
          <p:nvPr/>
        </p:nvSpPr>
        <p:spPr>
          <a:xfrm>
            <a:off x="8296967" y="3192344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フローチャート : 結合子 41"/>
          <p:cNvSpPr/>
          <p:nvPr/>
        </p:nvSpPr>
        <p:spPr>
          <a:xfrm>
            <a:off x="5292784" y="6227746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フローチャート : 結合子 42"/>
          <p:cNvSpPr/>
          <p:nvPr/>
        </p:nvSpPr>
        <p:spPr>
          <a:xfrm>
            <a:off x="4947655" y="4900886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フローチャート : 結合子 43"/>
          <p:cNvSpPr/>
          <p:nvPr/>
        </p:nvSpPr>
        <p:spPr>
          <a:xfrm>
            <a:off x="4283387" y="4220207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フローチャート : 結合子 44"/>
          <p:cNvSpPr/>
          <p:nvPr/>
        </p:nvSpPr>
        <p:spPr>
          <a:xfrm>
            <a:off x="2944391" y="3845438"/>
            <a:ext cx="57150" cy="5477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8" name="フリーフォーム 1027"/>
          <p:cNvSpPr/>
          <p:nvPr/>
        </p:nvSpPr>
        <p:spPr>
          <a:xfrm>
            <a:off x="5935722" y="495759"/>
            <a:ext cx="2734553" cy="2770958"/>
          </a:xfrm>
          <a:custGeom>
            <a:avLst/>
            <a:gdLst>
              <a:gd name="connsiteX0" fmla="*/ 2370 w 2734553"/>
              <a:gd name="connsiteY0" fmla="*/ 0 h 2770958"/>
              <a:gd name="connsiteX1" fmla="*/ 57454 w 2734553"/>
              <a:gd name="connsiteY1" fmla="*/ 363557 h 2770958"/>
              <a:gd name="connsiteX2" fmla="*/ 387960 w 2734553"/>
              <a:gd name="connsiteY2" fmla="*/ 1718631 h 2770958"/>
              <a:gd name="connsiteX3" fmla="*/ 1059989 w 2734553"/>
              <a:gd name="connsiteY3" fmla="*/ 2401677 h 2770958"/>
              <a:gd name="connsiteX4" fmla="*/ 2404047 w 2734553"/>
              <a:gd name="connsiteY4" fmla="*/ 2721166 h 2770958"/>
              <a:gd name="connsiteX5" fmla="*/ 2734553 w 2734553"/>
              <a:gd name="connsiteY5" fmla="*/ 2765234 h 277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4553" h="2770958">
                <a:moveTo>
                  <a:pt x="2370" y="0"/>
                </a:moveTo>
                <a:cubicBezTo>
                  <a:pt x="-2221" y="38559"/>
                  <a:pt x="-6811" y="77119"/>
                  <a:pt x="57454" y="363557"/>
                </a:cubicBezTo>
                <a:cubicBezTo>
                  <a:pt x="121719" y="649995"/>
                  <a:pt x="220871" y="1378944"/>
                  <a:pt x="387960" y="1718631"/>
                </a:cubicBezTo>
                <a:cubicBezTo>
                  <a:pt x="555049" y="2058318"/>
                  <a:pt x="723975" y="2234588"/>
                  <a:pt x="1059989" y="2401677"/>
                </a:cubicBezTo>
                <a:cubicBezTo>
                  <a:pt x="1396004" y="2568766"/>
                  <a:pt x="2124953" y="2660573"/>
                  <a:pt x="2404047" y="2721166"/>
                </a:cubicBezTo>
                <a:cubicBezTo>
                  <a:pt x="2683141" y="2781759"/>
                  <a:pt x="2708847" y="2773496"/>
                  <a:pt x="2734553" y="2765234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フリーフォーム 47"/>
          <p:cNvSpPr/>
          <p:nvPr/>
        </p:nvSpPr>
        <p:spPr>
          <a:xfrm rot="10800000">
            <a:off x="2615381" y="3833874"/>
            <a:ext cx="2734553" cy="2770958"/>
          </a:xfrm>
          <a:custGeom>
            <a:avLst/>
            <a:gdLst>
              <a:gd name="connsiteX0" fmla="*/ 2370 w 2734553"/>
              <a:gd name="connsiteY0" fmla="*/ 0 h 2770958"/>
              <a:gd name="connsiteX1" fmla="*/ 57454 w 2734553"/>
              <a:gd name="connsiteY1" fmla="*/ 363557 h 2770958"/>
              <a:gd name="connsiteX2" fmla="*/ 387960 w 2734553"/>
              <a:gd name="connsiteY2" fmla="*/ 1718631 h 2770958"/>
              <a:gd name="connsiteX3" fmla="*/ 1059989 w 2734553"/>
              <a:gd name="connsiteY3" fmla="*/ 2401677 h 2770958"/>
              <a:gd name="connsiteX4" fmla="*/ 2404047 w 2734553"/>
              <a:gd name="connsiteY4" fmla="*/ 2721166 h 2770958"/>
              <a:gd name="connsiteX5" fmla="*/ 2734553 w 2734553"/>
              <a:gd name="connsiteY5" fmla="*/ 2765234 h 277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34553" h="2770958">
                <a:moveTo>
                  <a:pt x="2370" y="0"/>
                </a:moveTo>
                <a:cubicBezTo>
                  <a:pt x="-2221" y="38559"/>
                  <a:pt x="-6811" y="77119"/>
                  <a:pt x="57454" y="363557"/>
                </a:cubicBezTo>
                <a:cubicBezTo>
                  <a:pt x="121719" y="649995"/>
                  <a:pt x="220871" y="1378944"/>
                  <a:pt x="387960" y="1718631"/>
                </a:cubicBezTo>
                <a:cubicBezTo>
                  <a:pt x="555049" y="2058318"/>
                  <a:pt x="723975" y="2234588"/>
                  <a:pt x="1059989" y="2401677"/>
                </a:cubicBezTo>
                <a:cubicBezTo>
                  <a:pt x="1396004" y="2568766"/>
                  <a:pt x="2124953" y="2660573"/>
                  <a:pt x="2404047" y="2721166"/>
                </a:cubicBezTo>
                <a:cubicBezTo>
                  <a:pt x="2683141" y="2781759"/>
                  <a:pt x="2708847" y="2773496"/>
                  <a:pt x="2734553" y="2765234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546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024" grpId="0" animBg="1"/>
      <p:bldP spid="34" grpId="0" animBg="1"/>
      <p:bldP spid="36" grpId="0" animBg="1"/>
      <p:bldP spid="37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1028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正方形/長方形 13"/>
              <p:cNvSpPr/>
              <p:nvPr/>
            </p:nvSpPr>
            <p:spPr>
              <a:xfrm>
                <a:off x="168605" y="162612"/>
                <a:ext cx="8682116" cy="1408462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/>
                  <a:t>比例の関数ｙ＝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ja-JP" altLang="en-US" sz="4000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ja-JP" altLang="en-US" sz="3200" dirty="0" smtClean="0"/>
                  <a:t>のグラフは、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双曲線</a:t>
                </a:r>
                <a:r>
                  <a:rPr lang="ja-JP" altLang="en-US" sz="3200" dirty="0" smtClean="0"/>
                  <a:t>で、</a:t>
                </a:r>
                <a:r>
                  <a:rPr lang="ja-JP" altLang="en-US" sz="3200" dirty="0" smtClean="0">
                    <a:solidFill>
                      <a:srgbClr val="FF0000"/>
                    </a:solidFill>
                  </a:rPr>
                  <a:t>ａの値</a:t>
                </a:r>
                <a:r>
                  <a:rPr lang="ja-JP" altLang="en-US" sz="3200" dirty="0" smtClean="0"/>
                  <a:t>によって次のようになる。</a:t>
                </a:r>
                <a:endParaRPr lang="en-US" altLang="ja-JP" sz="3200" dirty="0"/>
              </a:p>
            </p:txBody>
          </p:sp>
        </mc:Choice>
        <mc:Fallback xmlns="">
          <p:sp>
            <p:nvSpPr>
              <p:cNvPr id="14" name="正方形/長方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605" y="162612"/>
                <a:ext cx="8682116" cy="1408462"/>
              </a:xfrm>
              <a:prstGeom prst="rect">
                <a:avLst/>
              </a:prstGeom>
              <a:blipFill rotWithShape="1">
                <a:blip r:embed="rId3"/>
                <a:stretch>
                  <a:fillRect l="-1826" b="-112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正方形/長方形 29"/>
          <p:cNvSpPr/>
          <p:nvPr/>
        </p:nvSpPr>
        <p:spPr>
          <a:xfrm>
            <a:off x="1277132" y="1619493"/>
            <a:ext cx="128293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ａ＞０</a:t>
            </a:r>
            <a:endParaRPr lang="en-US" altLang="ja-JP" sz="3600" dirty="0"/>
          </a:p>
        </p:txBody>
      </p:sp>
      <p:grpSp>
        <p:nvGrpSpPr>
          <p:cNvPr id="25" name="グループ化 24"/>
          <p:cNvGrpSpPr/>
          <p:nvPr/>
        </p:nvGrpSpPr>
        <p:grpSpPr>
          <a:xfrm>
            <a:off x="5004048" y="2265881"/>
            <a:ext cx="4039802" cy="4155962"/>
            <a:chOff x="65991" y="2398044"/>
            <a:chExt cx="4467845" cy="4060571"/>
          </a:xfrm>
        </p:grpSpPr>
        <p:cxnSp>
          <p:nvCxnSpPr>
            <p:cNvPr id="26" name="直線コネクタ 25"/>
            <p:cNvCxnSpPr/>
            <p:nvPr/>
          </p:nvCxnSpPr>
          <p:spPr>
            <a:xfrm>
              <a:off x="65991" y="4781737"/>
              <a:ext cx="417335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2150176" y="3051861"/>
              <a:ext cx="0" cy="340675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/>
            <p:cNvSpPr txBox="1"/>
            <p:nvPr/>
          </p:nvSpPr>
          <p:spPr>
            <a:xfrm>
              <a:off x="1736280" y="2398044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108720" y="4428385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1697007" y="469110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43" name="正方形/長方形 42"/>
          <p:cNvSpPr/>
          <p:nvPr/>
        </p:nvSpPr>
        <p:spPr>
          <a:xfrm>
            <a:off x="6660232" y="1619492"/>
            <a:ext cx="1282937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3600" dirty="0" smtClean="0"/>
              <a:t>ａ＜０</a:t>
            </a:r>
            <a:endParaRPr lang="en-US" altLang="ja-JP" sz="3600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251520" y="2265824"/>
            <a:ext cx="4039802" cy="4155962"/>
            <a:chOff x="65991" y="2398044"/>
            <a:chExt cx="4467845" cy="4060571"/>
          </a:xfrm>
        </p:grpSpPr>
        <p:cxnSp>
          <p:nvCxnSpPr>
            <p:cNvPr id="35" name="直線コネクタ 34"/>
            <p:cNvCxnSpPr/>
            <p:nvPr/>
          </p:nvCxnSpPr>
          <p:spPr>
            <a:xfrm>
              <a:off x="65991" y="4781737"/>
              <a:ext cx="417335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>
              <a:off x="2150176" y="3051861"/>
              <a:ext cx="0" cy="3406754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テキスト ボックス 36"/>
            <p:cNvSpPr txBox="1"/>
            <p:nvPr/>
          </p:nvSpPr>
          <p:spPr>
            <a:xfrm>
              <a:off x="1736280" y="2398044"/>
              <a:ext cx="4138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ｙ</a:t>
              </a:r>
              <a:endParaRPr kumimoji="1" lang="ja-JP" altLang="en-US" sz="3600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108720" y="4428385"/>
              <a:ext cx="4251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600" dirty="0" smtClean="0"/>
                <a:t>ｘ</a:t>
              </a:r>
              <a:endParaRPr kumimoji="1" lang="ja-JP" altLang="en-US" sz="3600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697007" y="4691106"/>
              <a:ext cx="4924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dirty="0" smtClean="0">
                  <a:ea typeface="ＤＦ平成明朝体W7" pitchFamily="1" charset="-128"/>
                </a:rPr>
                <a:t>Ｏ</a:t>
              </a:r>
              <a:endParaRPr kumimoji="1" lang="ja-JP" altLang="en-US" sz="2400" dirty="0">
                <a:ea typeface="ＤＦ平成明朝体W7" pitchFamily="1" charset="-128"/>
              </a:endParaRPr>
            </a:p>
          </p:txBody>
        </p:sp>
      </p:grpSp>
      <p:sp>
        <p:nvSpPr>
          <p:cNvPr id="4" name="フリーフォーム 3"/>
          <p:cNvSpPr/>
          <p:nvPr/>
        </p:nvSpPr>
        <p:spPr>
          <a:xfrm>
            <a:off x="2306472" y="2975212"/>
            <a:ext cx="1733265" cy="1555845"/>
          </a:xfrm>
          <a:custGeom>
            <a:avLst/>
            <a:gdLst>
              <a:gd name="connsiteX0" fmla="*/ 0 w 1733265"/>
              <a:gd name="connsiteY0" fmla="*/ 0 h 1555845"/>
              <a:gd name="connsiteX1" fmla="*/ 122829 w 1733265"/>
              <a:gd name="connsiteY1" fmla="*/ 900752 h 1555845"/>
              <a:gd name="connsiteX2" fmla="*/ 354841 w 1733265"/>
              <a:gd name="connsiteY2" fmla="*/ 1310185 h 1555845"/>
              <a:gd name="connsiteX3" fmla="*/ 832513 w 1733265"/>
              <a:gd name="connsiteY3" fmla="*/ 1501254 h 1555845"/>
              <a:gd name="connsiteX4" fmla="*/ 1733265 w 1733265"/>
              <a:gd name="connsiteY4" fmla="*/ 1555845 h 1555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3265" h="1555845">
                <a:moveTo>
                  <a:pt x="0" y="0"/>
                </a:moveTo>
                <a:cubicBezTo>
                  <a:pt x="31844" y="341194"/>
                  <a:pt x="63689" y="682388"/>
                  <a:pt x="122829" y="900752"/>
                </a:cubicBezTo>
                <a:cubicBezTo>
                  <a:pt x="181969" y="1119116"/>
                  <a:pt x="236560" y="1210101"/>
                  <a:pt x="354841" y="1310185"/>
                </a:cubicBezTo>
                <a:cubicBezTo>
                  <a:pt x="473122" y="1410269"/>
                  <a:pt x="602776" y="1460311"/>
                  <a:pt x="832513" y="1501254"/>
                </a:cubicBezTo>
                <a:cubicBezTo>
                  <a:pt x="1062250" y="1542197"/>
                  <a:pt x="1397757" y="1549021"/>
                  <a:pt x="1733265" y="15558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フリーフォーム 39"/>
          <p:cNvSpPr/>
          <p:nvPr/>
        </p:nvSpPr>
        <p:spPr>
          <a:xfrm rot="5400000">
            <a:off x="7058977" y="4916496"/>
            <a:ext cx="1661486" cy="1555845"/>
          </a:xfrm>
          <a:custGeom>
            <a:avLst/>
            <a:gdLst>
              <a:gd name="connsiteX0" fmla="*/ 0 w 1733265"/>
              <a:gd name="connsiteY0" fmla="*/ 0 h 1555845"/>
              <a:gd name="connsiteX1" fmla="*/ 122829 w 1733265"/>
              <a:gd name="connsiteY1" fmla="*/ 900752 h 1555845"/>
              <a:gd name="connsiteX2" fmla="*/ 354841 w 1733265"/>
              <a:gd name="connsiteY2" fmla="*/ 1310185 h 1555845"/>
              <a:gd name="connsiteX3" fmla="*/ 832513 w 1733265"/>
              <a:gd name="connsiteY3" fmla="*/ 1501254 h 1555845"/>
              <a:gd name="connsiteX4" fmla="*/ 1733265 w 1733265"/>
              <a:gd name="connsiteY4" fmla="*/ 1555845 h 1555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3265" h="1555845">
                <a:moveTo>
                  <a:pt x="0" y="0"/>
                </a:moveTo>
                <a:cubicBezTo>
                  <a:pt x="31844" y="341194"/>
                  <a:pt x="63689" y="682388"/>
                  <a:pt x="122829" y="900752"/>
                </a:cubicBezTo>
                <a:cubicBezTo>
                  <a:pt x="181969" y="1119116"/>
                  <a:pt x="236560" y="1210101"/>
                  <a:pt x="354841" y="1310185"/>
                </a:cubicBezTo>
                <a:cubicBezTo>
                  <a:pt x="473122" y="1410269"/>
                  <a:pt x="602776" y="1460311"/>
                  <a:pt x="832513" y="1501254"/>
                </a:cubicBezTo>
                <a:cubicBezTo>
                  <a:pt x="1062250" y="1542197"/>
                  <a:pt x="1397757" y="1549021"/>
                  <a:pt x="1733265" y="15558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フリーフォーム 40"/>
          <p:cNvSpPr/>
          <p:nvPr/>
        </p:nvSpPr>
        <p:spPr>
          <a:xfrm rot="16200000">
            <a:off x="5183415" y="3044700"/>
            <a:ext cx="1390023" cy="1555845"/>
          </a:xfrm>
          <a:custGeom>
            <a:avLst/>
            <a:gdLst>
              <a:gd name="connsiteX0" fmla="*/ 0 w 1733265"/>
              <a:gd name="connsiteY0" fmla="*/ 0 h 1555845"/>
              <a:gd name="connsiteX1" fmla="*/ 122829 w 1733265"/>
              <a:gd name="connsiteY1" fmla="*/ 900752 h 1555845"/>
              <a:gd name="connsiteX2" fmla="*/ 354841 w 1733265"/>
              <a:gd name="connsiteY2" fmla="*/ 1310185 h 1555845"/>
              <a:gd name="connsiteX3" fmla="*/ 832513 w 1733265"/>
              <a:gd name="connsiteY3" fmla="*/ 1501254 h 1555845"/>
              <a:gd name="connsiteX4" fmla="*/ 1733265 w 1733265"/>
              <a:gd name="connsiteY4" fmla="*/ 1555845 h 1555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3265" h="1555845">
                <a:moveTo>
                  <a:pt x="0" y="0"/>
                </a:moveTo>
                <a:cubicBezTo>
                  <a:pt x="31844" y="341194"/>
                  <a:pt x="63689" y="682388"/>
                  <a:pt x="122829" y="900752"/>
                </a:cubicBezTo>
                <a:cubicBezTo>
                  <a:pt x="181969" y="1119116"/>
                  <a:pt x="236560" y="1210101"/>
                  <a:pt x="354841" y="1310185"/>
                </a:cubicBezTo>
                <a:cubicBezTo>
                  <a:pt x="473122" y="1410269"/>
                  <a:pt x="602776" y="1460311"/>
                  <a:pt x="832513" y="1501254"/>
                </a:cubicBezTo>
                <a:cubicBezTo>
                  <a:pt x="1062250" y="1542197"/>
                  <a:pt x="1397757" y="1549021"/>
                  <a:pt x="1733265" y="15558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フリーフォーム 41"/>
          <p:cNvSpPr/>
          <p:nvPr/>
        </p:nvSpPr>
        <p:spPr>
          <a:xfrm rot="10800000">
            <a:off x="215643" y="4988257"/>
            <a:ext cx="1733265" cy="1555845"/>
          </a:xfrm>
          <a:custGeom>
            <a:avLst/>
            <a:gdLst>
              <a:gd name="connsiteX0" fmla="*/ 0 w 1733265"/>
              <a:gd name="connsiteY0" fmla="*/ 0 h 1555845"/>
              <a:gd name="connsiteX1" fmla="*/ 122829 w 1733265"/>
              <a:gd name="connsiteY1" fmla="*/ 900752 h 1555845"/>
              <a:gd name="connsiteX2" fmla="*/ 354841 w 1733265"/>
              <a:gd name="connsiteY2" fmla="*/ 1310185 h 1555845"/>
              <a:gd name="connsiteX3" fmla="*/ 832513 w 1733265"/>
              <a:gd name="connsiteY3" fmla="*/ 1501254 h 1555845"/>
              <a:gd name="connsiteX4" fmla="*/ 1733265 w 1733265"/>
              <a:gd name="connsiteY4" fmla="*/ 1555845 h 1555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3265" h="1555845">
                <a:moveTo>
                  <a:pt x="0" y="0"/>
                </a:moveTo>
                <a:cubicBezTo>
                  <a:pt x="31844" y="341194"/>
                  <a:pt x="63689" y="682388"/>
                  <a:pt x="122829" y="900752"/>
                </a:cubicBezTo>
                <a:cubicBezTo>
                  <a:pt x="181969" y="1119116"/>
                  <a:pt x="236560" y="1210101"/>
                  <a:pt x="354841" y="1310185"/>
                </a:cubicBezTo>
                <a:cubicBezTo>
                  <a:pt x="473122" y="1410269"/>
                  <a:pt x="602776" y="1460311"/>
                  <a:pt x="832513" y="1501254"/>
                </a:cubicBezTo>
                <a:cubicBezTo>
                  <a:pt x="1062250" y="1542197"/>
                  <a:pt x="1397757" y="1549021"/>
                  <a:pt x="1733265" y="155584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40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0" grpId="0" animBg="1"/>
      <p:bldP spid="43" grpId="0" animBg="1"/>
      <p:bldP spid="4" grpId="0" animBg="1"/>
      <p:bldP spid="40" grpId="0" animBg="1"/>
      <p:bldP spid="41" grpId="0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434411" y="1374153"/>
            <a:ext cx="8074855" cy="5301208"/>
            <a:chOff x="0" y="1844608"/>
            <a:chExt cx="7708318" cy="4703644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02" t="4742" r="28147" b="10345"/>
            <a:stretch/>
          </p:blipFill>
          <p:spPr bwMode="auto">
            <a:xfrm>
              <a:off x="0" y="1844608"/>
              <a:ext cx="4488927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58" t="4742" r="37844" b="10345"/>
            <a:stretch/>
          </p:blipFill>
          <p:spPr bwMode="auto">
            <a:xfrm>
              <a:off x="4351213" y="1844608"/>
              <a:ext cx="3357105" cy="4703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" name="正方形/長方形 17"/>
          <p:cNvSpPr/>
          <p:nvPr/>
        </p:nvSpPr>
        <p:spPr>
          <a:xfrm>
            <a:off x="3413343" y="1760548"/>
            <a:ext cx="318302" cy="3854360"/>
          </a:xfrm>
          <a:prstGeom prst="rect">
            <a:avLst/>
          </a:prstGeom>
          <a:solidFill>
            <a:srgbClr val="92D05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 rot="5400000">
            <a:off x="5176180" y="3580883"/>
            <a:ext cx="317219" cy="3782352"/>
          </a:xfrm>
          <a:prstGeom prst="rect">
            <a:avLst/>
          </a:prstGeom>
          <a:solidFill>
            <a:srgbClr val="92D050">
              <a:alpha val="3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3413328" y="3687728"/>
            <a:ext cx="636634" cy="1927180"/>
          </a:xfrm>
          <a:prstGeom prst="rect">
            <a:avLst/>
          </a:prstGeom>
          <a:solidFill>
            <a:srgbClr val="92D050">
              <a:alpha val="3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 rot="5400000">
            <a:off x="4055749" y="4350202"/>
            <a:ext cx="636634" cy="1921446"/>
          </a:xfrm>
          <a:prstGeom prst="rect">
            <a:avLst/>
          </a:prstGeom>
          <a:solidFill>
            <a:srgbClr val="92D050">
              <a:alpha val="3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3413343" y="4343525"/>
            <a:ext cx="950885" cy="1279108"/>
          </a:xfrm>
          <a:prstGeom prst="rect">
            <a:avLst/>
          </a:prstGeom>
          <a:solidFill>
            <a:srgbClr val="92D050">
              <a:alpha val="3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 rot="5400000">
            <a:off x="3574519" y="4515674"/>
            <a:ext cx="950885" cy="1279108"/>
          </a:xfrm>
          <a:prstGeom prst="rect">
            <a:avLst/>
          </a:prstGeom>
          <a:solidFill>
            <a:srgbClr val="92D050">
              <a:alpha val="39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3413343" y="1374153"/>
            <a:ext cx="0" cy="5188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H="1" flipV="1">
            <a:off x="541915" y="5614909"/>
            <a:ext cx="7967351" cy="15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3190635" y="666267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ｙ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62542" y="5474655"/>
            <a:ext cx="5245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/>
              <a:t>O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492912" y="5276728"/>
            <a:ext cx="4507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ｘ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910042" y="3635639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/>
              <a:t>5</a:t>
            </a:r>
            <a:endParaRPr kumimoji="1" lang="ja-JP" altLang="en-US" sz="4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770352" y="5513660"/>
            <a:ext cx="4443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/>
              <a:t>5</a:t>
            </a:r>
            <a:endParaRPr kumimoji="1" lang="ja-JP" altLang="en-US" sz="4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39574" y="2046706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10</a:t>
            </a:r>
            <a:endParaRPr kumimoji="1" lang="ja-JP" altLang="en-US" sz="4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230546" y="5513660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 smtClean="0"/>
              <a:t>10</a:t>
            </a:r>
            <a:endParaRPr kumimoji="1" lang="ja-JP" altLang="en-US" sz="4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800930" y="116632"/>
            <a:ext cx="35477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反比例のグラフ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9089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2320</TotalTime>
  <Words>170</Words>
  <Application>Microsoft Office PowerPoint</Application>
  <PresentationFormat>画面に合わせる (4:3)</PresentationFormat>
  <Paragraphs>81</Paragraphs>
  <Slides>5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Office ​​テーマ</vt:lpstr>
      <vt:lpstr>反比例のグラフ</vt:lpstr>
      <vt:lpstr>ｙ＝１２/x</vt:lpstr>
      <vt:lpstr>(1)　ｙ＝１２/x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反比例</dc:title>
  <dc:creator>kajukun</dc:creator>
  <cp:lastModifiedBy>kajukun</cp:lastModifiedBy>
  <cp:revision>62</cp:revision>
  <dcterms:created xsi:type="dcterms:W3CDTF">2014-11-03T13:48:43Z</dcterms:created>
  <dcterms:modified xsi:type="dcterms:W3CDTF">2014-11-20T11:55:57Z</dcterms:modified>
</cp:coreProperties>
</file>