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3" r:id="rId4"/>
    <p:sldId id="296" r:id="rId5"/>
    <p:sldId id="264" r:id="rId6"/>
    <p:sldId id="258" r:id="rId7"/>
    <p:sldId id="297" r:id="rId8"/>
    <p:sldId id="265" r:id="rId9"/>
    <p:sldId id="294" r:id="rId10"/>
    <p:sldId id="295" r:id="rId11"/>
    <p:sldId id="298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25" autoAdjust="0"/>
  </p:normalViewPr>
  <p:slideViewPr>
    <p:cSldViewPr>
      <p:cViewPr>
        <p:scale>
          <a:sx n="70" d="100"/>
          <a:sy n="70" d="100"/>
        </p:scale>
        <p:origin x="-1386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4BA4C-0802-4ADD-B16D-A4AEE2D1D9FB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3AFE3-B86E-42D5-8BE0-74A4B5CEC1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65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3AFE3-B86E-42D5-8BE0-74A4B5CEC1E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424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525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528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3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4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23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50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360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112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39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950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344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CA76A-DA97-4DA6-9D06-E3C3EE6BF5AD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46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13" Type="http://schemas.openxmlformats.org/officeDocument/2006/relationships/hyperlink" Target="http://www.google.co.jp/url?sa=i&amp;rct=j&amp;q=&amp;esrc=s&amp;source=images&amp;cd=&amp;cad=rja&amp;uact=8&amp;ved=0ahUKEwjf7NX-07zJAhUMmJQKHay1BpIQjRwIBw&amp;url=http://solar-module-panels.com/&amp;psig=AFQjCNEFSoiA7fMsIj49FgCyWsaBJTKMuw&amp;ust=1449127573640103" TargetMode="External"/><Relationship Id="rId18" Type="http://schemas.openxmlformats.org/officeDocument/2006/relationships/image" Target="../media/image9.png"/><Relationship Id="rId3" Type="http://schemas.openxmlformats.org/officeDocument/2006/relationships/hyperlink" Target="http://www.google.co.jp/url?sa=i&amp;rct=j&amp;q=&amp;esrc=s&amp;source=images&amp;cd=&amp;cad=rja&amp;uact=8&amp;ved=0ahUKEwj5kYeF07zJAhWMoZQKHUmtDYYQjRwIBw&amp;url=http://cc-library.net/010009797_free-illustraition/&amp;psig=AFQjCNEFSoiA7fMsIj49FgCyWsaBJTKMuw&amp;ust=1449127573640103" TargetMode="External"/><Relationship Id="rId21" Type="http://schemas.openxmlformats.org/officeDocument/2006/relationships/hyperlink" Target="http://www.google.co.jp/url?sa=i&amp;rct=j&amp;q=&amp;esrc=s&amp;source=images&amp;cd=&amp;cad=rja&amp;uact=8&amp;ved=0ahUKEwjFv7-u67zJAhXDmJQKHWZdBKEQjRwIBw&amp;url=http://matome.naver.jp/odai/2128400404795112801/2128650505623443403&amp;psig=AFQjCNFCrEkYj8iPivnQQ7wtqeMyegnrfg&amp;ust=1449134041937219" TargetMode="External"/><Relationship Id="rId7" Type="http://schemas.openxmlformats.org/officeDocument/2006/relationships/hyperlink" Target="http://www.google.co.jp/url?sa=i&amp;rct=j&amp;q=&amp;esrc=s&amp;source=images&amp;cd=&amp;cad=rja&amp;uact=8&amp;ved=0ahUKEwidjdrK07zJAhWB2qYKHeT1DpAQjRwIBw&amp;url=http://www.sozaidaisuki.com/web/house/house-3.htm&amp;psig=AFQjCNEFSoiA7fMsIj49FgCyWsaBJTKMuw&amp;ust=1449127573640103" TargetMode="External"/><Relationship Id="rId12" Type="http://schemas.openxmlformats.org/officeDocument/2006/relationships/image" Target="../media/image6.png"/><Relationship Id="rId17" Type="http://schemas.openxmlformats.org/officeDocument/2006/relationships/hyperlink" Target="http://www.google.co.jp/url?sa=i&amp;rct=j&amp;q=&amp;esrc=s&amp;source=images&amp;cd=&amp;cad=rja&amp;uact=8&amp;ved=0ahUKEwjvnIHf6rzJAhVCo5QKHYnZCxIQjRwIBw&amp;url=http://matome.naver.jp/odai/2128989273455689101/2128989308155699403&amp;bvm=bv.108538919,d.dGo&amp;psig=AFQjCNGfvsybWeOZt_hQtZJEVFwWt1q2SA&amp;ust=1449133870925524" TargetMode="Externa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://www.google.co.jp/url?sa=i&amp;rct=j&amp;q=&amp;esrc=s&amp;source=images&amp;cd=&amp;cad=rja&amp;uact=8&amp;ved=0ahUKEwjf7NX-07zJAhUMmJQKHay1BpIQjRwIBw&amp;url=http://www.irasutoya.com/2013/09/blog-post_3972.html&amp;psig=AFQjCNEFSoiA7fMsIj49FgCyWsaBJTKMuw&amp;ust=1449127573640103" TargetMode="External"/><Relationship Id="rId5" Type="http://schemas.openxmlformats.org/officeDocument/2006/relationships/hyperlink" Target="http://www.google.co.jp/url?sa=i&amp;rct=j&amp;q=&amp;esrc=s&amp;source=images&amp;cd=&amp;cad=rja&amp;uact=8&amp;ved=0ahUKEwipyLSc07zJAhXHJ5QKHSO8CpkQjRwIBw&amp;url=http://matome.naver.jp/odai/2135652931610586101&amp;psig=AFQjCNEFSoiA7fMsIj49FgCyWsaBJTKMuw&amp;ust=1449127573640103" TargetMode="External"/><Relationship Id="rId15" Type="http://schemas.openxmlformats.org/officeDocument/2006/relationships/hyperlink" Target="http://www.google.co.jp/url?sa=i&amp;rct=j&amp;q=&amp;esrc=s&amp;source=images&amp;cd=&amp;cad=rja&amp;uact=8&amp;ved=0ahUKEwj3sbvB6rzJAhWJKJQKHTgwB9cQjRwIBw&amp;url=http://kids.wanpug.com/illust220.html&amp;bvm=bv.108538919,d.dGo&amp;psig=AFQjCNGfvsybWeOZt_hQtZJEVFwWt1q2SA&amp;ust=1449133870925524" TargetMode="External"/><Relationship Id="rId10" Type="http://schemas.openxmlformats.org/officeDocument/2006/relationships/image" Target="../media/image5.png"/><Relationship Id="rId19" Type="http://schemas.openxmlformats.org/officeDocument/2006/relationships/hyperlink" Target="http://www.google.co.jp/url?sa=i&amp;rct=j&amp;q=&amp;esrc=s&amp;source=images&amp;cd=&amp;cad=rja&amp;uact=8&amp;ved=0ahUKEwidquST67zJAhWKGpQKHd9zBREQjRwIBw&amp;url=http://matome.naver.jp/odai/2135168218843255401/2135168227643268403&amp;psig=AFQjCNFCrEkYj8iPivnQQ7wtqeMyegnrfg&amp;ust=1449134041937219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://www.google.co.jp/url?sa=i&amp;rct=j&amp;q=&amp;esrc=s&amp;source=images&amp;cd=&amp;cad=rja&amp;uact=8&amp;ved=0ahUKEwi8mKfm07zJAhWFj5QKHcKaCRMQjRwIBw&amp;url=http://www.irasutoya.com/2012/12/blog-post_7890.html&amp;psig=AFQjCNEFSoiA7fMsIj49FgCyWsaBJTKMuw&amp;ust=1449127573640103" TargetMode="External"/><Relationship Id="rId14" Type="http://schemas.openxmlformats.org/officeDocument/2006/relationships/image" Target="../media/image7.png"/><Relationship Id="rId22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.jp/url?sa=i&amp;rct=j&amp;q=&amp;esrc=s&amp;source=images&amp;cd=&amp;cad=rja&amp;uact=8&amp;ved=0CAcQjRw&amp;url=http://blog.livedoor.jp/free_illust/&amp;ei=ARx3VPvDGYuW8QWO1oLADw&amp;bvm=bv.80642063,d.dGc&amp;psig=AFQjCNHTm87GBVapBXBYbpukwjwCxtgHXA&amp;ust=141717846452846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2232248"/>
          </a:xfrm>
        </p:spPr>
        <p:txBody>
          <a:bodyPr>
            <a:normAutofit fontScale="90000"/>
          </a:bodyPr>
          <a:lstStyle/>
          <a:p>
            <a:r>
              <a:rPr kumimoji="1" lang="ja-JP" altLang="en-US" sz="8000" dirty="0" smtClean="0"/>
              <a:t>５章　平面図形</a:t>
            </a:r>
            <a:r>
              <a:rPr kumimoji="1" lang="en-US" altLang="ja-JP" sz="8000" dirty="0" smtClean="0"/>
              <a:t/>
            </a:r>
            <a:br>
              <a:rPr kumimoji="1" lang="en-US" altLang="ja-JP" sz="8000" dirty="0" smtClean="0"/>
            </a:br>
            <a:r>
              <a:rPr kumimoji="1" lang="ja-JP" altLang="en-US" sz="8000" dirty="0" smtClean="0"/>
              <a:t>直線と</a:t>
            </a:r>
            <a:r>
              <a:rPr lang="ja-JP" altLang="en-US" sz="8000" dirty="0"/>
              <a:t>角</a:t>
            </a:r>
            <a:endParaRPr kumimoji="1" lang="ja-JP" altLang="en-US" sz="8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544" y="3212976"/>
            <a:ext cx="8280920" cy="280831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sz="4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800" dirty="0" smtClean="0">
                <a:solidFill>
                  <a:schemeClr val="tx1"/>
                </a:solidFill>
              </a:rPr>
              <a:t>　線や角などの</a:t>
            </a:r>
            <a:r>
              <a:rPr kumimoji="1" lang="ja-JP" altLang="en-US" sz="4800" dirty="0" smtClean="0">
                <a:solidFill>
                  <a:schemeClr val="tx1"/>
                </a:solidFill>
              </a:rPr>
              <a:t>用語の意味と表し方を理解する。</a:t>
            </a:r>
            <a:endParaRPr kumimoji="1" lang="ja-JP" alt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58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18058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600" dirty="0" smtClean="0"/>
              <a:t>問４　次のような△ＡＢＣをかきなさい。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１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　ＡＢ＝５㎝、ＢＣ＝６㎝、ＣＡ＝４㎝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60481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18058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600" dirty="0" smtClean="0"/>
              <a:t>問４　次のような△ＡＢＣをかきなさい。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(</a:t>
            </a:r>
            <a:r>
              <a:rPr lang="ja-JP" altLang="en-US" dirty="0"/>
              <a:t>２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　ＢＣ＝６㎝、∠Ｂ＝６０</a:t>
            </a:r>
            <a:r>
              <a:rPr kumimoji="1" lang="en-US" altLang="ja-JP" dirty="0" smtClean="0"/>
              <a:t>°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∠Ｃ＝４５</a:t>
            </a:r>
            <a:r>
              <a:rPr kumimoji="1" lang="en-US" altLang="ja-JP" dirty="0" smtClean="0"/>
              <a:t>°</a:t>
            </a:r>
          </a:p>
        </p:txBody>
      </p:sp>
    </p:spTree>
    <p:extLst>
      <p:ext uri="{BB962C8B-B14F-4D97-AF65-F5344CB8AC3E}">
        <p14:creationId xmlns:p14="http://schemas.microsoft.com/office/powerpoint/2010/main" val="317560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/>
          <p:nvPr/>
        </p:nvPicPr>
        <p:blipFill rotWithShape="1">
          <a:blip r:embed="rId2"/>
          <a:srcRect l="42241" r="12863"/>
          <a:stretch/>
        </p:blipFill>
        <p:spPr bwMode="auto">
          <a:xfrm>
            <a:off x="3791289" y="0"/>
            <a:ext cx="5173199" cy="68562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3" y="116632"/>
            <a:ext cx="3683786" cy="6480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私の家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「コロッセオ」から「９月２０日通り」と平行に「テルミニ駅」のある方向に向かって進みます。途中、「サン・ピエトロ大聖堂」と「パンテオン神殿」が一直線上に重なる地点があります。そこで左に直角に曲がり、まっすぐ進んだところに私の家はあります。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5364088" y="5157192"/>
            <a:ext cx="1296144" cy="122413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6156176" y="980728"/>
            <a:ext cx="1152128" cy="511256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>
            <a:off x="6189814" y="4221088"/>
            <a:ext cx="1800200" cy="176419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86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2841917" y="4473059"/>
            <a:ext cx="3628519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２</a:t>
            </a:r>
            <a:r>
              <a:rPr kumimoji="1" lang="ja-JP" altLang="en-US" sz="3200" dirty="0" smtClean="0"/>
              <a:t>点Ｃ，Ｄ間の</a:t>
            </a:r>
            <a:r>
              <a:rPr lang="ja-JP" altLang="en-US" sz="3200" dirty="0" smtClean="0"/>
              <a:t>距離</a:t>
            </a:r>
            <a:endParaRPr kumimoji="1" lang="ja-JP" altLang="en-US" sz="32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1143000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dirty="0" smtClean="0"/>
              <a:t>下の図で、ＡＢとＣＤは交わるでしょうか。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ＥＦとＣＤは交わるでしょうか。</a:t>
            </a:r>
            <a:endParaRPr kumimoji="1" lang="ja-JP" altLang="en-US" dirty="0"/>
          </a:p>
        </p:txBody>
      </p:sp>
      <p:cxnSp>
        <p:nvCxnSpPr>
          <p:cNvPr id="4" name="直線コネクタ 3"/>
          <p:cNvCxnSpPr/>
          <p:nvPr/>
        </p:nvCxnSpPr>
        <p:spPr>
          <a:xfrm flipH="1">
            <a:off x="1475657" y="3284316"/>
            <a:ext cx="1800199" cy="22139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>
            <a:off x="2904881" y="5071368"/>
            <a:ext cx="3552275" cy="265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1115616" y="5371750"/>
            <a:ext cx="514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Ａ</a:t>
            </a:r>
            <a:endParaRPr kumimoji="1" lang="ja-JP" altLang="en-US" sz="36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193827" y="2689959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Ｂ</a:t>
            </a:r>
            <a:endParaRPr kumimoji="1" lang="ja-JP" altLang="en-US" sz="36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584376" y="5048585"/>
            <a:ext cx="527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Ｃ</a:t>
            </a:r>
            <a:endParaRPr kumimoji="1" lang="ja-JP" altLang="en-US" sz="36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277831" y="5132218"/>
            <a:ext cx="534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Ｄ</a:t>
            </a:r>
            <a:endParaRPr kumimoji="1" lang="ja-JP" altLang="en-US" sz="3600" dirty="0"/>
          </a:p>
        </p:txBody>
      </p:sp>
      <p:cxnSp>
        <p:nvCxnSpPr>
          <p:cNvPr id="23" name="直線コネクタ 22"/>
          <p:cNvCxnSpPr/>
          <p:nvPr/>
        </p:nvCxnSpPr>
        <p:spPr>
          <a:xfrm>
            <a:off x="6476749" y="1790237"/>
            <a:ext cx="500191" cy="268183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6521183" y="134204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Ｅ</a:t>
            </a:r>
            <a:endParaRPr kumimoji="1" lang="ja-JP" altLang="en-US" sz="3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012247" y="4058591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Ｆ</a:t>
            </a:r>
            <a:endParaRPr kumimoji="1" lang="ja-JP" altLang="en-US" sz="3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55931" y="5175138"/>
            <a:ext cx="1800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直線ＣＤ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57857" y="2814142"/>
            <a:ext cx="17972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線分ＡＢ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760916" y="2637985"/>
            <a:ext cx="21900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半直線ＥＦ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3219204" y="3216169"/>
            <a:ext cx="113304" cy="1037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1419004" y="5446418"/>
            <a:ext cx="113304" cy="1037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6431292" y="1684821"/>
            <a:ext cx="113304" cy="1037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6920288" y="4420182"/>
            <a:ext cx="113304" cy="1037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6400505" y="5016826"/>
            <a:ext cx="113304" cy="1037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2808172" y="5028448"/>
            <a:ext cx="113304" cy="1037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直線コネクタ 29"/>
          <p:cNvCxnSpPr/>
          <p:nvPr/>
        </p:nvCxnSpPr>
        <p:spPr>
          <a:xfrm flipH="1" flipV="1">
            <a:off x="0" y="5080333"/>
            <a:ext cx="2808172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 flipH="1" flipV="1">
            <a:off x="6457157" y="5080332"/>
            <a:ext cx="2808172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H="1" flipV="1">
            <a:off x="6986983" y="4509652"/>
            <a:ext cx="455068" cy="236579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>
            <a:off x="2850810" y="5080334"/>
            <a:ext cx="3552275" cy="265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フリーフォーム 8"/>
          <p:cNvSpPr/>
          <p:nvPr/>
        </p:nvSpPr>
        <p:spPr>
          <a:xfrm>
            <a:off x="1445453" y="3289110"/>
            <a:ext cx="1802714" cy="2210938"/>
          </a:xfrm>
          <a:custGeom>
            <a:avLst/>
            <a:gdLst>
              <a:gd name="connsiteX0" fmla="*/ 1802714 w 1802714"/>
              <a:gd name="connsiteY0" fmla="*/ 0 h 2210938"/>
              <a:gd name="connsiteX1" fmla="*/ 1243156 w 1802714"/>
              <a:gd name="connsiteY1" fmla="*/ 313899 h 2210938"/>
              <a:gd name="connsiteX2" fmla="*/ 560768 w 1802714"/>
              <a:gd name="connsiteY2" fmla="*/ 955344 h 2210938"/>
              <a:gd name="connsiteX3" fmla="*/ 69448 w 1802714"/>
              <a:gd name="connsiteY3" fmla="*/ 1760562 h 2210938"/>
              <a:gd name="connsiteX4" fmla="*/ 14857 w 1802714"/>
              <a:gd name="connsiteY4" fmla="*/ 2210938 h 2210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2714" h="2210938">
                <a:moveTo>
                  <a:pt x="1802714" y="0"/>
                </a:moveTo>
                <a:cubicBezTo>
                  <a:pt x="1626430" y="77337"/>
                  <a:pt x="1450147" y="154675"/>
                  <a:pt x="1243156" y="313899"/>
                </a:cubicBezTo>
                <a:cubicBezTo>
                  <a:pt x="1036165" y="473123"/>
                  <a:pt x="756386" y="714234"/>
                  <a:pt x="560768" y="955344"/>
                </a:cubicBezTo>
                <a:cubicBezTo>
                  <a:pt x="365150" y="1196454"/>
                  <a:pt x="160433" y="1551296"/>
                  <a:pt x="69448" y="1760562"/>
                </a:cubicBezTo>
                <a:cubicBezTo>
                  <a:pt x="-21537" y="1969828"/>
                  <a:pt x="-3340" y="2090383"/>
                  <a:pt x="14857" y="2210938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フリーフォーム 32"/>
          <p:cNvSpPr/>
          <p:nvPr/>
        </p:nvSpPr>
        <p:spPr>
          <a:xfrm rot="18636554">
            <a:off x="5825488" y="2016538"/>
            <a:ext cx="1802714" cy="2210938"/>
          </a:xfrm>
          <a:custGeom>
            <a:avLst/>
            <a:gdLst>
              <a:gd name="connsiteX0" fmla="*/ 1802714 w 1802714"/>
              <a:gd name="connsiteY0" fmla="*/ 0 h 2210938"/>
              <a:gd name="connsiteX1" fmla="*/ 1243156 w 1802714"/>
              <a:gd name="connsiteY1" fmla="*/ 313899 h 2210938"/>
              <a:gd name="connsiteX2" fmla="*/ 560768 w 1802714"/>
              <a:gd name="connsiteY2" fmla="*/ 955344 h 2210938"/>
              <a:gd name="connsiteX3" fmla="*/ 69448 w 1802714"/>
              <a:gd name="connsiteY3" fmla="*/ 1760562 h 2210938"/>
              <a:gd name="connsiteX4" fmla="*/ 14857 w 1802714"/>
              <a:gd name="connsiteY4" fmla="*/ 2210938 h 2210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2714" h="2210938">
                <a:moveTo>
                  <a:pt x="1802714" y="0"/>
                </a:moveTo>
                <a:cubicBezTo>
                  <a:pt x="1626430" y="77337"/>
                  <a:pt x="1450147" y="154675"/>
                  <a:pt x="1243156" y="313899"/>
                </a:cubicBezTo>
                <a:cubicBezTo>
                  <a:pt x="1036165" y="473123"/>
                  <a:pt x="756386" y="714234"/>
                  <a:pt x="560768" y="955344"/>
                </a:cubicBezTo>
                <a:cubicBezTo>
                  <a:pt x="365150" y="1196454"/>
                  <a:pt x="160433" y="1551296"/>
                  <a:pt x="69448" y="1760562"/>
                </a:cubicBezTo>
                <a:cubicBezTo>
                  <a:pt x="-21537" y="1969828"/>
                  <a:pt x="-3340" y="2090383"/>
                  <a:pt x="14857" y="2210938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70C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32308" y="3766203"/>
            <a:ext cx="803425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0070C0"/>
                </a:solidFill>
              </a:rPr>
              <a:t>3㎝</a:t>
            </a:r>
            <a:endParaRPr kumimoji="1"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800537" y="2923781"/>
            <a:ext cx="803425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0070C0"/>
                </a:solidFill>
              </a:rPr>
              <a:t>3㎝</a:t>
            </a:r>
            <a:endParaRPr kumimoji="1"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749785" y="3093332"/>
            <a:ext cx="1955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0070C0"/>
                </a:solidFill>
              </a:rPr>
              <a:t>ＡＢ＝ＥＦ</a:t>
            </a:r>
            <a:endParaRPr kumimoji="1" lang="ja-JP" alt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04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/>
      <p:bldP spid="12" grpId="0"/>
      <p:bldP spid="13" grpId="0"/>
      <p:bldP spid="14" grpId="0"/>
      <p:bldP spid="9" grpId="0" animBg="1"/>
      <p:bldP spid="33" grpId="0" animBg="1"/>
      <p:bldP spid="10" grpId="0" animBg="1"/>
      <p:bldP spid="35" grpId="0" animBg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9036496" cy="1728192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800" dirty="0" smtClean="0"/>
              <a:t>問</a:t>
            </a:r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　下の図で、前田さんの家は線分ＡＢ上にあります。また、山田さんの家は直線ＢＣ上にあります。米田さんの家は半直線ＣＡ上にあります。３人の家は、それぞれア～カのどれですか。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355691" y="2227584"/>
            <a:ext cx="8352928" cy="424847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55691" y="3595736"/>
            <a:ext cx="8352928" cy="482352"/>
          </a:xfrm>
          <a:prstGeom prst="rect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55691" y="5179912"/>
            <a:ext cx="8352928" cy="482352"/>
          </a:xfrm>
          <a:prstGeom prst="rect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rot="5400000">
            <a:off x="-87209" y="4110644"/>
            <a:ext cx="4248472" cy="482352"/>
          </a:xfrm>
          <a:prstGeom prst="rect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 rot="5400000">
            <a:off x="3297167" y="4110644"/>
            <a:ext cx="4248472" cy="482352"/>
          </a:xfrm>
          <a:prstGeom prst="rect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 rot="7755966">
            <a:off x="6077683" y="4446134"/>
            <a:ext cx="2124236" cy="482352"/>
          </a:xfrm>
          <a:prstGeom prst="rect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http://img01o1.cc-library.net/stocks01/cc-library010009797bh5vb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150" y="5571945"/>
            <a:ext cx="936104" cy="655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llpop.com/img_illust/mov/house06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668" y="2754360"/>
            <a:ext cx="1130344" cy="838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sozaidaisuki.com/web/house/house-3-5.gif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003" y="5402669"/>
            <a:ext cx="1130344" cy="10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1.bp.blogspot.com/-0L0XttO6MCg/UZmB9c_SsKI/AAAAAAAATYc/Vk-8_vEkUew/s800/house_2f.pn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932" y="2544925"/>
            <a:ext cx="1076919" cy="1047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1.bp.blogspot.com/-AnmpceWlLCQ/UgsvKuxswbI/AAAAAAAAXRE/wXGzSvKzMqE/s800/solar_panel.pn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579" y="5453589"/>
            <a:ext cx="1236523" cy="999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1785516" y="2946526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Ａ</a:t>
            </a:r>
            <a:endParaRPr kumimoji="1" lang="ja-JP" altLang="en-US" sz="3200" dirty="0"/>
          </a:p>
        </p:txBody>
      </p:sp>
      <p:sp>
        <p:nvSpPr>
          <p:cNvPr id="20" name="円/楕円 19"/>
          <p:cNvSpPr/>
          <p:nvPr/>
        </p:nvSpPr>
        <p:spPr>
          <a:xfrm>
            <a:off x="1980375" y="3619750"/>
            <a:ext cx="56652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571639" y="2227584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Ｂ</a:t>
            </a:r>
            <a:endParaRPr kumimoji="1" lang="ja-JP" altLang="en-US" sz="3200" dirty="0"/>
          </a:p>
        </p:txBody>
      </p:sp>
      <p:sp>
        <p:nvSpPr>
          <p:cNvPr id="22" name="円/楕円 21"/>
          <p:cNvSpPr/>
          <p:nvPr/>
        </p:nvSpPr>
        <p:spPr>
          <a:xfrm>
            <a:off x="7766498" y="2900808"/>
            <a:ext cx="56652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607004" y="4322738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Ｃ</a:t>
            </a:r>
            <a:endParaRPr kumimoji="1" lang="ja-JP" altLang="en-US" sz="3200" dirty="0"/>
          </a:p>
        </p:txBody>
      </p:sp>
      <p:sp>
        <p:nvSpPr>
          <p:cNvPr id="24" name="円/楕円 23"/>
          <p:cNvSpPr/>
          <p:nvPr/>
        </p:nvSpPr>
        <p:spPr>
          <a:xfrm>
            <a:off x="6801863" y="4995962"/>
            <a:ext cx="4975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40819" y="2754360"/>
            <a:ext cx="506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ア</a:t>
            </a:r>
            <a:endParaRPr kumimoji="1" lang="ja-JP" altLang="en-US" sz="28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372805" y="2923667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イ</a:t>
            </a:r>
            <a:endParaRPr kumimoji="1" lang="ja-JP" altLang="en-US" sz="28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753347" y="5722485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ウ</a:t>
            </a:r>
            <a:endParaRPr kumimoji="1" lang="ja-JP" altLang="en-US" sz="28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332368" y="5722485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エ</a:t>
            </a:r>
            <a:endParaRPr kumimoji="1" lang="ja-JP" altLang="en-US" sz="28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427781" y="5663949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オ</a:t>
            </a:r>
            <a:endParaRPr kumimoji="1" lang="ja-JP" altLang="en-US" sz="2800" dirty="0"/>
          </a:p>
        </p:txBody>
      </p:sp>
      <p:pic>
        <p:nvPicPr>
          <p:cNvPr id="1038" name="Picture 14" descr="http://solar-module-panels.com/wp-content/uploads/2013/04/3687b0cfda9c2cdfdf5deb41a02df114.pn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532" y="4390234"/>
            <a:ext cx="1012715" cy="789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テキスト ボックス 31"/>
          <p:cNvSpPr txBox="1"/>
          <p:nvPr/>
        </p:nvSpPr>
        <p:spPr>
          <a:xfrm>
            <a:off x="3206219" y="4615125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カ</a:t>
            </a:r>
            <a:endParaRPr kumimoji="1" lang="ja-JP" altLang="en-US" sz="2800" dirty="0"/>
          </a:p>
        </p:txBody>
      </p:sp>
      <p:pic>
        <p:nvPicPr>
          <p:cNvPr id="1040" name="Picture 16" descr="http://kids.wanpug.com/illust/illust3278.png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462" y="2312644"/>
            <a:ext cx="1635513" cy="1267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kids.wanpug.com/illust/illust3272.png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659" y="2418387"/>
            <a:ext cx="1208992" cy="859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illpop.com/img_illust/car24.png">
            <a:hlinkClick r:id="rId19"/>
          </p:cNvPr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421" y="3580409"/>
            <a:ext cx="798719" cy="571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image.blog.livedoor.jp/number190/imgs/6/b/6b0b1ac8.png">
            <a:hlinkClick r:id="rId21"/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444" y="5095653"/>
            <a:ext cx="792348" cy="578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7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直線コネクタ 41"/>
          <p:cNvCxnSpPr/>
          <p:nvPr/>
        </p:nvCxnSpPr>
        <p:spPr>
          <a:xfrm flipH="1">
            <a:off x="-12151" y="1941045"/>
            <a:ext cx="9196715" cy="38164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２</a:t>
            </a:r>
            <a:r>
              <a:rPr kumimoji="1" lang="ja-JP" altLang="en-US" dirty="0" smtClean="0"/>
              <a:t>点を通る直線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4126977" y="3933056"/>
            <a:ext cx="113304" cy="1037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 flipH="1">
            <a:off x="1907704" y="0"/>
            <a:ext cx="5400600" cy="685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0" y="764704"/>
            <a:ext cx="9144000" cy="59766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H="1">
            <a:off x="-105429" y="2837979"/>
            <a:ext cx="9252521" cy="216024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H="1" flipV="1">
            <a:off x="-52715" y="2754353"/>
            <a:ext cx="9199807" cy="266429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2700300" y="10373"/>
            <a:ext cx="2591780" cy="685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869563" y="10373"/>
            <a:ext cx="5760640" cy="685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-142725" y="754331"/>
            <a:ext cx="8277829" cy="61036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H="1">
            <a:off x="-93524" y="3984941"/>
            <a:ext cx="92375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3503320" y="0"/>
            <a:ext cx="1644744" cy="690109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円/楕円 39"/>
          <p:cNvSpPr/>
          <p:nvPr/>
        </p:nvSpPr>
        <p:spPr>
          <a:xfrm>
            <a:off x="7596336" y="2514821"/>
            <a:ext cx="113304" cy="1037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99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パイ 2"/>
          <p:cNvSpPr/>
          <p:nvPr/>
        </p:nvSpPr>
        <p:spPr>
          <a:xfrm rot="17463406">
            <a:off x="1624977" y="3428763"/>
            <a:ext cx="1290869" cy="1277703"/>
          </a:xfrm>
          <a:prstGeom prst="pie">
            <a:avLst>
              <a:gd name="adj1" fmla="val 1027686"/>
              <a:gd name="adj2" fmla="val 401855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パイ 32"/>
          <p:cNvSpPr/>
          <p:nvPr/>
        </p:nvSpPr>
        <p:spPr>
          <a:xfrm rot="9651247">
            <a:off x="7338114" y="3226478"/>
            <a:ext cx="1290869" cy="1277703"/>
          </a:xfrm>
          <a:prstGeom prst="pie">
            <a:avLst>
              <a:gd name="adj1" fmla="val 1027686"/>
              <a:gd name="adj2" fmla="val 401855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73826"/>
            <a:ext cx="8568952" cy="114300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直線が交わってできる角</a:t>
            </a:r>
            <a:endParaRPr kumimoji="1" lang="ja-JP" altLang="en-US" dirty="0"/>
          </a:p>
        </p:txBody>
      </p:sp>
      <p:cxnSp>
        <p:nvCxnSpPr>
          <p:cNvPr id="4" name="直線コネクタ 3"/>
          <p:cNvCxnSpPr/>
          <p:nvPr/>
        </p:nvCxnSpPr>
        <p:spPr>
          <a:xfrm flipH="1">
            <a:off x="0" y="1052736"/>
            <a:ext cx="4709831" cy="58052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>
            <a:off x="-180528" y="3861048"/>
            <a:ext cx="9324528" cy="30610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3559213" y="1238710"/>
            <a:ext cx="514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Ａ</a:t>
            </a:r>
            <a:endParaRPr kumimoji="1" lang="ja-JP" altLang="en-US" sz="36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055193" y="4130591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Ｂ</a:t>
            </a:r>
            <a:endParaRPr kumimoji="1" lang="ja-JP" altLang="en-US" sz="36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678800" y="4034199"/>
            <a:ext cx="527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Ｃ</a:t>
            </a:r>
            <a:endParaRPr kumimoji="1" lang="ja-JP" altLang="en-US" sz="36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716487" y="3843983"/>
            <a:ext cx="534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Ｄ</a:t>
            </a:r>
            <a:endParaRPr kumimoji="1" lang="ja-JP" altLang="en-US" sz="3600" dirty="0"/>
          </a:p>
        </p:txBody>
      </p:sp>
      <p:cxnSp>
        <p:nvCxnSpPr>
          <p:cNvPr id="23" name="直線コネクタ 22"/>
          <p:cNvCxnSpPr/>
          <p:nvPr/>
        </p:nvCxnSpPr>
        <p:spPr>
          <a:xfrm>
            <a:off x="6084168" y="1781271"/>
            <a:ext cx="2382848" cy="256748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6471322" y="1793476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Ｅ</a:t>
            </a:r>
            <a:endParaRPr kumimoji="1" lang="ja-JP" altLang="en-US" sz="3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47046" y="3356479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Ｆ</a:t>
            </a:r>
            <a:endParaRPr kumimoji="1" lang="ja-JP" altLang="en-US" sz="3600" dirty="0"/>
          </a:p>
        </p:txBody>
      </p:sp>
      <p:sp>
        <p:nvSpPr>
          <p:cNvPr id="27" name="円/楕円 26"/>
          <p:cNvSpPr/>
          <p:nvPr/>
        </p:nvSpPr>
        <p:spPr>
          <a:xfrm>
            <a:off x="4011292" y="1781271"/>
            <a:ext cx="113304" cy="1037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928600" y="4078706"/>
            <a:ext cx="113304" cy="1037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4886003" y="3975688"/>
            <a:ext cx="113304" cy="1037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/楕円 30"/>
          <p:cNvSpPr/>
          <p:nvPr/>
        </p:nvSpPr>
        <p:spPr>
          <a:xfrm>
            <a:off x="6727963" y="2503539"/>
            <a:ext cx="113304" cy="1037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555776" y="4070398"/>
            <a:ext cx="841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∠ｂ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692434" y="3268131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∠Ｂ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165593" y="2916122"/>
            <a:ext cx="1678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∠ＡＢＣ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344062" y="2899523"/>
            <a:ext cx="16674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∠ＣＤＥ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958215" y="3950687"/>
            <a:ext cx="841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∠ｄ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716487" y="3235744"/>
            <a:ext cx="9060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∠Ｄ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804840" y="3442798"/>
            <a:ext cx="1011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45°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727962" y="3356479"/>
            <a:ext cx="1072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45°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46" name="AutoShape 7" descr="data:image/jpeg;base64,/9j/4AAQSkZJRgABAQAAAQABAAD/2wCEAAkGBxIHERUUExAWExMWGR0ZFxgXGBoXGBgbFxsWGhwZGCEbHiogGRsmIRcdITEhJikrLjIvGB80OjMuNygtLisBCgoKBQUFDgUFDisZExkrKysrKysrKysrKysrKysrKysrKysrKysrKysrKysrKysrKysrKysrKysrKysrKysrK//AABEIAKMBNQMBIgACEQEDEQH/xAAbAAEAAwEBAQEAAAAAAAAAAAAABQYHBAEDAv/EAEwQAAEDAgMCCAkICAUDBQAAAAEAAgMEEQUSIQYxBxMVIjJBUWEXVFZxgZKT0dMUNEJydIKxtCMkQ1JikaGzM1NjoqMWc8ElRGSDlP/EABQBAQAAAAAAAAAAAAAAAAAAAAD/xAAUEQEAAAAAAAAAAAAAAAAAAAAA/9oADAMBAAIRAxEAPwDcUREBERAREQEREBERARfOeZtO0ue4Ma0XLnEAAdpJ0CoOJcKUU0hgw2mkxGf/AExaJve55G7vAtpvQaEoXHNraHAL/KKuKIjXKXXf6GNu4/yWe7Q4VjuJU0tRV1opYmAPdTUlw/i2uBku8a5gzMQLuBIG65Vq2e4N8KwsCRlM2dzrO4yY8aXX1zDNzQTe9wAgijwsMxFxZh+HVVc4fSazJGL3tdxBLd3WAvw/EdpcRDnNpKSiYBcCRxlkNgd2UkeggK2ihfSYiJGM/RS0+SQiwDXwvzR6d4lkH3Qp1BmGE7OYttFDFPJj72Rysa8NghayweA4DMCO3sK5cX4O+ImpmS4tiEraiV0bv01rWileLXaRvZbzXWk4BhYwWnjgD87YwQ0kWs25LW/dBDfQvvV0MdYY3PbcxP4xmpFnZXsvpv5r3Cx01QUIcDGGO6bqmX681/ToBqoTZ/gowyvnrmPjkywTiOO0hFmmGF+vbq8rYVXNl2BtTiNhvqW3/wDz06ClbScFtJglJPPDU1sb4o3PaGzgAua0kX5l7btxCkYuDWpp23hx2vjcQOm/jBfzXCv2I0LMSifFIM0bxlcLkXB6rjVdKDLJqTaDCKiOnixSGrdJG+QcfCGWbEYwbltzqZAN5XWNq8dwm/yrBRO0b30kl7juZdzj/RXgYYPlZqS+54kRNbbRvPL3Ov8Axc0W/gXbM8xtJALiATYbzbqCCiYXwu4ZVuySvkpJLkFs8ZbYgkEEi7Ru6yFdqGuixBgfDKyVh3OY4OH8wVBYDs3FJQRRVdPHK9wMkrZGtfaWZzpJN43hzyFT9peDumwyaDk6WahqZ5co4qR2QNaHPke5pNyA0EBoIF3NG4oNVRZpypj2yXzmnZilOP2kHMnA7XMA5xt1AHvcrFsrt/QbUc2KbJN1wy8yUHssTZ33SUFpREQEREBERAREQEREBERAREQEREBERARFGbQY9T7OQmaplEbBuvvcd+Vo3udpuCCTOiz3azhSgw1xgo2fLakENIYf0MZJDRxj928gaadpCgGYjW8J8/EF78NoHR8a1u6eqjzFuZptbLuuAbDO3pAhaJheyFFhVK+lip2thkaWyDe6QEWJe46uOvo6rIKhT8HtVtO9s2NVZlAOZtJCckDDr0iNXHXq1/iIVkwXCm7NVjoYIclJUMztDG8yKWINa4EjcJGFpF+uN/WVL4BTTUcDI53iR7Ltzgkl7WkhjnXAs8ttm6r3spFB+XtDwQRcHQjtBXww2hZhkMcMYIjiY1jASSQ1oAAudToF0ogIiICIiAq9sz85xD7S38vTqwqvbM/OcQ+0t/L06CwoiICIiAuSTD45J2TkEyMY6NpubBshYXWG65Mbde5daIPxPKIGucQSGgkgAk6C+gGpPcqE3g8ptpqcy10JbV1DjM57eZLDntkjB3HIwNbY3FwT1rQEQZVU1eLcG+XjH8qUJcGNJ0qmX3NG8yf7t30QrvsrtfR7VszU0wc4dON3NkZ9Zp19IuO9fabCn1dayaQtMMLP0LBe/GvuHyO0tcMs1tj9OTtCgdreDyHFX/KaaQ0Na3nCeLmhx/1QNHA9Z39txoguyLLtkOE50ZjgxRoifJfiaoDLT1Aa4tzAkDLe1wbWIIPNuL6gDdB6iIgIiICIiAiIgIiICIiAiKlcJG30ex8YYwCWrkB4uO+jRr+kl15rBY+ex3AEgO3bfbWHZRgbYzVUmkNOzV7yTYE2uWtv192lyqrsZsu7ayXlHFJBPOxzmspbERUzmusWOY7XOLbjpuPO0Kmtg9ieTHGsrJBVYhLq6U6tjDh0IuoC2lwBpoLBWVmDNhqjUscWOe3LMwdCXLbI9w6ntFxmG8GxvYWDzG8HGKcU4PMc0LxJFIBctO5zSOtrmktI7D2gKUREBERAREQEREBERAVe2Z+c4h9pb+Xp1YVXtmfnOIfaW/l6dBYUREBERAREQEREBR2PYXyzCYTIWRvIEoA1fH9KO/0Q4c0nsJ7bqRRBG4zgNNjdOaeeFr4SLBtrZbCwLCNWkdRCy+kxqfgvqHUz5H1uGMy3kDS6Sj4wkMa8gZSNL5eyxAFwDr8rS5pAdlJBsbXseo261HYXgMOH05gI41r7mZ0lnOmc/pvlvo4u7N1rAaABB2UFbHiMbZYpGyRvF2uabgjuXQshxZsnBFUNlgcZcMneQ+mLgXxOsXF8N9SAAT5tD1OGp4XiUWLwsmhkEkTxdrhuI/8ABG4g6goOtERAREQEREBERARFGbSY5Ds5TSVEzrMjF7C13Hqa2+9xOgQRW3u17NlIRlbxtVKclPCLlz3nS5A1yi4v6B1qP2A2MdheerrTx2IVOsrnWcIwf2TOqwFgbaaADQKF2Q2Sk2rc/E8SDmTzgfJWMc5rqaIHMxzCLFr76juNz0iFf8CZVQtcypcyQsNmTN0Mrepz22sx43G2h3i17AIZrTsWdLuw0nzmjJ/GmP8Ax/V6FrY4PAINwdQRuI7kc0OFiLg7wVVTfYw9bsOJ85oyfxpv7f1OgFrReNcHC4NwdxXqAiIgIiICIiAiIgKvbM/OcQ+0t/L06sKr2zPznEPtLfy9OgsKIiAiIgIiICIiAiIgKNx3GWYMwEgvkecsUTenK/qa38S46AAk2ATHcZZgzAS10kjzkiiZq+V53NaP6knQAEnQLkwLBnxvNTVObJVvFtNWQMOvEw36v3nb3EXOgAAfPBMAdndU1mWWqlblI3xwxn9jED9H95x1cdTpYCkVcEnBPVGaJrn4RUP/AEzBcmlebDO3ryn8BbflvrCrdfgcm0MrhV2FG02ZTscf01v2k5FrjsjGnWSTYAJ+lqGVbGyRuD2PAc1wNwQdQR3L6rLNnKmTg5rhh07i6gqHE0Urj/huJ1hcerU/zIP0jbU0BERAREQEREDcsexRk/CfXOMHFuoKB/NEubiqqcWu12U9G1xmsbAjQ57Kf4YNpXYdAyjgJFTV3aC0EmOL9pJZoJ3XGg3Zj1Ky7EYfTYXQwxUj2yQtbpI0gh5OrnkjrJue7d1IOnA8X5TDg+GSCaMgSRyDde9i1w5sjDbRzT57HRSiIgLxwzaHUL1EFUsdjDpc4cTr1mjJ7O2m/t/U6FqY4PAINwdQRqCD2I5ocLEXB3gqqm+xpvq7Did280ZP4039v6nQC1ovGuDhcG4O4heoCIiAiIgIiICr2zPznEPtLfy9OrCq9sz85xD7S38vToLCiIgIiICIiAiIgKNx3GWYMwEgvkecsUTenK/qa38S46AXJsAmO4yzBmAlrpJHnJFEzV8rzua0f1JOgAJOgXJgWDPieamqcJKt4tpqyBh14mG/V+87e4i50AABgWDPjeamqIfVvbbm6xws38VDfq3Znb3EX0FgJ1EQEREFE21oHbexvoo4MsbH86qma4NZIy4tA24dI/e0u0YAXC7joveDDaSWvZJRVmldRnJJf9owaNkHbfrPXcH6SvSyrhXkZgFXTYjTvHyyHSaFty6Wm+kXhu5rbkZnWGo1u0INVRcmFYjHi0Mc0Ts0cjQ5p7j29/UutAREQF86iZtM1z3uDWtBc4ncABck+hfRZ7wwYhJNFBh0B/T18gj+rE2xkce7UA92bsQc3BnA7aaqqMYmaQJCYaRrt7IWaF3nJ084f1FXumwWCkndPHHxcjxZ+UlrX3IOZ7Qcrn6Wz2vYkX1UNg+EVezTY4YXsqaRuVobJaKaJm4lrmNyygb7Oa07+cSrSgIiICIiAvHDNodQvUQVSx2MOlzhxOvWaMns7ab+39ToWpjg8Ag3B1BGoIPWEc0OFiLg7wqqb7Gm+rsOJ3bzRk9ffTf2/qdALWi8a4PFwbg7iF6gIiicX2ip8JcGOcXzO6MMTTJM7zNbqB/EbAdZQSyKuCbEsT6McVCw7jJ+sT267sYRGw/ff5upejZQVA/WK2rqDrf9M6Bpv/DT8WCO43QWB0gZvIHnKruzMzflOIc4fOW9Y8Xp19TsXhz+lQwv/wC43jD/AL7qD2f2Rw+eeuDqCmIZO1rBxLOaOIgNm6aC5J06yUF6BuvVX37GUX0I3wkbjBNLAR7N4v6V+HYJWUZvT4i9w/y6pjZm+hzckgPeXO8yCxoq0dpJsL+fUjom9c8BM8A73WAkj87mZR+8p+kqo61jZI3tkY4Xa5pDmkdoI0KD7IiICjMdxlmDMBIMkjzlhib05X9TW/iXHQC5NgEx7GWYMwEtdJI85IomavledzWj+pJ0ABJ0C5cCwZ8TzU1ThJVvFtNWQMOvEw36v3nb3EXOgAAMCwZ8TzU1RD6t7cvN1jhZv4qG/VuzO3uIubCwE6iICIiAiIgHVRmHYBTYdG+NkQyyX40uu98txYmVzrueSNLklSa5cTkmijJgjbJLoGte8xt1O9xDXGw36AnRBnvBxK7ZWuqcHkJ4sXno3HrjebuZ3kE/zD1piyjhIwWtw9kWKmoEtTRvDuLjYI4mwk2exu97t4uXOOmawC07DK5mJwxzRm7JGNe09zgCPxQdKIiAsjwfHafEMeqquomEcNOPktM54cIswNpDxhGQOuTYEgkSDfa60HbXGOQKCpqL2McZy3/fdzWD1nAKJ4K8EGFYTAx4zPlbx0mYXuZedzr7yGlo9CC3xvEgBaQQdxBuD5l+lzYfQRYazi4YmRRgkhrGhrQSbmwGg1XSgIiICIiAiIgLxwzaHUL1EFUsdjDpc4cTr1mjJ7O2m/t/U6FnkqGRsLy9oYBmLiQGhtr5id1ra3SokbExznkBgBLi62UNA1JvpayzKCG2SaWOTkTOXRRE6Rg5ck0rMt/kl8zmxkkMBa4jLYRhaBXVO1GlM51LSH/3Fhx0w/8AjtcLMZ/qPBv9Fu5yl8JwenwFjhEwMvzpHuN3vPW+R7uc895K+WNY9HhIYA0zTS/4MMdi+S3W3WzWC4JeSGgde6/BHs7JjBz4i8Sje2lYT8mZ3P3God3vGXsaEH7dtY2rJbRQSVpBsXx2ZAPPK+zHAdeTOe5fptPidZq+enpW/uxRunePvvLW/wDGp9jBGAAAANwGgC/SCu/9MyyavxWtd3AwRj/jhB/qoXAtnjNPXBtdVxls7W3bKCT+ggN3Z2OBOu+24AK+KvbM/OcQ+0t/L06ByLW03+Fij3nqFRDFIPTxTYj/AFX45TxDDrcfRNqGdclI/nDtJilINu5r3nuVkRBG4Pj1PjN+JlBc3pxuBZKzuex4D2ekKPrdmOJe6aik+STu1cALwTH/AFo7gE/xtyu7zuXdjGAQYuQ57S2VvQmjJZKz6r26gd249YKi2YtPs4QyucJICbMrGjKG30AqmjSM7hxjeYesM6w7MF2g+VSfJ6iL5PVgXMZOZsjR+0gfukZ/Jzb6gLpx3GWYMwEgySPOWGJvTlf1Nb+JcdGi5NgFHbbup3QNEjXvlc4fJhCbTmW3NMJ+iQLku6OXNm0uozY5ssFU5uIkOxIsux41idCLXFNoMpBtxgte5adW5bBNYDgz4nmpqiH1b25Tl1jhZv4mG/0d2Z29xFzYWAnURAREQEREBERAREQRe0NdSU0LmVUsbI5AWEPcAXhwILWje4kHcAVSOBDEiIKihe5xdRykMztcxxhku5hLXgOGuY2toC1aDybDx3H8THxxAbxmUZ8o3NzWvbuWf44f+nNoqWe+WKvjNPJ1DjGWyE9pN42j0oNKREQZxwzF2IsoqBhs6sqWh3XaOOxcbX6i4H7pVqoG4hSPYyQU08N7F7M8D2tA35Dna8+ZzfMqlikjcQ2op2ueAykpXPAJAvJKXNt381zT91aUgIiICIiAiIgIiICIofarFH4XTkxAGeQiKBp3GWTRl/4R0nfwtcgjq5v/AFTUup99HTuHyjsmmFnNg72M5r39pLW9TgpLaPFxhTGtZHx08xyQQ/vutqXH6MbRq5x3DtJAP7wuii2bpQzPZkTS6SR29x1dJK89pN3E964Nl6V1e51fM0iSYWha7fDT72tsei9+j399h9EIITB8JOwBMslpoJABNKG2NKbkhrBrloxfRo6G83BJbfWODwCCCDqCNQQesI5ocLEXB3qqm+xpvq7Did280ZPWO2m/t/U6AWtF41weAQbg6gjcV6gKvbM/OcQ+0t/L06sKr2zPznEPtLfy9OgsKIiAoraLFYsMis9nGvlvHHAAC6ZxB5gB0tbeToBcnRfrHsZZgzAS10kjzkiiZq+V53Nb+JcdAASdAuXAsGfE81NU4SVbxbToQMOvEw3+j+87e4i50AACr4Fhb9i5o5aoMdFK0RNe0vc2hLnEtgbnJ/V3Etbn05zW30Lctw2iwcYzFYO4uaM54JQLmKRvRd3t6nN62kjrXfWUrK2N0cjA+N4LXNcLhwOhBUHsvUPonyUUzi58ADoXuNzLTuuGOJO97CMjj3Nd9JB2bN4scWiOdnFzxuMc8d75JG2vbtY4EPaetrmqWVZxwch1cVYNIpS2nqR1c42glPe17uLJ7Jf4QrMgIiICIiAiIgIiIPhXPkjjcYmNkkA5rXOyNJ73BpsPQVmPCvh+IS0PyqV8ANJLHPHFCx5IIcGkukc7nAZr6Mbu7lqqidrKRtfRVET3Bokiey7jYAuaQDr2HX0IO7DqtuIQxyt6MjGvHmcAR+KKpcDWIHEMHpiekwOiP/1vc1v+3KiCF2Uw2HaDF8YknhZNG18ULRI0PbzGkOsHA26IPpKv+EYJT4KHCnhbE1xuWtuG6X3NvZu/qAWbcGGJzQ8oSx0UtS2Sul50b4gRbKQLSPbfR2/vWoYfUurIw90L4Sb3ZJkzixI1yOc3XfoTvQdKIiAiIgIiICIiAq2//wBUxQDeyiizbtOOqLgHztjafROrIq9sWOOjnnI1nqZXbt7I3GGM+lkTT6UHz2rHKktPQi+WZxlnt/kQFri09z3mNhHW1z1ZdyruBfrtdWzkdBzKVh7o2CVxH35y0/8Ab7lYkBeEZtDqF6iCqWOxh0ucOJ16zRk9Y7abu/Z/U6FqY4PAIIIOoI1BB6wjgHCxFwVVTfY031dhzjqN5oyesdtN3fs/qdALWq9sz85xD7S38vTqwNcHgEG4OoI3FV/Zn5ziH2lv5enQWFRmO4yzBmAkGSV5ywxN6cr+preztLjo0XJ0THsZZgzAS10kjzliiZq+V5+i38S46AAk6BcuBYM+J5qapwkq3i2nQgYdeJhv9HtdvcRc6AAAwHBnxPNTVESVb25TlvkhZv4mG/0e129xFzpYCdREBVvbNhomxVrelSOzP76d9hO0+ZoEg74mqyL51ELaljmOF2uBa4HcQRYhBz4rQR4xTyQv1jlYWnzOFrj+d1x7I4g7EaSN0hvMy8U1r/4sLjHJv6szCfSvhsNM59FGx5JfAXwOJ3k073RB33gwO+8vxgP6pXV0PUTFUt3W/TNdG633qdxP1u9BYkREBERAREQEREBQz9lKGSUzOpIpJXG5fI0SOvruL75RruFgplROKYtNRPDI6Ceo0vnY6FrBv0PGStdfT922oQU/gd/UziVNuEFbJlHYx/Rt6hPpXqh9msTfQ4ri3GN4hz3wPLHEEgujcd7dDoQdO1EEvwDDNhbn/wCZUSv79co17+atGWCcF2xFTjuHtmixmqpGl7xxUTnhgsbXFpALnzK2+DCt8o6/15PioNORZj4MK3yjr/Xk+KngwrfKOv8AXk+Kg05FmPgwrfKOv9eT4qeDCt8o6/15PioNORZj4MK3yjr/AF5Pip4MK3yjr/Xk+Kg05FmPgwrfKOv9eT4qeDCt8o6/15PioNKqH8UxzuwE/wAgoXYJtsMoiTcup4nE9pexrj/VxVOdwXVrwQdo64g6EF0mv/KvzBwVVdO1rGbQ1rGNAa1rXPDWgCwAAlsABpZBcdh+fSueTcyT1D/51EoH9AFYFltPwU1dM0NZtDWsaNzWl7QLm5sBLbeb+lfTwYVvlHX+vJ8VBpyLMfBhW+Udf68nxU8GFb5R1/ryfFQacvCM2h1CzLwYVvlHX+vJ8VPBhW+Udf68nxUFjIOxh0ucOJ1G80ZPWO2m7v2f1Ohy0mNx4TLXOsZXyVTWwxssXzONNTkNZ1WtqXHQC5JsoZ3BdWuFjtHXEH+KT4q4aPgXkoXB0WNVMbgMocxpaQ3mjKCJLgc1un8I7EF/wHBnxPNTVFslW9uU5b5IWb+Jhvub2u3uIudLATqzHwYVvlHX+vJ8VPBhW+Udf68nxUGnIsx8GFb5R1/ryfFTwYVvlHX+vJ8VBpyLMfBhW+Udf68nxU8GFb5R1/ryfFQW3Zg8XUYjHc2bUhw7hJT0zzb7xcvXkRYs3TWSkd/xSst/eP8ANU2Pgpq43OcNoa0OfYuILwXECwzHjdbAW1R3BRVueHnaGtL2gta678wa4tLgDxtwCWtuOvKOxBqSLMfBhW+Udf68nxU8GFb5R1/ryfFQacizHwYVvlHX+vJ8VPBhW+Udf68nxUGnIsx8GFb5R1/ryfFTwYVvlHX+vJ8VBpyLMfBhW+Udf68nxU8GFb5R1/ryfFQacizHwYVvlHX+vJ8VPBhW+Udf68nxUFJ4Sap2HY1Vlv02wE6kbo8vVv3Iqpwm4ZNszXuidWS1TzGxxlluXm97A5iTYW7UQQFZXTYbLLFDNLHG2R4a1sjgAA4jtXy5cqvGpvav96IgcuVXjU3tX+9OXKrxqb2r/eiIHLlV41N7V/vTlyq8am9q/wB6IgcuVXjU3tX+9OXKrxqb2r/eiIHLlV41N7V/vTlyq8am9q/3oiBy5VeNTe1f705cqvGpvav96IgcuVXjU3tX+9OXKrxqb2r/AHoiBy5VeNTe1f705cqvGpvav96IgcuVXjU3tX+9OXKrxqb2r/eiIHLlV41N7V/vTlyq8am9q/3oiBy5VeNTe1f705cqvGpvav8AeiIHLlV41N7V/vTlyq8am9q/3oiBy5VeNTe1f705cqvGpvav96IgcuVXjU3tX+9OXKrxqb2r/eiIHLlV41N7V/vTlyq8am9q/wB6IgcuVXjU3tX+9OXKrxqb2r/eiIHLlV41N7V/vTlyq8am9q/3oiBy5VeNTe1f705cqvGpvav96IgcuVXjU3tX+9OXKrxqb2r/AHoiCy7EYfHtE6d1UHTObkDS577i/GX1DtdwREQf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46038" y="-738188"/>
            <a:ext cx="2943225" cy="155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844257" y="289502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＝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32" name="円/楕円 31"/>
          <p:cNvSpPr/>
          <p:nvPr/>
        </p:nvSpPr>
        <p:spPr>
          <a:xfrm>
            <a:off x="928600" y="5589240"/>
            <a:ext cx="113304" cy="1037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178464" y="5589240"/>
            <a:ext cx="5421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Ｇ</a:t>
            </a:r>
            <a:endParaRPr kumimoji="1" lang="ja-JP" altLang="en-US" sz="36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-92287" y="4481580"/>
            <a:ext cx="16546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∠ＦＢＧ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36" name="円/楕円 35"/>
          <p:cNvSpPr/>
          <p:nvPr/>
        </p:nvSpPr>
        <p:spPr>
          <a:xfrm>
            <a:off x="7994115" y="3849256"/>
            <a:ext cx="113304" cy="1037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/楕円 44"/>
          <p:cNvSpPr/>
          <p:nvPr/>
        </p:nvSpPr>
        <p:spPr>
          <a:xfrm>
            <a:off x="2213759" y="4028883"/>
            <a:ext cx="113304" cy="1037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563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3" grpId="0" animBg="1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78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パイ 2"/>
          <p:cNvSpPr/>
          <p:nvPr/>
        </p:nvSpPr>
        <p:spPr>
          <a:xfrm rot="9663322">
            <a:off x="1913829" y="4466294"/>
            <a:ext cx="1290869" cy="1277703"/>
          </a:xfrm>
          <a:prstGeom prst="pie">
            <a:avLst>
              <a:gd name="adj1" fmla="val 1027686"/>
              <a:gd name="adj2" fmla="val 401855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パイ 32"/>
          <p:cNvSpPr/>
          <p:nvPr/>
        </p:nvSpPr>
        <p:spPr>
          <a:xfrm rot="11655020">
            <a:off x="6241949" y="3834033"/>
            <a:ext cx="1290869" cy="1277703"/>
          </a:xfrm>
          <a:prstGeom prst="pie">
            <a:avLst>
              <a:gd name="adj1" fmla="val 1027686"/>
              <a:gd name="adj2" fmla="val 791718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1017838" y="3368068"/>
            <a:ext cx="1563424" cy="17685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>
            <a:off x="520317" y="5120894"/>
            <a:ext cx="4028850" cy="157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262874" y="1923831"/>
            <a:ext cx="962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（１）</a:t>
            </a:r>
            <a:endParaRPr kumimoji="1" lang="ja-JP" altLang="en-US" sz="36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330804" y="5066414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Ｂ</a:t>
            </a:r>
            <a:endParaRPr kumimoji="1" lang="ja-JP" altLang="en-US" sz="36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335467" y="5108288"/>
            <a:ext cx="527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Ｃ</a:t>
            </a:r>
            <a:endParaRPr kumimoji="1" lang="ja-JP" altLang="en-US" sz="36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581227" y="4529127"/>
            <a:ext cx="556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Ｏ</a:t>
            </a:r>
            <a:endParaRPr kumimoji="1" lang="ja-JP" altLang="en-US" sz="3600" dirty="0"/>
          </a:p>
        </p:txBody>
      </p:sp>
      <p:cxnSp>
        <p:nvCxnSpPr>
          <p:cNvPr id="23" name="直線コネクタ 22"/>
          <p:cNvCxnSpPr/>
          <p:nvPr/>
        </p:nvCxnSpPr>
        <p:spPr>
          <a:xfrm>
            <a:off x="4602674" y="3131525"/>
            <a:ext cx="3792771" cy="225805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8359338" y="5250958"/>
            <a:ext cx="556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Ｑ</a:t>
            </a:r>
            <a:endParaRPr kumimoji="1" lang="ja-JP" altLang="en-US" sz="3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35892" y="5058783"/>
            <a:ext cx="514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Ａ</a:t>
            </a:r>
            <a:endParaRPr kumimoji="1" lang="ja-JP" altLang="en-US" sz="36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83717" y="2845142"/>
            <a:ext cx="534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Ｄ</a:t>
            </a:r>
            <a:endParaRPr kumimoji="1" lang="ja-JP" altLang="en-US" sz="3600" dirty="0"/>
          </a:p>
        </p:txBody>
      </p:sp>
      <p:sp>
        <p:nvSpPr>
          <p:cNvPr id="47" name="タイトル 1"/>
          <p:cNvSpPr txBox="1">
            <a:spLocks/>
          </p:cNvSpPr>
          <p:nvPr/>
        </p:nvSpPr>
        <p:spPr>
          <a:xfrm>
            <a:off x="174809" y="188640"/>
            <a:ext cx="8640960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/>
              <a:t>問２　下の図に示した角を、記号を使って表しなさい。また、その角の大きさを分度器を使って測りなさい。</a:t>
            </a:r>
            <a:endParaRPr lang="ja-JP" altLang="en-US" sz="3200" dirty="0"/>
          </a:p>
        </p:txBody>
      </p:sp>
      <p:cxnSp>
        <p:nvCxnSpPr>
          <p:cNvPr id="54" name="直線コネクタ 53"/>
          <p:cNvCxnSpPr/>
          <p:nvPr/>
        </p:nvCxnSpPr>
        <p:spPr>
          <a:xfrm flipV="1">
            <a:off x="5727972" y="3438296"/>
            <a:ext cx="2667473" cy="18497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4292526" y="2570162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/>
              <a:t>Ｐ</a:t>
            </a:r>
            <a:endParaRPr kumimoji="1" lang="ja-JP" altLang="en-US" sz="36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8261555" y="2845141"/>
            <a:ext cx="527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Ｓ</a:t>
            </a:r>
            <a:endParaRPr kumimoji="1" lang="ja-JP" altLang="en-US" sz="36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471331" y="5204678"/>
            <a:ext cx="534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Ｒ</a:t>
            </a:r>
            <a:endParaRPr kumimoji="1" lang="ja-JP" altLang="en-US" sz="36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549167" y="1923831"/>
            <a:ext cx="962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（２）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36909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テキスト ボックス 65"/>
          <p:cNvSpPr txBox="1"/>
          <p:nvPr/>
        </p:nvSpPr>
        <p:spPr>
          <a:xfrm>
            <a:off x="6657617" y="157117"/>
            <a:ext cx="1877437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多角形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70777" y="218673"/>
            <a:ext cx="62824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いくつかの線分で囲まれた図形</a:t>
            </a:r>
            <a:endParaRPr kumimoji="1" lang="ja-JP" altLang="en-US" sz="3600" dirty="0"/>
          </a:p>
        </p:txBody>
      </p:sp>
      <p:cxnSp>
        <p:nvCxnSpPr>
          <p:cNvPr id="68" name="直線コネクタ 67"/>
          <p:cNvCxnSpPr/>
          <p:nvPr/>
        </p:nvCxnSpPr>
        <p:spPr>
          <a:xfrm flipH="1">
            <a:off x="3453200" y="3829055"/>
            <a:ext cx="2466640" cy="260745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flipH="1">
            <a:off x="3460633" y="6433856"/>
            <a:ext cx="3552275" cy="265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5662397" y="3281341"/>
            <a:ext cx="514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Ａ</a:t>
            </a:r>
            <a:endParaRPr kumimoji="1" lang="ja-JP" altLang="en-US" sz="36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986963" y="6146094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Ｂ</a:t>
            </a:r>
            <a:endParaRPr kumimoji="1" lang="ja-JP" altLang="en-US" sz="36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7012908" y="6173909"/>
            <a:ext cx="527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Ｃ</a:t>
            </a:r>
            <a:endParaRPr kumimoji="1" lang="ja-JP" altLang="en-US" sz="3600" dirty="0"/>
          </a:p>
        </p:txBody>
      </p:sp>
      <p:cxnSp>
        <p:nvCxnSpPr>
          <p:cNvPr id="73" name="直線コネクタ 72"/>
          <p:cNvCxnSpPr/>
          <p:nvPr/>
        </p:nvCxnSpPr>
        <p:spPr>
          <a:xfrm>
            <a:off x="5901456" y="3818362"/>
            <a:ext cx="1111452" cy="261549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テキスト ボックス 76"/>
          <p:cNvSpPr txBox="1"/>
          <p:nvPr/>
        </p:nvSpPr>
        <p:spPr>
          <a:xfrm>
            <a:off x="6657617" y="4450243"/>
            <a:ext cx="2177199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FF0000"/>
                </a:solidFill>
              </a:rPr>
              <a:t>△ＡＢＣ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2" name="フリーフォーム 1"/>
          <p:cNvSpPr/>
          <p:nvPr/>
        </p:nvSpPr>
        <p:spPr>
          <a:xfrm>
            <a:off x="518615" y="1241945"/>
            <a:ext cx="2613225" cy="2039395"/>
          </a:xfrm>
          <a:custGeom>
            <a:avLst/>
            <a:gdLst>
              <a:gd name="connsiteX0" fmla="*/ 0 w 2470245"/>
              <a:gd name="connsiteY0" fmla="*/ 641445 h 1705970"/>
              <a:gd name="connsiteX1" fmla="*/ 1146412 w 2470245"/>
              <a:gd name="connsiteY1" fmla="*/ 0 h 1705970"/>
              <a:gd name="connsiteX2" fmla="*/ 2470245 w 2470245"/>
              <a:gd name="connsiteY2" fmla="*/ 1364776 h 1705970"/>
              <a:gd name="connsiteX3" fmla="*/ 313898 w 2470245"/>
              <a:gd name="connsiteY3" fmla="*/ 1705970 h 1705970"/>
              <a:gd name="connsiteX4" fmla="*/ 0 w 2470245"/>
              <a:gd name="connsiteY4" fmla="*/ 641445 h 1705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0245" h="1705970">
                <a:moveTo>
                  <a:pt x="0" y="641445"/>
                </a:moveTo>
                <a:lnTo>
                  <a:pt x="1146412" y="0"/>
                </a:lnTo>
                <a:lnTo>
                  <a:pt x="2470245" y="1364776"/>
                </a:lnTo>
                <a:lnTo>
                  <a:pt x="313898" y="1705970"/>
                </a:lnTo>
                <a:lnTo>
                  <a:pt x="0" y="641445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フリーフォーム 2"/>
          <p:cNvSpPr/>
          <p:nvPr/>
        </p:nvSpPr>
        <p:spPr>
          <a:xfrm>
            <a:off x="3521122" y="1105469"/>
            <a:ext cx="2634018" cy="2238232"/>
          </a:xfrm>
          <a:custGeom>
            <a:avLst/>
            <a:gdLst>
              <a:gd name="connsiteX0" fmla="*/ 1310185 w 2634018"/>
              <a:gd name="connsiteY0" fmla="*/ 0 h 2238232"/>
              <a:gd name="connsiteX1" fmla="*/ 0 w 2634018"/>
              <a:gd name="connsiteY1" fmla="*/ 655092 h 2238232"/>
              <a:gd name="connsiteX2" fmla="*/ 682388 w 2634018"/>
              <a:gd name="connsiteY2" fmla="*/ 2238232 h 2238232"/>
              <a:gd name="connsiteX3" fmla="*/ 2415654 w 2634018"/>
              <a:gd name="connsiteY3" fmla="*/ 1856095 h 2238232"/>
              <a:gd name="connsiteX4" fmla="*/ 2634018 w 2634018"/>
              <a:gd name="connsiteY4" fmla="*/ 586853 h 2238232"/>
              <a:gd name="connsiteX5" fmla="*/ 1310185 w 2634018"/>
              <a:gd name="connsiteY5" fmla="*/ 0 h 2238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34018" h="2238232">
                <a:moveTo>
                  <a:pt x="1310185" y="0"/>
                </a:moveTo>
                <a:lnTo>
                  <a:pt x="0" y="655092"/>
                </a:lnTo>
                <a:lnTo>
                  <a:pt x="682388" y="2238232"/>
                </a:lnTo>
                <a:lnTo>
                  <a:pt x="2415654" y="1856095"/>
                </a:lnTo>
                <a:lnTo>
                  <a:pt x="2634018" y="586853"/>
                </a:lnTo>
                <a:lnTo>
                  <a:pt x="1310185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6406003" y="1248607"/>
            <a:ext cx="2428813" cy="2032733"/>
          </a:xfrm>
          <a:custGeom>
            <a:avLst/>
            <a:gdLst>
              <a:gd name="connsiteX0" fmla="*/ 641445 w 2129051"/>
              <a:gd name="connsiteY0" fmla="*/ 40943 h 1733266"/>
              <a:gd name="connsiteX1" fmla="*/ 1351128 w 2129051"/>
              <a:gd name="connsiteY1" fmla="*/ 0 h 1733266"/>
              <a:gd name="connsiteX2" fmla="*/ 2129051 w 2129051"/>
              <a:gd name="connsiteY2" fmla="*/ 750627 h 1733266"/>
              <a:gd name="connsiteX3" fmla="*/ 1610436 w 2129051"/>
              <a:gd name="connsiteY3" fmla="*/ 1692322 h 1733266"/>
              <a:gd name="connsiteX4" fmla="*/ 600501 w 2129051"/>
              <a:gd name="connsiteY4" fmla="*/ 1733266 h 1733266"/>
              <a:gd name="connsiteX5" fmla="*/ 0 w 2129051"/>
              <a:gd name="connsiteY5" fmla="*/ 1064525 h 1733266"/>
              <a:gd name="connsiteX6" fmla="*/ 641445 w 2129051"/>
              <a:gd name="connsiteY6" fmla="*/ 40943 h 1733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29051" h="1733266">
                <a:moveTo>
                  <a:pt x="641445" y="40943"/>
                </a:moveTo>
                <a:lnTo>
                  <a:pt x="1351128" y="0"/>
                </a:lnTo>
                <a:lnTo>
                  <a:pt x="2129051" y="750627"/>
                </a:lnTo>
                <a:lnTo>
                  <a:pt x="1610436" y="1692322"/>
                </a:lnTo>
                <a:lnTo>
                  <a:pt x="600501" y="1733266"/>
                </a:lnTo>
                <a:lnTo>
                  <a:pt x="0" y="1064525"/>
                </a:lnTo>
                <a:lnTo>
                  <a:pt x="641445" y="40943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354842" y="3604507"/>
            <a:ext cx="3070746" cy="2823590"/>
          </a:xfrm>
          <a:custGeom>
            <a:avLst/>
            <a:gdLst>
              <a:gd name="connsiteX0" fmla="*/ 122830 w 3070746"/>
              <a:gd name="connsiteY0" fmla="*/ 464024 h 2620371"/>
              <a:gd name="connsiteX1" fmla="*/ 818865 w 3070746"/>
              <a:gd name="connsiteY1" fmla="*/ 68239 h 2620371"/>
              <a:gd name="connsiteX2" fmla="*/ 2019868 w 3070746"/>
              <a:gd name="connsiteY2" fmla="*/ 0 h 2620371"/>
              <a:gd name="connsiteX3" fmla="*/ 2920621 w 3070746"/>
              <a:gd name="connsiteY3" fmla="*/ 586854 h 2620371"/>
              <a:gd name="connsiteX4" fmla="*/ 3070746 w 3070746"/>
              <a:gd name="connsiteY4" fmla="*/ 1214651 h 2620371"/>
              <a:gd name="connsiteX5" fmla="*/ 2784143 w 3070746"/>
              <a:gd name="connsiteY5" fmla="*/ 2006221 h 2620371"/>
              <a:gd name="connsiteX6" fmla="*/ 2006221 w 3070746"/>
              <a:gd name="connsiteY6" fmla="*/ 2524836 h 2620371"/>
              <a:gd name="connsiteX7" fmla="*/ 1037230 w 3070746"/>
              <a:gd name="connsiteY7" fmla="*/ 2620371 h 2620371"/>
              <a:gd name="connsiteX8" fmla="*/ 354842 w 3070746"/>
              <a:gd name="connsiteY8" fmla="*/ 2238233 h 2620371"/>
              <a:gd name="connsiteX9" fmla="*/ 0 w 3070746"/>
              <a:gd name="connsiteY9" fmla="*/ 1514902 h 2620371"/>
              <a:gd name="connsiteX10" fmla="*/ 122830 w 3070746"/>
              <a:gd name="connsiteY10" fmla="*/ 464024 h 2620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70746" h="2620371">
                <a:moveTo>
                  <a:pt x="122830" y="464024"/>
                </a:moveTo>
                <a:lnTo>
                  <a:pt x="818865" y="68239"/>
                </a:lnTo>
                <a:lnTo>
                  <a:pt x="2019868" y="0"/>
                </a:lnTo>
                <a:lnTo>
                  <a:pt x="2920621" y="586854"/>
                </a:lnTo>
                <a:lnTo>
                  <a:pt x="3070746" y="1214651"/>
                </a:lnTo>
                <a:lnTo>
                  <a:pt x="2784143" y="2006221"/>
                </a:lnTo>
                <a:lnTo>
                  <a:pt x="2006221" y="2524836"/>
                </a:lnTo>
                <a:lnTo>
                  <a:pt x="1037230" y="2620371"/>
                </a:lnTo>
                <a:lnTo>
                  <a:pt x="354842" y="2238233"/>
                </a:lnTo>
                <a:lnTo>
                  <a:pt x="0" y="1514902"/>
                </a:lnTo>
                <a:lnTo>
                  <a:pt x="122830" y="464024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33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/>
      <p:bldP spid="70" grpId="0"/>
      <p:bldP spid="71" grpId="0"/>
      <p:bldP spid="72" grpId="0"/>
      <p:bldP spid="77" grpId="0" animBg="1"/>
      <p:bldP spid="2" grpId="0" animBg="1"/>
      <p:bldP spid="3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35280" cy="114300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600" dirty="0" smtClean="0"/>
              <a:t>問３　下の図の中にあるすべての三角形を、記号△を使って表しなさい。</a:t>
            </a:r>
            <a:endParaRPr kumimoji="1" lang="ja-JP" altLang="en-US" sz="3600" dirty="0"/>
          </a:p>
        </p:txBody>
      </p:sp>
      <p:sp>
        <p:nvSpPr>
          <p:cNvPr id="2" name="二等辺三角形 1"/>
          <p:cNvSpPr/>
          <p:nvPr/>
        </p:nvSpPr>
        <p:spPr>
          <a:xfrm>
            <a:off x="1619672" y="2060848"/>
            <a:ext cx="6120680" cy="3312368"/>
          </a:xfrm>
          <a:prstGeom prst="triangle">
            <a:avLst>
              <a:gd name="adj" fmla="val 2993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3448990" y="2066082"/>
            <a:ext cx="457200" cy="33071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3191547" y="1419751"/>
            <a:ext cx="514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Ａ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89803" y="5229200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Ｂ</a:t>
            </a:r>
            <a:endParaRPr kumimoji="1" lang="ja-JP" altLang="en-US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745846" y="5229200"/>
            <a:ext cx="527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Ｃ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77589" y="5304432"/>
            <a:ext cx="534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Ｄ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37559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1866</TotalTime>
  <Words>200</Words>
  <Application>Microsoft Office PowerPoint</Application>
  <PresentationFormat>画面に合わせる (4:3)</PresentationFormat>
  <Paragraphs>76</Paragraphs>
  <Slides>11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​​テーマ</vt:lpstr>
      <vt:lpstr>５章　平面図形 直線と角</vt:lpstr>
      <vt:lpstr>PowerPoint プレゼンテーション</vt:lpstr>
      <vt:lpstr>下の図で、ＡＢとＣＤは交わるでしょうか。 ＥＦとＣＤは交わるでしょうか。</vt:lpstr>
      <vt:lpstr>問1　下の図で、前田さんの家は線分ＡＢ上にあります。また、山田さんの家は直線ＢＣ上にあります。米田さんの家は半直線ＣＡ上にあります。３人の家は、それぞれア～カのどれですか。</vt:lpstr>
      <vt:lpstr>２点を通る直線</vt:lpstr>
      <vt:lpstr>直線が交わってできる角</vt:lpstr>
      <vt:lpstr>PowerPoint プレゼンテーション</vt:lpstr>
      <vt:lpstr>PowerPoint プレゼンテーション</vt:lpstr>
      <vt:lpstr>問３　下の図の中にあるすべての三角形を、記号△を使って表しなさい。</vt:lpstr>
      <vt:lpstr>問４　次のような△ＡＢＣをかきなさい。</vt:lpstr>
      <vt:lpstr>問４　次のような△ＡＢＣをかきなさい。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５章　平面図形</dc:title>
  <dc:creator>teacher</dc:creator>
  <cp:lastModifiedBy>teacher</cp:lastModifiedBy>
  <cp:revision>104</cp:revision>
  <dcterms:created xsi:type="dcterms:W3CDTF">2014-11-27T00:25:56Z</dcterms:created>
  <dcterms:modified xsi:type="dcterms:W3CDTF">2015-12-05T04:20:32Z</dcterms:modified>
</cp:coreProperties>
</file>