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2" r:id="rId2"/>
    <p:sldId id="266" r:id="rId3"/>
    <p:sldId id="276" r:id="rId4"/>
    <p:sldId id="283" r:id="rId5"/>
    <p:sldId id="277" r:id="rId6"/>
    <p:sldId id="284" r:id="rId7"/>
    <p:sldId id="294" r:id="rId8"/>
    <p:sldId id="290" r:id="rId9"/>
    <p:sldId id="292" r:id="rId10"/>
    <p:sldId id="293" r:id="rId11"/>
    <p:sldId id="295" r:id="rId12"/>
    <p:sldId id="291" r:id="rId13"/>
    <p:sldId id="288" r:id="rId14"/>
    <p:sldId id="275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A3FBB-80E8-4017-A7B1-8301B3A4439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0FB4A-1C11-4AAF-BA9C-357B5B925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8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2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3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9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図形の移動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平行移動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3068960"/>
            <a:ext cx="7355160" cy="252027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smtClean="0"/>
              <a:t>平行移動</a:t>
            </a:r>
            <a:r>
              <a:rPr kumimoji="1" lang="ja-JP" altLang="en-US" sz="4800" dirty="0" smtClean="0"/>
              <a:t>の意味と性質を、図をかくことにより理解する。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974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rot="10800000" flipH="1">
            <a:off x="3255290" y="4259558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42384" y="5595400"/>
            <a:ext cx="5623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図形の大きさを変えないで、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位置だけを変えること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516216" y="5610680"/>
            <a:ext cx="1877437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solidFill>
                  <a:srgbClr val="FF0000"/>
                </a:solidFill>
              </a:rPr>
              <a:t>移動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1617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7784" y="548680"/>
            <a:ext cx="21451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ずらした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4612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18906 0.14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028" y="260648"/>
            <a:ext cx="2667357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平行移動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0081" y="188641"/>
            <a:ext cx="5710272" cy="115212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図形を一定の方向に一定の長さだけずらして移すこと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 rot="12679583">
            <a:off x="2122873" y="2136496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フリーフォーム 5"/>
          <p:cNvSpPr/>
          <p:nvPr/>
        </p:nvSpPr>
        <p:spPr>
          <a:xfrm rot="12679583">
            <a:off x="2125807" y="2136495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07434" y="1405133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14291" y="4407310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5043" y="5771074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82073" y="2398158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17002" y="3328932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21369" y="434237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3033618" y="1966111"/>
            <a:ext cx="3457336" cy="1078378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3717002" y="3652098"/>
            <a:ext cx="3457336" cy="1078378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657707" y="4665541"/>
            <a:ext cx="3457336" cy="1078378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3313747" y="1409057"/>
            <a:ext cx="3457336" cy="107837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91728" y="5724907"/>
            <a:ext cx="4408264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対応する点を結んだ線分は平行で、その長さは等しい。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5282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37812 0.153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/>
      <p:bldP spid="9" grpId="0"/>
      <p:bldP spid="10" grpId="0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63945" y="1369110"/>
            <a:ext cx="7920880" cy="5904656"/>
            <a:chOff x="0" y="1844608"/>
            <a:chExt cx="6815972" cy="470364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フリーフォーム 6"/>
          <p:cNvSpPr/>
          <p:nvPr/>
        </p:nvSpPr>
        <p:spPr>
          <a:xfrm rot="11877931">
            <a:off x="4181941" y="2683615"/>
            <a:ext cx="1445271" cy="2908088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5608" y="209082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48533" y="437525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R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10279" y="5951316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Q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2783" y="2866664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P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77710" y="3702761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40" y="520238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3971940" y="5366076"/>
            <a:ext cx="2115727" cy="699977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5692400" y="3975237"/>
            <a:ext cx="2138391" cy="692403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4624385" y="2531617"/>
            <a:ext cx="2152447" cy="700754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5030502" y="2172982"/>
            <a:ext cx="2096236" cy="71727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フリーフォーム 25"/>
          <p:cNvSpPr/>
          <p:nvPr/>
        </p:nvSpPr>
        <p:spPr>
          <a:xfrm rot="11877931">
            <a:off x="6276056" y="3383892"/>
            <a:ext cx="1445271" cy="2908088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96526"/>
            <a:ext cx="8928992" cy="943289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ABC</a:t>
            </a:r>
            <a:r>
              <a:rPr kumimoji="1" lang="ja-JP" altLang="en-US" sz="2800" dirty="0" smtClean="0"/>
              <a:t>を</a:t>
            </a:r>
            <a:r>
              <a:rPr kumimoji="1" lang="en-US" altLang="ja-JP" sz="2800" dirty="0" smtClean="0"/>
              <a:t>KL</a:t>
            </a:r>
            <a:r>
              <a:rPr kumimoji="1" lang="ja-JP" altLang="en-US" sz="2800" dirty="0" smtClean="0"/>
              <a:t>の方向に、その長さだけ平行移動してできる△</a:t>
            </a:r>
            <a:r>
              <a:rPr kumimoji="1" lang="en-US" altLang="ja-JP" sz="2800" dirty="0" smtClean="0"/>
              <a:t>PQR</a:t>
            </a:r>
            <a:r>
              <a:rPr kumimoji="1" lang="ja-JP" altLang="en-US" sz="2800" dirty="0" smtClean="0"/>
              <a:t>をかきなさい。また、</a:t>
            </a:r>
            <a:r>
              <a:rPr kumimoji="1" lang="en-US" altLang="ja-JP" sz="2800" dirty="0" smtClean="0"/>
              <a:t>MN</a:t>
            </a:r>
            <a:r>
              <a:rPr kumimoji="1" lang="ja-JP" altLang="en-US" sz="2800" dirty="0" smtClean="0"/>
              <a:t>の方向にその長さだけ平行移動した△</a:t>
            </a:r>
            <a:r>
              <a:rPr kumimoji="1" lang="en-US" altLang="ja-JP" sz="2800" dirty="0" smtClean="0"/>
              <a:t>DEF</a:t>
            </a:r>
            <a:r>
              <a:rPr kumimoji="1" lang="ja-JP" altLang="en-US" sz="2800" dirty="0" smtClean="0"/>
              <a:t>をかきなさい。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63767" y="2311201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L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36642" y="1652015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</a:t>
            </a:r>
            <a:endParaRPr kumimoji="1" lang="ja-JP" altLang="en-US" sz="3200" dirty="0"/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1511678" y="2189381"/>
            <a:ext cx="2800972" cy="349966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939682" y="1724214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M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73818" y="2016601"/>
            <a:ext cx="44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</a:t>
            </a:r>
            <a:endParaRPr kumimoji="1" lang="ja-JP" altLang="en-US" sz="3200" dirty="0"/>
          </a:p>
        </p:txBody>
      </p:sp>
      <p:cxnSp>
        <p:nvCxnSpPr>
          <p:cNvPr id="47" name="直線矢印コネクタ 46"/>
          <p:cNvCxnSpPr/>
          <p:nvPr/>
        </p:nvCxnSpPr>
        <p:spPr>
          <a:xfrm flipH="1">
            <a:off x="1822980" y="2546170"/>
            <a:ext cx="2826119" cy="32049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>
            <a:off x="2894395" y="3986966"/>
            <a:ext cx="2826119" cy="32049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1113563" y="5395570"/>
            <a:ext cx="2826119" cy="32049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フリーフォーム 54"/>
          <p:cNvSpPr/>
          <p:nvPr/>
        </p:nvSpPr>
        <p:spPr>
          <a:xfrm rot="11877931">
            <a:off x="1377509" y="3047973"/>
            <a:ext cx="1445271" cy="2908088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838817" y="4209629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</a:t>
            </a:r>
            <a:endParaRPr kumimoji="1" lang="ja-JP" altLang="en-US" sz="3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71730" y="5517032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E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473960" y="2525973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407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6" grpId="0" animBg="1"/>
      <p:bldP spid="55" grpId="0" animBg="1"/>
      <p:bldP spid="56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8022" y="116632"/>
            <a:ext cx="8636465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を、点</a:t>
            </a:r>
            <a:r>
              <a:rPr kumimoji="1" lang="en-US" altLang="ja-JP" sz="3600" dirty="0" smtClean="0"/>
              <a:t>A</a:t>
            </a:r>
            <a:r>
              <a:rPr lang="ja-JP" altLang="en-US" sz="3600" dirty="0" smtClean="0"/>
              <a:t>を点</a:t>
            </a:r>
            <a:r>
              <a:rPr lang="en-US" altLang="ja-JP" sz="3600" dirty="0" smtClean="0"/>
              <a:t>P</a:t>
            </a:r>
            <a:r>
              <a:rPr lang="ja-JP" altLang="en-US" sz="3600" dirty="0" smtClean="0"/>
              <a:t>に移すように平行移動した図をかきなさい。</a:t>
            </a:r>
            <a:endParaRPr kumimoji="1" lang="ja-JP" altLang="en-US" sz="3600" dirty="0"/>
          </a:p>
        </p:txBody>
      </p:sp>
      <p:sp>
        <p:nvSpPr>
          <p:cNvPr id="4" name="フリーフォーム 3"/>
          <p:cNvSpPr/>
          <p:nvPr/>
        </p:nvSpPr>
        <p:spPr>
          <a:xfrm rot="1144061">
            <a:off x="939428" y="3558813"/>
            <a:ext cx="3138467" cy="2761228"/>
          </a:xfrm>
          <a:custGeom>
            <a:avLst/>
            <a:gdLst>
              <a:gd name="connsiteX0" fmla="*/ 0 w 3423684"/>
              <a:gd name="connsiteY0" fmla="*/ 0 h 3115340"/>
              <a:gd name="connsiteX1" fmla="*/ 2062716 w 3423684"/>
              <a:gd name="connsiteY1" fmla="*/ 3115340 h 3115340"/>
              <a:gd name="connsiteX2" fmla="*/ 3423684 w 3423684"/>
              <a:gd name="connsiteY2" fmla="*/ 584791 h 3115340"/>
              <a:gd name="connsiteX3" fmla="*/ 0 w 3423684"/>
              <a:gd name="connsiteY3" fmla="*/ 0 h 31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684" h="3115340">
                <a:moveTo>
                  <a:pt x="0" y="0"/>
                </a:moveTo>
                <a:lnTo>
                  <a:pt x="2062716" y="3115340"/>
                </a:lnTo>
                <a:lnTo>
                  <a:pt x="3423684" y="58479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1890" y="2543791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52211" y="4513284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17081" y="6162209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8" name="円/楕円 7"/>
          <p:cNvSpPr/>
          <p:nvPr/>
        </p:nvSpPr>
        <p:spPr>
          <a:xfrm>
            <a:off x="5508104" y="1898537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5476" y="1278148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cxnSp>
        <p:nvCxnSpPr>
          <p:cNvPr id="11" name="直線矢印コネクタ 10"/>
          <p:cNvCxnSpPr>
            <a:endCxn id="8" idx="2"/>
          </p:cNvCxnSpPr>
          <p:nvPr/>
        </p:nvCxnSpPr>
        <p:spPr>
          <a:xfrm flipV="1">
            <a:off x="1475656" y="1924480"/>
            <a:ext cx="4032448" cy="1197438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4252211" y="3190122"/>
            <a:ext cx="4891789" cy="1436316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2353419" y="4626438"/>
            <a:ext cx="5818981" cy="1723265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弧 17"/>
          <p:cNvSpPr/>
          <p:nvPr/>
        </p:nvSpPr>
        <p:spPr>
          <a:xfrm rot="1365577">
            <a:off x="7432364" y="3138227"/>
            <a:ext cx="914400" cy="9144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365577">
            <a:off x="5546260" y="4922542"/>
            <a:ext cx="914400" cy="9144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144061">
            <a:off x="4984646" y="2361375"/>
            <a:ext cx="3138467" cy="2761228"/>
          </a:xfrm>
          <a:custGeom>
            <a:avLst/>
            <a:gdLst>
              <a:gd name="connsiteX0" fmla="*/ 0 w 3423684"/>
              <a:gd name="connsiteY0" fmla="*/ 0 h 3115340"/>
              <a:gd name="connsiteX1" fmla="*/ 2062716 w 3423684"/>
              <a:gd name="connsiteY1" fmla="*/ 3115340 h 3115340"/>
              <a:gd name="connsiteX2" fmla="*/ 3423684 w 3423684"/>
              <a:gd name="connsiteY2" fmla="*/ 584791 h 3115340"/>
              <a:gd name="connsiteX3" fmla="*/ 0 w 3423684"/>
              <a:gd name="connsiteY3" fmla="*/ 0 h 31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684" h="3115340">
                <a:moveTo>
                  <a:pt x="0" y="0"/>
                </a:moveTo>
                <a:lnTo>
                  <a:pt x="2062716" y="3115340"/>
                </a:lnTo>
                <a:lnTo>
                  <a:pt x="3423684" y="58479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03460" y="5164904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76283" y="2798752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6516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 animBg="1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 rot="1824550">
            <a:off x="4164420" y="1756457"/>
            <a:ext cx="1020031" cy="1732336"/>
            <a:chOff x="3851920" y="2611781"/>
            <a:chExt cx="1490464" cy="2163668"/>
          </a:xfrm>
        </p:grpSpPr>
        <p:sp>
          <p:nvSpPr>
            <p:cNvPr id="27" name="直角三角形 26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 rot="19848847">
            <a:off x="3281082" y="2249714"/>
            <a:ext cx="1020031" cy="1732336"/>
            <a:chOff x="3851920" y="2611781"/>
            <a:chExt cx="1490464" cy="2163668"/>
          </a:xfrm>
        </p:grpSpPr>
        <p:sp>
          <p:nvSpPr>
            <p:cNvPr id="30" name="直角三角形 29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グループ化 31"/>
          <p:cNvGrpSpPr/>
          <p:nvPr/>
        </p:nvGrpSpPr>
        <p:grpSpPr>
          <a:xfrm rot="1824456" flipH="1">
            <a:off x="3286149" y="1244546"/>
            <a:ext cx="1020031" cy="1732336"/>
            <a:chOff x="3851920" y="2611781"/>
            <a:chExt cx="1490464" cy="2163668"/>
          </a:xfrm>
        </p:grpSpPr>
        <p:sp>
          <p:nvSpPr>
            <p:cNvPr id="33" name="直角三角形 32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 rot="19848847">
            <a:off x="5042704" y="1248473"/>
            <a:ext cx="1020031" cy="1732336"/>
            <a:chOff x="3851920" y="2611781"/>
            <a:chExt cx="1490464" cy="2163668"/>
          </a:xfrm>
        </p:grpSpPr>
        <p:sp>
          <p:nvSpPr>
            <p:cNvPr id="36" name="直角三角形 35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" name="グループ化 37"/>
          <p:cNvGrpSpPr/>
          <p:nvPr/>
        </p:nvGrpSpPr>
        <p:grpSpPr>
          <a:xfrm rot="19802467" flipH="1">
            <a:off x="4165295" y="1756502"/>
            <a:ext cx="1020031" cy="1732336"/>
            <a:chOff x="3851920" y="2611781"/>
            <a:chExt cx="1490464" cy="2163668"/>
          </a:xfrm>
        </p:grpSpPr>
        <p:sp>
          <p:nvSpPr>
            <p:cNvPr id="39" name="直角三角形 38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/>
          <p:cNvGrpSpPr/>
          <p:nvPr/>
        </p:nvGrpSpPr>
        <p:grpSpPr>
          <a:xfrm rot="1751153" flipH="1">
            <a:off x="5027290" y="2253380"/>
            <a:ext cx="1020031" cy="1732336"/>
            <a:chOff x="3851920" y="2611781"/>
            <a:chExt cx="1490464" cy="2163668"/>
          </a:xfrm>
        </p:grpSpPr>
        <p:sp>
          <p:nvSpPr>
            <p:cNvPr id="42" name="直角三角形 41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" name="グループ化 43"/>
          <p:cNvGrpSpPr/>
          <p:nvPr/>
        </p:nvGrpSpPr>
        <p:grpSpPr>
          <a:xfrm rot="1848959">
            <a:off x="5905596" y="2761654"/>
            <a:ext cx="1020031" cy="1732336"/>
            <a:chOff x="3851920" y="2611781"/>
            <a:chExt cx="1490464" cy="2163668"/>
          </a:xfrm>
        </p:grpSpPr>
        <p:sp>
          <p:nvSpPr>
            <p:cNvPr id="45" name="直角三角形 44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 rot="12676609">
            <a:off x="4136695" y="3739438"/>
            <a:ext cx="1020031" cy="1732336"/>
            <a:chOff x="3851920" y="2611781"/>
            <a:chExt cx="1490464" cy="2163668"/>
          </a:xfrm>
        </p:grpSpPr>
        <p:sp>
          <p:nvSpPr>
            <p:cNvPr id="48" name="直角三角形 47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" name="グループ化 49"/>
          <p:cNvGrpSpPr/>
          <p:nvPr/>
        </p:nvGrpSpPr>
        <p:grpSpPr>
          <a:xfrm rot="19887927" flipH="1">
            <a:off x="2389287" y="2734855"/>
            <a:ext cx="1020031" cy="1732336"/>
            <a:chOff x="3851920" y="2611781"/>
            <a:chExt cx="1490464" cy="2163668"/>
          </a:xfrm>
        </p:grpSpPr>
        <p:sp>
          <p:nvSpPr>
            <p:cNvPr id="51" name="直角三角形 50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グループ化 52"/>
          <p:cNvGrpSpPr/>
          <p:nvPr/>
        </p:nvGrpSpPr>
        <p:grpSpPr>
          <a:xfrm rot="9044517">
            <a:off x="3222343" y="4259558"/>
            <a:ext cx="1020031" cy="1732336"/>
            <a:chOff x="3851920" y="2611781"/>
            <a:chExt cx="1490464" cy="2163668"/>
          </a:xfrm>
        </p:grpSpPr>
        <p:sp>
          <p:nvSpPr>
            <p:cNvPr id="54" name="直角三角形 53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/>
        </p:nvGrpSpPr>
        <p:grpSpPr>
          <a:xfrm rot="9016344" flipH="1">
            <a:off x="4127698" y="3765381"/>
            <a:ext cx="1020031" cy="1732336"/>
            <a:chOff x="3851920" y="2611781"/>
            <a:chExt cx="1490464" cy="2163668"/>
          </a:xfrm>
        </p:grpSpPr>
        <p:sp>
          <p:nvSpPr>
            <p:cNvPr id="57" name="直角三角形 56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" name="グループ化 58"/>
          <p:cNvGrpSpPr/>
          <p:nvPr/>
        </p:nvGrpSpPr>
        <p:grpSpPr>
          <a:xfrm rot="12654069" flipH="1">
            <a:off x="5023865" y="4259764"/>
            <a:ext cx="1020031" cy="1732336"/>
            <a:chOff x="3851920" y="2611781"/>
            <a:chExt cx="1490464" cy="2163668"/>
          </a:xfrm>
        </p:grpSpPr>
        <p:sp>
          <p:nvSpPr>
            <p:cNvPr id="60" name="直角三角形 59"/>
            <p:cNvSpPr/>
            <p:nvPr/>
          </p:nvSpPr>
          <p:spPr>
            <a:xfrm>
              <a:off x="3851920" y="2611781"/>
              <a:ext cx="1490464" cy="216366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4098839" y="3927498"/>
              <a:ext cx="378191" cy="32510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224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直角三角形 32"/>
          <p:cNvSpPr/>
          <p:nvPr/>
        </p:nvSpPr>
        <p:spPr>
          <a:xfrm rot="1824456" flipH="1">
            <a:off x="3286149" y="1244546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78923" y="2334830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ア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60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7784" y="548680"/>
            <a:ext cx="21451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ずらした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0691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18906 0.14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286149" y="280121"/>
            <a:ext cx="2804284" cy="2696761"/>
            <a:chOff x="3286149" y="280121"/>
            <a:chExt cx="2804284" cy="2696761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286149" y="1244546"/>
              <a:ext cx="1020031" cy="1732336"/>
              <a:chOff x="3286149" y="1244546"/>
              <a:chExt cx="1020031" cy="1732336"/>
            </a:xfrm>
          </p:grpSpPr>
          <p:sp>
            <p:nvSpPr>
              <p:cNvPr id="33" name="直角三角形 32"/>
              <p:cNvSpPr/>
              <p:nvPr/>
            </p:nvSpPr>
            <p:spPr>
              <a:xfrm rot="1824456" flipH="1">
                <a:off x="3286149" y="1244546"/>
                <a:ext cx="1020031" cy="1732336"/>
              </a:xfrm>
              <a:prstGeom prst="rtTriangle">
                <a:avLst/>
              </a:prstGeom>
              <a:solidFill>
                <a:schemeClr val="accent6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テキスト ボックス 1"/>
              <p:cNvSpPr txBox="1"/>
              <p:nvPr/>
            </p:nvSpPr>
            <p:spPr>
              <a:xfrm>
                <a:off x="3478923" y="2334830"/>
                <a:ext cx="5068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ア</a:t>
                </a:r>
                <a:endParaRPr kumimoji="1" lang="ja-JP" altLang="en-US" sz="2800" dirty="0"/>
              </a:p>
            </p:txBody>
          </p:sp>
        </p:grpSp>
        <p:sp>
          <p:nvSpPr>
            <p:cNvPr id="29" name="直角三角形 28"/>
            <p:cNvSpPr/>
            <p:nvPr/>
          </p:nvSpPr>
          <p:spPr>
            <a:xfrm rot="12744583" flipH="1">
              <a:off x="5070402" y="280121"/>
              <a:ext cx="1020031" cy="1732336"/>
            </a:xfrm>
            <a:prstGeom prst="rt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617784" y="548680"/>
            <a:ext cx="2206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まわした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94817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2946344" y="1235299"/>
            <a:ext cx="3492880" cy="4749126"/>
            <a:chOff x="2916694" y="1233371"/>
            <a:chExt cx="3492880" cy="474912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916694" y="1233371"/>
              <a:ext cx="3492880" cy="4749126"/>
              <a:chOff x="2923450" y="1242618"/>
              <a:chExt cx="3492880" cy="4749126"/>
            </a:xfrm>
          </p:grpSpPr>
          <p:sp>
            <p:nvSpPr>
              <p:cNvPr id="33" name="直角三角形 32"/>
              <p:cNvSpPr/>
              <p:nvPr/>
            </p:nvSpPr>
            <p:spPr>
              <a:xfrm rot="1824456" flipH="1">
                <a:off x="3276523" y="1242618"/>
                <a:ext cx="1020031" cy="1732336"/>
              </a:xfrm>
              <a:prstGeom prst="rtTriangle">
                <a:avLst/>
              </a:prstGeom>
              <a:solidFill>
                <a:schemeClr val="accent6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" name="直線コネクタ 3"/>
              <p:cNvCxnSpPr>
                <a:stCxn id="30" idx="0"/>
                <a:endCxn id="60" idx="4"/>
              </p:cNvCxnSpPr>
              <p:nvPr/>
            </p:nvCxnSpPr>
            <p:spPr>
              <a:xfrm>
                <a:off x="2923450" y="2608387"/>
                <a:ext cx="3492880" cy="203624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直角三角形 30"/>
              <p:cNvSpPr/>
              <p:nvPr/>
            </p:nvSpPr>
            <p:spPr>
              <a:xfrm rot="12673435" flipH="1">
                <a:off x="4999472" y="4259408"/>
                <a:ext cx="1020031" cy="1732336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17784" y="548680"/>
            <a:ext cx="2206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まわした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5373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rot="3674222" flipH="1">
            <a:off x="4164420" y="1756501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1440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flipH="1">
            <a:off x="5042704" y="1248473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0054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rot="3668097" flipH="1">
            <a:off x="5894938" y="2760302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8403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267</Words>
  <Application>Microsoft Office PowerPoint</Application>
  <PresentationFormat>画面に合わせる (4:3)</PresentationFormat>
  <Paragraphs>156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図形の移動 平行移動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平行移動</vt:lpstr>
      <vt:lpstr>△ABCをKLの方向に、その長さだけ平行移動してできる△PQRをかきなさい。また、MNの方向にその長さだけ平行移動した△DEFをかきなさい。</vt:lpstr>
      <vt:lpstr>△ABCを、点Aを点Pに移すように平行移動した図をかきなさい。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５章　平面図形</dc:title>
  <dc:creator>teacher</dc:creator>
  <cp:lastModifiedBy>teacher</cp:lastModifiedBy>
  <cp:revision>133</cp:revision>
  <dcterms:created xsi:type="dcterms:W3CDTF">2014-11-27T00:25:56Z</dcterms:created>
  <dcterms:modified xsi:type="dcterms:W3CDTF">2015-12-08T02:37:35Z</dcterms:modified>
</cp:coreProperties>
</file>