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2" r:id="rId2"/>
    <p:sldId id="295" r:id="rId3"/>
    <p:sldId id="296" r:id="rId4"/>
    <p:sldId id="298" r:id="rId5"/>
    <p:sldId id="297" r:id="rId6"/>
    <p:sldId id="299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90" d="100"/>
        <a:sy n="1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BA3FBB-80E8-4017-A7B1-8301B3A44398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20FB4A-1C11-4AAF-BA9C-357B5B925B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289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0FB4A-1C11-4AAF-BA9C-357B5B925B6E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232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0FB4A-1C11-4AAF-BA9C-357B5B925B6E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232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525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7528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39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48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23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50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360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112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391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950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344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CA76A-DA97-4DA6-9D06-E3C3EE6BF5AD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46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sz="6600" dirty="0" smtClean="0"/>
              <a:t>図形の移動</a:t>
            </a:r>
            <a:r>
              <a:rPr kumimoji="1" lang="en-US" altLang="ja-JP" sz="6600" dirty="0" smtClean="0"/>
              <a:t/>
            </a:r>
            <a:br>
              <a:rPr kumimoji="1" lang="en-US" altLang="ja-JP" sz="6600" dirty="0" smtClean="0"/>
            </a:br>
            <a:r>
              <a:rPr lang="ja-JP" altLang="en-US" sz="6600" dirty="0"/>
              <a:t>回転移動</a:t>
            </a:r>
            <a:endParaRPr kumimoji="1" lang="ja-JP" altLang="en-US" sz="6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9592" y="3068960"/>
            <a:ext cx="7355160" cy="2520279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4800" dirty="0" smtClean="0"/>
              <a:t>本時の目標</a:t>
            </a:r>
            <a:endParaRPr kumimoji="1" lang="en-US" altLang="ja-JP" sz="4800" dirty="0" smtClean="0"/>
          </a:p>
          <a:p>
            <a:pPr marL="0" indent="0">
              <a:buNone/>
            </a:pPr>
            <a:r>
              <a:rPr kumimoji="1" lang="ja-JP" altLang="en-US" sz="4800" smtClean="0"/>
              <a:t>回転移動</a:t>
            </a:r>
            <a:r>
              <a:rPr kumimoji="1" lang="ja-JP" altLang="en-US" sz="4800" dirty="0" smtClean="0"/>
              <a:t>の意味と性質を、図をかくことにより理解する。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69745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直角三角形 26"/>
          <p:cNvSpPr/>
          <p:nvPr/>
        </p:nvSpPr>
        <p:spPr>
          <a:xfrm rot="1824550">
            <a:off x="4164420" y="1756457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直角三角形 29"/>
          <p:cNvSpPr/>
          <p:nvPr/>
        </p:nvSpPr>
        <p:spPr>
          <a:xfrm rot="19848847">
            <a:off x="3281082" y="224971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直角三角形 35"/>
          <p:cNvSpPr/>
          <p:nvPr/>
        </p:nvSpPr>
        <p:spPr>
          <a:xfrm rot="19848847">
            <a:off x="5042704" y="1248473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直角三角形 38"/>
          <p:cNvSpPr/>
          <p:nvPr/>
        </p:nvSpPr>
        <p:spPr>
          <a:xfrm rot="19802467" flipH="1">
            <a:off x="4165295" y="1756502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直角三角形 41"/>
          <p:cNvSpPr/>
          <p:nvPr/>
        </p:nvSpPr>
        <p:spPr>
          <a:xfrm rot="1751153" flipH="1">
            <a:off x="5027290" y="2253380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直角三角形 44"/>
          <p:cNvSpPr/>
          <p:nvPr/>
        </p:nvSpPr>
        <p:spPr>
          <a:xfrm rot="1848959">
            <a:off x="5905596" y="276165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直角三角形 47"/>
          <p:cNvSpPr/>
          <p:nvPr/>
        </p:nvSpPr>
        <p:spPr>
          <a:xfrm rot="12676609">
            <a:off x="4136695" y="373943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直角三角形 50"/>
          <p:cNvSpPr/>
          <p:nvPr/>
        </p:nvSpPr>
        <p:spPr>
          <a:xfrm rot="19887927" flipH="1">
            <a:off x="2389287" y="2734855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直角三角形 53"/>
          <p:cNvSpPr/>
          <p:nvPr/>
        </p:nvSpPr>
        <p:spPr>
          <a:xfrm rot="9044517">
            <a:off x="3222343" y="425955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直角三角形 56"/>
          <p:cNvSpPr/>
          <p:nvPr/>
        </p:nvSpPr>
        <p:spPr>
          <a:xfrm rot="9016344" flipH="1">
            <a:off x="4127698" y="3765381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直角三角形 59"/>
          <p:cNvSpPr/>
          <p:nvPr/>
        </p:nvSpPr>
        <p:spPr>
          <a:xfrm rot="12654069" flipH="1">
            <a:off x="5023865" y="425976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117842" y="2573610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イ</a:t>
            </a:r>
            <a:endParaRPr kumimoji="1" lang="ja-JP" altLang="en-US" sz="28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749488" y="2598695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ウ</a:t>
            </a:r>
            <a:endParaRPr kumimoji="1" lang="ja-JP" altLang="en-US" sz="28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928529" y="3706430"/>
            <a:ext cx="519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オ</a:t>
            </a:r>
            <a:endParaRPr kumimoji="1" lang="ja-JP" altLang="en-US" sz="28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509488" y="2361015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エ</a:t>
            </a:r>
            <a:endParaRPr kumimoji="1" lang="ja-JP" altLang="en-US" sz="28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732358" y="3366212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カ</a:t>
            </a:r>
            <a:endParaRPr kumimoji="1" lang="ja-JP" altLang="en-US" sz="28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762923" y="3706430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ク</a:t>
            </a:r>
            <a:endParaRPr kumimoji="1" lang="ja-JP" altLang="en-US" sz="28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5219287" y="3361427"/>
            <a:ext cx="5293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キ</a:t>
            </a:r>
            <a:endParaRPr kumimoji="1" lang="ja-JP" altLang="en-US" sz="28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033379" y="4016842"/>
            <a:ext cx="4716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コ</a:t>
            </a:r>
            <a:endParaRPr kumimoji="1" lang="ja-JP" altLang="en-US" sz="2800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294025" y="4389937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ケ</a:t>
            </a:r>
            <a:endParaRPr kumimoji="1" lang="ja-JP" altLang="en-US" sz="2800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472722" y="4343996"/>
            <a:ext cx="5068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シ</a:t>
            </a:r>
            <a:endParaRPr kumimoji="1" lang="ja-JP" altLang="en-US" sz="28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749488" y="401684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サ</a:t>
            </a:r>
            <a:endParaRPr kumimoji="1" lang="ja-JP" altLang="en-US" sz="2800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3286149" y="280121"/>
            <a:ext cx="2804284" cy="2696761"/>
            <a:chOff x="3286149" y="280121"/>
            <a:chExt cx="2804284" cy="2696761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3286149" y="1244546"/>
              <a:ext cx="1020031" cy="1732336"/>
              <a:chOff x="3286149" y="1244546"/>
              <a:chExt cx="1020031" cy="1732336"/>
            </a:xfrm>
          </p:grpSpPr>
          <p:sp>
            <p:nvSpPr>
              <p:cNvPr id="33" name="直角三角形 32"/>
              <p:cNvSpPr/>
              <p:nvPr/>
            </p:nvSpPr>
            <p:spPr>
              <a:xfrm rot="1824456" flipH="1">
                <a:off x="3286149" y="1244546"/>
                <a:ext cx="1020031" cy="1732336"/>
              </a:xfrm>
              <a:prstGeom prst="rtTriangle">
                <a:avLst/>
              </a:prstGeom>
              <a:solidFill>
                <a:schemeClr val="accent6">
                  <a:lumMod val="60000"/>
                  <a:lumOff val="40000"/>
                  <a:alpha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" name="テキスト ボックス 1"/>
              <p:cNvSpPr txBox="1"/>
              <p:nvPr/>
            </p:nvSpPr>
            <p:spPr>
              <a:xfrm>
                <a:off x="3478923" y="2334830"/>
                <a:ext cx="50687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800" dirty="0" smtClean="0"/>
                  <a:t>ア</a:t>
                </a:r>
                <a:endParaRPr kumimoji="1" lang="ja-JP" altLang="en-US" sz="2800" dirty="0"/>
              </a:p>
            </p:txBody>
          </p:sp>
        </p:grpSp>
        <p:sp>
          <p:nvSpPr>
            <p:cNvPr id="29" name="直角三角形 28"/>
            <p:cNvSpPr/>
            <p:nvPr/>
          </p:nvSpPr>
          <p:spPr>
            <a:xfrm rot="12744583" flipH="1">
              <a:off x="5070402" y="280121"/>
              <a:ext cx="1020031" cy="1732336"/>
            </a:xfrm>
            <a:prstGeom prst="rt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1" name="テキスト ボックス 30"/>
          <p:cNvSpPr txBox="1"/>
          <p:nvPr/>
        </p:nvSpPr>
        <p:spPr>
          <a:xfrm>
            <a:off x="3617784" y="548680"/>
            <a:ext cx="22060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まわした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33152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直角三角形 26"/>
          <p:cNvSpPr/>
          <p:nvPr/>
        </p:nvSpPr>
        <p:spPr>
          <a:xfrm rot="1824550">
            <a:off x="4164420" y="1756457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直角三角形 29"/>
          <p:cNvSpPr/>
          <p:nvPr/>
        </p:nvSpPr>
        <p:spPr>
          <a:xfrm rot="19848847">
            <a:off x="3281082" y="224971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直角三角形 35"/>
          <p:cNvSpPr/>
          <p:nvPr/>
        </p:nvSpPr>
        <p:spPr>
          <a:xfrm rot="19848847">
            <a:off x="5042704" y="1248473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直角三角形 38"/>
          <p:cNvSpPr/>
          <p:nvPr/>
        </p:nvSpPr>
        <p:spPr>
          <a:xfrm rot="19802467" flipH="1">
            <a:off x="4165295" y="1756502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直角三角形 41"/>
          <p:cNvSpPr/>
          <p:nvPr/>
        </p:nvSpPr>
        <p:spPr>
          <a:xfrm rot="1751153" flipH="1">
            <a:off x="5027290" y="2253380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直角三角形 44"/>
          <p:cNvSpPr/>
          <p:nvPr/>
        </p:nvSpPr>
        <p:spPr>
          <a:xfrm rot="1848959">
            <a:off x="5905596" y="276165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直角三角形 47"/>
          <p:cNvSpPr/>
          <p:nvPr/>
        </p:nvSpPr>
        <p:spPr>
          <a:xfrm rot="12676609">
            <a:off x="4136695" y="373943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直角三角形 50"/>
          <p:cNvSpPr/>
          <p:nvPr/>
        </p:nvSpPr>
        <p:spPr>
          <a:xfrm rot="19887927" flipH="1">
            <a:off x="2389287" y="2734855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直角三角形 53"/>
          <p:cNvSpPr/>
          <p:nvPr/>
        </p:nvSpPr>
        <p:spPr>
          <a:xfrm rot="9044517">
            <a:off x="3222343" y="425955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直角三角形 56"/>
          <p:cNvSpPr/>
          <p:nvPr/>
        </p:nvSpPr>
        <p:spPr>
          <a:xfrm rot="9016344" flipH="1">
            <a:off x="4127698" y="3765381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直角三角形 59"/>
          <p:cNvSpPr/>
          <p:nvPr/>
        </p:nvSpPr>
        <p:spPr>
          <a:xfrm rot="12654069" flipH="1">
            <a:off x="5023865" y="425976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" name="グループ化 8"/>
          <p:cNvGrpSpPr/>
          <p:nvPr/>
        </p:nvGrpSpPr>
        <p:grpSpPr>
          <a:xfrm>
            <a:off x="2946344" y="1235299"/>
            <a:ext cx="3492880" cy="4749126"/>
            <a:chOff x="2916694" y="1233371"/>
            <a:chExt cx="3492880" cy="4749126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2916694" y="1233371"/>
              <a:ext cx="3492880" cy="4749126"/>
              <a:chOff x="2923450" y="1242618"/>
              <a:chExt cx="3492880" cy="4749126"/>
            </a:xfrm>
          </p:grpSpPr>
          <p:sp>
            <p:nvSpPr>
              <p:cNvPr id="33" name="直角三角形 32"/>
              <p:cNvSpPr/>
              <p:nvPr/>
            </p:nvSpPr>
            <p:spPr>
              <a:xfrm rot="1824456" flipH="1">
                <a:off x="3276523" y="1242618"/>
                <a:ext cx="1020031" cy="1732336"/>
              </a:xfrm>
              <a:prstGeom prst="rtTriangle">
                <a:avLst/>
              </a:prstGeom>
              <a:solidFill>
                <a:schemeClr val="accent6">
                  <a:lumMod val="60000"/>
                  <a:lumOff val="40000"/>
                  <a:alpha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" name="直線コネクタ 3"/>
              <p:cNvCxnSpPr>
                <a:stCxn id="30" idx="0"/>
                <a:endCxn id="60" idx="4"/>
              </p:cNvCxnSpPr>
              <p:nvPr/>
            </p:nvCxnSpPr>
            <p:spPr>
              <a:xfrm>
                <a:off x="2923450" y="2608387"/>
                <a:ext cx="3492880" cy="2036248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直角三角形 30"/>
              <p:cNvSpPr/>
              <p:nvPr/>
            </p:nvSpPr>
            <p:spPr>
              <a:xfrm rot="12673435" flipH="1">
                <a:off x="4999472" y="4259408"/>
                <a:ext cx="1020031" cy="1732336"/>
              </a:xfrm>
              <a:prstGeom prst="rtTriangl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" name="テキスト ボックス 1"/>
            <p:cNvSpPr txBox="1"/>
            <p:nvPr/>
          </p:nvSpPr>
          <p:spPr>
            <a:xfrm>
              <a:off x="3478923" y="2334830"/>
              <a:ext cx="5068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ア</a:t>
              </a:r>
              <a:endParaRPr kumimoji="1" lang="ja-JP" altLang="en-US" sz="2800" dirty="0"/>
            </a:p>
          </p:txBody>
        </p:sp>
      </p:grpSp>
      <p:sp>
        <p:nvSpPr>
          <p:cNvPr id="62" name="テキスト ボックス 61"/>
          <p:cNvSpPr txBox="1"/>
          <p:nvPr/>
        </p:nvSpPr>
        <p:spPr>
          <a:xfrm>
            <a:off x="4117842" y="2573610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イ</a:t>
            </a:r>
            <a:endParaRPr kumimoji="1" lang="ja-JP" altLang="en-US" sz="28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749488" y="2598695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ウ</a:t>
            </a:r>
            <a:endParaRPr kumimoji="1" lang="ja-JP" altLang="en-US" sz="28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928529" y="3706430"/>
            <a:ext cx="519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オ</a:t>
            </a:r>
            <a:endParaRPr kumimoji="1" lang="ja-JP" altLang="en-US" sz="28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509488" y="2361015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エ</a:t>
            </a:r>
            <a:endParaRPr kumimoji="1" lang="ja-JP" altLang="en-US" sz="28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732358" y="3366212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カ</a:t>
            </a:r>
            <a:endParaRPr kumimoji="1" lang="ja-JP" altLang="en-US" sz="28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762923" y="3706430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ク</a:t>
            </a:r>
            <a:endParaRPr kumimoji="1" lang="ja-JP" altLang="en-US" sz="28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5219287" y="3361427"/>
            <a:ext cx="5293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キ</a:t>
            </a:r>
            <a:endParaRPr kumimoji="1" lang="ja-JP" altLang="en-US" sz="28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033379" y="4016842"/>
            <a:ext cx="4716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コ</a:t>
            </a:r>
            <a:endParaRPr kumimoji="1" lang="ja-JP" altLang="en-US" sz="2800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294025" y="4389937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ケ</a:t>
            </a:r>
            <a:endParaRPr kumimoji="1" lang="ja-JP" altLang="en-US" sz="2800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472722" y="4343996"/>
            <a:ext cx="5068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シ</a:t>
            </a:r>
            <a:endParaRPr kumimoji="1" lang="ja-JP" altLang="en-US" sz="28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749488" y="401684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サ</a:t>
            </a:r>
            <a:endParaRPr kumimoji="1" lang="ja-JP" altLang="en-US" sz="28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617784" y="548680"/>
            <a:ext cx="22060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まわした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50759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直線矢印コネクタ 34"/>
          <p:cNvCxnSpPr/>
          <p:nvPr/>
        </p:nvCxnSpPr>
        <p:spPr>
          <a:xfrm>
            <a:off x="3233668" y="1202136"/>
            <a:ext cx="483332" cy="3887453"/>
          </a:xfrm>
          <a:prstGeom prst="straightConnector1">
            <a:avLst/>
          </a:prstGeom>
          <a:ln w="28575">
            <a:solidFill>
              <a:schemeClr val="accent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flipH="1">
            <a:off x="3728903" y="2910973"/>
            <a:ext cx="226969" cy="2121926"/>
          </a:xfrm>
          <a:prstGeom prst="straightConnector1">
            <a:avLst/>
          </a:prstGeom>
          <a:ln w="28575">
            <a:solidFill>
              <a:schemeClr val="accent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>
            <a:off x="1852089" y="3909758"/>
            <a:ext cx="1864912" cy="1149267"/>
          </a:xfrm>
          <a:prstGeom prst="straightConnector1">
            <a:avLst/>
          </a:prstGeom>
          <a:ln w="28575">
            <a:solidFill>
              <a:schemeClr val="accent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円弧 38"/>
          <p:cNvSpPr/>
          <p:nvPr/>
        </p:nvSpPr>
        <p:spPr>
          <a:xfrm>
            <a:off x="-468560" y="1190991"/>
            <a:ext cx="8036148" cy="7739915"/>
          </a:xfrm>
          <a:prstGeom prst="arc">
            <a:avLst>
              <a:gd name="adj1" fmla="val 15918862"/>
              <a:gd name="adj2" fmla="val 21119311"/>
            </a:avLst>
          </a:prstGeom>
          <a:ln w="19050"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円弧 39"/>
          <p:cNvSpPr/>
          <p:nvPr/>
        </p:nvSpPr>
        <p:spPr>
          <a:xfrm>
            <a:off x="1603219" y="2883922"/>
            <a:ext cx="4273056" cy="4362190"/>
          </a:xfrm>
          <a:prstGeom prst="arc">
            <a:avLst>
              <a:gd name="adj1" fmla="val 16604716"/>
              <a:gd name="adj2" fmla="val 438904"/>
            </a:avLst>
          </a:prstGeom>
          <a:ln w="19050"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2667357" cy="77809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ja-JP" altLang="en-US" dirty="0"/>
              <a:t>回転</a:t>
            </a:r>
            <a:r>
              <a:rPr kumimoji="1" lang="ja-JP" altLang="en-US" dirty="0" smtClean="0"/>
              <a:t>移動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35918" y="15112"/>
            <a:ext cx="5608082" cy="115212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図形を一つの点を中心にして一定の角度だけまわして移すこと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91817" y="692695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54132" y="5235782"/>
            <a:ext cx="4347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R</a:t>
            </a:r>
            <a:endParaRPr kumimoji="1" lang="ja-JP" altLang="en-US" sz="3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567588" y="4258025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P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74406" y="2582423"/>
            <a:ext cx="43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C</a:t>
            </a:r>
            <a:endParaRPr kumimoji="1" lang="ja-JP" altLang="en-US" sz="36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39538" y="3727678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175579" y="1182321"/>
            <a:ext cx="2815254" cy="224676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△</a:t>
            </a:r>
            <a:r>
              <a:rPr lang="en-US" altLang="ja-JP" sz="2800" dirty="0" smtClean="0"/>
              <a:t>PQR</a:t>
            </a:r>
            <a:r>
              <a:rPr lang="ja-JP" altLang="en-US" sz="2800" dirty="0" smtClean="0"/>
              <a:t>は△</a:t>
            </a:r>
            <a:r>
              <a:rPr lang="en-US" altLang="ja-JP" sz="2800" dirty="0" smtClean="0"/>
              <a:t>ABC</a:t>
            </a:r>
            <a:r>
              <a:rPr lang="ja-JP" altLang="en-US" sz="2800" dirty="0" smtClean="0"/>
              <a:t>を、点</a:t>
            </a:r>
            <a:r>
              <a:rPr lang="en-US" altLang="ja-JP" sz="2800" dirty="0" smtClean="0"/>
              <a:t>O</a:t>
            </a:r>
            <a:r>
              <a:rPr lang="ja-JP" altLang="en-US" sz="2800" dirty="0" smtClean="0"/>
              <a:t>を回転の中心にして時計回りに</a:t>
            </a:r>
            <a:r>
              <a:rPr lang="en-US" altLang="ja-JP" sz="2800" dirty="0" smtClean="0"/>
              <a:t>90°</a:t>
            </a:r>
            <a:r>
              <a:rPr lang="ja-JP" altLang="en-US" sz="2800" dirty="0" smtClean="0"/>
              <a:t>回転移動したもの</a:t>
            </a:r>
            <a:endParaRPr kumimoji="1" lang="ja-JP" altLang="en-US" sz="28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441926" y="5085771"/>
            <a:ext cx="490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O</a:t>
            </a:r>
            <a:endParaRPr kumimoji="1" lang="ja-JP" altLang="en-US" sz="3600" dirty="0"/>
          </a:p>
        </p:txBody>
      </p:sp>
      <p:sp>
        <p:nvSpPr>
          <p:cNvPr id="42" name="パイ 41"/>
          <p:cNvSpPr/>
          <p:nvPr/>
        </p:nvSpPr>
        <p:spPr>
          <a:xfrm rot="1954092">
            <a:off x="3104983" y="4408796"/>
            <a:ext cx="1239904" cy="1289690"/>
          </a:xfrm>
          <a:prstGeom prst="pie">
            <a:avLst>
              <a:gd name="adj1" fmla="val 10791814"/>
              <a:gd name="adj2" fmla="val 16200000"/>
            </a:avLst>
          </a:prstGeom>
          <a:solidFill>
            <a:srgbClr val="FFC000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33" name="グループ化 32"/>
          <p:cNvGrpSpPr/>
          <p:nvPr/>
        </p:nvGrpSpPr>
        <p:grpSpPr>
          <a:xfrm>
            <a:off x="1852090" y="1196752"/>
            <a:ext cx="3752569" cy="7734155"/>
            <a:chOff x="1852090" y="1196752"/>
            <a:chExt cx="3752569" cy="7734155"/>
          </a:xfrm>
        </p:grpSpPr>
        <p:cxnSp>
          <p:nvCxnSpPr>
            <p:cNvPr id="14" name="直線矢印コネクタ 13"/>
            <p:cNvCxnSpPr>
              <a:stCxn id="5" idx="2"/>
            </p:cNvCxnSpPr>
            <p:nvPr/>
          </p:nvCxnSpPr>
          <p:spPr>
            <a:xfrm>
              <a:off x="3233669" y="1196752"/>
              <a:ext cx="483332" cy="3887453"/>
            </a:xfrm>
            <a:prstGeom prst="straightConnector1">
              <a:avLst/>
            </a:prstGeom>
            <a:ln w="28575">
              <a:solidFill>
                <a:schemeClr val="accent1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矢印コネクタ 17"/>
            <p:cNvCxnSpPr>
              <a:stCxn id="5" idx="1"/>
            </p:cNvCxnSpPr>
            <p:nvPr/>
          </p:nvCxnSpPr>
          <p:spPr>
            <a:xfrm flipH="1">
              <a:off x="3728904" y="2905589"/>
              <a:ext cx="226969" cy="2121926"/>
            </a:xfrm>
            <a:prstGeom prst="straightConnector1">
              <a:avLst/>
            </a:prstGeom>
            <a:ln w="28575">
              <a:solidFill>
                <a:schemeClr val="accent1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矢印コネクタ 19"/>
            <p:cNvCxnSpPr>
              <a:stCxn id="5" idx="0"/>
            </p:cNvCxnSpPr>
            <p:nvPr/>
          </p:nvCxnSpPr>
          <p:spPr>
            <a:xfrm>
              <a:off x="1852090" y="3904374"/>
              <a:ext cx="1864912" cy="1149267"/>
            </a:xfrm>
            <a:prstGeom prst="straightConnector1">
              <a:avLst/>
            </a:prstGeom>
            <a:ln w="28575">
              <a:solidFill>
                <a:schemeClr val="accent1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矢印コネクタ 28"/>
            <p:cNvCxnSpPr/>
            <p:nvPr/>
          </p:nvCxnSpPr>
          <p:spPr>
            <a:xfrm>
              <a:off x="3717092" y="5043454"/>
              <a:ext cx="483332" cy="3887453"/>
            </a:xfrm>
            <a:prstGeom prst="straightConnector1">
              <a:avLst/>
            </a:prstGeom>
            <a:ln w="28575">
              <a:noFill/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矢印コネクタ 30"/>
            <p:cNvCxnSpPr/>
            <p:nvPr/>
          </p:nvCxnSpPr>
          <p:spPr>
            <a:xfrm flipH="1">
              <a:off x="3476284" y="5085772"/>
              <a:ext cx="226969" cy="2121926"/>
            </a:xfrm>
            <a:prstGeom prst="straightConnector1">
              <a:avLst/>
            </a:prstGeom>
            <a:ln w="28575">
              <a:noFill/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フリーフォーム 5"/>
            <p:cNvSpPr/>
            <p:nvPr/>
          </p:nvSpPr>
          <p:spPr>
            <a:xfrm rot="1879741">
              <a:off x="3578344" y="5729326"/>
              <a:ext cx="1505366" cy="3031204"/>
            </a:xfrm>
            <a:custGeom>
              <a:avLst/>
              <a:gdLst>
                <a:gd name="connsiteX0" fmla="*/ 1552354 w 1828800"/>
                <a:gd name="connsiteY0" fmla="*/ 0 h 2764465"/>
                <a:gd name="connsiteX1" fmla="*/ 0 w 1828800"/>
                <a:gd name="connsiteY1" fmla="*/ 1775637 h 2764465"/>
                <a:gd name="connsiteX2" fmla="*/ 1828800 w 1828800"/>
                <a:gd name="connsiteY2" fmla="*/ 2764465 h 2764465"/>
                <a:gd name="connsiteX3" fmla="*/ 1552354 w 1828800"/>
                <a:gd name="connsiteY3" fmla="*/ 0 h 27644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2764465">
                  <a:moveTo>
                    <a:pt x="1552354" y="0"/>
                  </a:moveTo>
                  <a:lnTo>
                    <a:pt x="0" y="1775637"/>
                  </a:lnTo>
                  <a:lnTo>
                    <a:pt x="1828800" y="2764465"/>
                  </a:lnTo>
                  <a:lnTo>
                    <a:pt x="1552354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3693357" y="5020481"/>
              <a:ext cx="56652" cy="5188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フリーフォーム 4"/>
            <p:cNvSpPr/>
            <p:nvPr/>
          </p:nvSpPr>
          <p:spPr>
            <a:xfrm rot="12679583">
              <a:off x="2335962" y="1367136"/>
              <a:ext cx="1505366" cy="3031204"/>
            </a:xfrm>
            <a:custGeom>
              <a:avLst/>
              <a:gdLst>
                <a:gd name="connsiteX0" fmla="*/ 1552354 w 1828800"/>
                <a:gd name="connsiteY0" fmla="*/ 0 h 2764465"/>
                <a:gd name="connsiteX1" fmla="*/ 0 w 1828800"/>
                <a:gd name="connsiteY1" fmla="*/ 1775637 h 2764465"/>
                <a:gd name="connsiteX2" fmla="*/ 1828800 w 1828800"/>
                <a:gd name="connsiteY2" fmla="*/ 2764465 h 2764465"/>
                <a:gd name="connsiteX3" fmla="*/ 1552354 w 1828800"/>
                <a:gd name="connsiteY3" fmla="*/ 0 h 27644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2764465">
                  <a:moveTo>
                    <a:pt x="1552354" y="0"/>
                  </a:moveTo>
                  <a:lnTo>
                    <a:pt x="0" y="1775637"/>
                  </a:lnTo>
                  <a:lnTo>
                    <a:pt x="1828800" y="2764465"/>
                  </a:lnTo>
                  <a:lnTo>
                    <a:pt x="1552354" y="0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cxnSp>
          <p:nvCxnSpPr>
            <p:cNvPr id="32" name="直線矢印コネクタ 31"/>
            <p:cNvCxnSpPr/>
            <p:nvPr/>
          </p:nvCxnSpPr>
          <p:spPr>
            <a:xfrm>
              <a:off x="3739747" y="5074174"/>
              <a:ext cx="1864912" cy="1149267"/>
            </a:xfrm>
            <a:prstGeom prst="straightConnector1">
              <a:avLst/>
            </a:prstGeom>
            <a:ln w="28575">
              <a:noFill/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フリーフォーム 33"/>
          <p:cNvSpPr/>
          <p:nvPr/>
        </p:nvSpPr>
        <p:spPr>
          <a:xfrm rot="12679583">
            <a:off x="2335962" y="1367137"/>
            <a:ext cx="1505366" cy="3031204"/>
          </a:xfrm>
          <a:custGeom>
            <a:avLst/>
            <a:gdLst>
              <a:gd name="connsiteX0" fmla="*/ 1552354 w 1828800"/>
              <a:gd name="connsiteY0" fmla="*/ 0 h 2764465"/>
              <a:gd name="connsiteX1" fmla="*/ 0 w 1828800"/>
              <a:gd name="connsiteY1" fmla="*/ 1775637 h 2764465"/>
              <a:gd name="connsiteX2" fmla="*/ 1828800 w 1828800"/>
              <a:gd name="connsiteY2" fmla="*/ 2764465 h 2764465"/>
              <a:gd name="connsiteX3" fmla="*/ 1552354 w 1828800"/>
              <a:gd name="connsiteY3" fmla="*/ 0 h 2764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2764465">
                <a:moveTo>
                  <a:pt x="1552354" y="0"/>
                </a:moveTo>
                <a:lnTo>
                  <a:pt x="0" y="1775637"/>
                </a:lnTo>
                <a:lnTo>
                  <a:pt x="1828800" y="2764465"/>
                </a:lnTo>
                <a:lnTo>
                  <a:pt x="1552354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405934" y="2713175"/>
            <a:ext cx="49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/>
              <a:t>Q</a:t>
            </a:r>
            <a:endParaRPr kumimoji="1" lang="ja-JP" altLang="en-US" sz="3600" dirty="0"/>
          </a:p>
        </p:txBody>
      </p:sp>
      <p:sp>
        <p:nvSpPr>
          <p:cNvPr id="41" name="円弧 40"/>
          <p:cNvSpPr/>
          <p:nvPr/>
        </p:nvSpPr>
        <p:spPr>
          <a:xfrm>
            <a:off x="1509564" y="2883922"/>
            <a:ext cx="4387377" cy="4369330"/>
          </a:xfrm>
          <a:prstGeom prst="arc">
            <a:avLst>
              <a:gd name="adj1" fmla="val 12822988"/>
              <a:gd name="adj2" fmla="val 18185225"/>
            </a:avLst>
          </a:prstGeom>
          <a:ln w="19050"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099789" y="4243858"/>
            <a:ext cx="8476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90°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45" name="右矢印吹き出し 44"/>
          <p:cNvSpPr/>
          <p:nvPr/>
        </p:nvSpPr>
        <p:spPr>
          <a:xfrm>
            <a:off x="899592" y="4740336"/>
            <a:ext cx="2576692" cy="637378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7176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rgbClr val="FF0000"/>
                </a:solidFill>
              </a:rPr>
              <a:t>回転の中心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cxnSp>
        <p:nvCxnSpPr>
          <p:cNvPr id="44" name="直線コネクタ 43"/>
          <p:cNvCxnSpPr/>
          <p:nvPr/>
        </p:nvCxnSpPr>
        <p:spPr>
          <a:xfrm flipH="1">
            <a:off x="3300527" y="2717114"/>
            <a:ext cx="282798" cy="40887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6175579" y="4568725"/>
            <a:ext cx="26574" cy="280145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86891" y="5763489"/>
            <a:ext cx="9001000" cy="9541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r>
              <a:rPr kumimoji="1" lang="ja-JP" altLang="en-US" sz="2800" dirty="0" smtClean="0"/>
              <a:t>と</a:t>
            </a:r>
            <a:r>
              <a:rPr kumimoji="1" lang="en-US" altLang="ja-JP" sz="2800" dirty="0" smtClean="0"/>
              <a:t>P</a:t>
            </a:r>
            <a:r>
              <a:rPr kumimoji="1" lang="ja-JP" altLang="en-US" sz="2800" dirty="0" err="1" smtClean="0"/>
              <a:t>のような</a:t>
            </a:r>
            <a:r>
              <a:rPr kumimoji="1" lang="ja-JP" altLang="en-US" sz="2800" dirty="0" smtClean="0"/>
              <a:t>対応する点と回転の中心から</a:t>
            </a:r>
            <a:r>
              <a:rPr kumimoji="1" lang="ja-JP" altLang="en-US" sz="2800" smtClean="0"/>
              <a:t>の</a:t>
            </a:r>
            <a:r>
              <a:rPr kumimoji="1" lang="ja-JP" altLang="en-US" sz="2800" smtClean="0"/>
              <a:t>距離は等しい</a:t>
            </a:r>
            <a:r>
              <a:rPr kumimoji="1" lang="ja-JP" altLang="en-US" sz="2800" dirty="0" smtClean="0"/>
              <a:t>。</a:t>
            </a:r>
            <a:endParaRPr kumimoji="1" lang="en-US" altLang="ja-JP" sz="2800" dirty="0" smtClean="0"/>
          </a:p>
          <a:p>
            <a:r>
              <a:rPr lang="ja-JP" altLang="en-US" sz="2800" dirty="0"/>
              <a:t>回転の中心とを結んでできた角の大きさ</a:t>
            </a:r>
            <a:r>
              <a:rPr lang="ja-JP" altLang="en-US" sz="2800" dirty="0" smtClean="0"/>
              <a:t>はすべて等しい。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60723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3" grpId="0" build="p"/>
      <p:bldP spid="8" grpId="0"/>
      <p:bldP spid="10" grpId="0"/>
      <p:bldP spid="22" grpId="0" animBg="1"/>
      <p:bldP spid="42" grpId="0" animBg="1"/>
      <p:bldP spid="38" grpId="0"/>
      <p:bldP spid="41" grpId="0" animBg="1"/>
      <p:bldP spid="43" grpId="0"/>
      <p:bldP spid="45" grpId="0" animBg="1"/>
      <p:bldP spid="4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3" name="直線矢印コネクタ 52"/>
          <p:cNvCxnSpPr/>
          <p:nvPr/>
        </p:nvCxnSpPr>
        <p:spPr>
          <a:xfrm rot="18259303">
            <a:off x="2313030" y="1341926"/>
            <a:ext cx="483332" cy="3887453"/>
          </a:xfrm>
          <a:prstGeom prst="straightConnector1">
            <a:avLst/>
          </a:prstGeom>
          <a:ln w="28575">
            <a:solidFill>
              <a:schemeClr val="accent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rot="18259303">
            <a:off x="2326061" y="4030755"/>
            <a:ext cx="1864912" cy="1149267"/>
          </a:xfrm>
          <a:prstGeom prst="straightConnector1">
            <a:avLst/>
          </a:prstGeom>
          <a:ln w="28575">
            <a:solidFill>
              <a:schemeClr val="accent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/>
          <p:nvPr/>
        </p:nvCxnSpPr>
        <p:spPr>
          <a:xfrm rot="18259303" flipH="1">
            <a:off x="3312144" y="2381827"/>
            <a:ext cx="226969" cy="2121926"/>
          </a:xfrm>
          <a:prstGeom prst="straightConnector1">
            <a:avLst/>
          </a:prstGeom>
          <a:ln w="28575">
            <a:solidFill>
              <a:schemeClr val="accent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グループ化 32"/>
          <p:cNvGrpSpPr/>
          <p:nvPr/>
        </p:nvGrpSpPr>
        <p:grpSpPr>
          <a:xfrm rot="18259303">
            <a:off x="2400718" y="288564"/>
            <a:ext cx="3752569" cy="7734155"/>
            <a:chOff x="1852090" y="1196752"/>
            <a:chExt cx="3752569" cy="7734155"/>
          </a:xfrm>
        </p:grpSpPr>
        <p:cxnSp>
          <p:nvCxnSpPr>
            <p:cNvPr id="14" name="直線矢印コネクタ 13"/>
            <p:cNvCxnSpPr>
              <a:stCxn id="5" idx="2"/>
            </p:cNvCxnSpPr>
            <p:nvPr/>
          </p:nvCxnSpPr>
          <p:spPr>
            <a:xfrm>
              <a:off x="3233669" y="1196752"/>
              <a:ext cx="483332" cy="3887453"/>
            </a:xfrm>
            <a:prstGeom prst="straightConnector1">
              <a:avLst/>
            </a:prstGeom>
            <a:ln w="28575">
              <a:solidFill>
                <a:schemeClr val="accent1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矢印コネクタ 17"/>
            <p:cNvCxnSpPr>
              <a:stCxn id="5" idx="1"/>
            </p:cNvCxnSpPr>
            <p:nvPr/>
          </p:nvCxnSpPr>
          <p:spPr>
            <a:xfrm flipH="1">
              <a:off x="3728904" y="2905589"/>
              <a:ext cx="226969" cy="2121926"/>
            </a:xfrm>
            <a:prstGeom prst="straightConnector1">
              <a:avLst/>
            </a:prstGeom>
            <a:ln w="28575">
              <a:solidFill>
                <a:schemeClr val="accent1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矢印コネクタ 19"/>
            <p:cNvCxnSpPr>
              <a:stCxn id="5" idx="0"/>
            </p:cNvCxnSpPr>
            <p:nvPr/>
          </p:nvCxnSpPr>
          <p:spPr>
            <a:xfrm>
              <a:off x="1852090" y="3904374"/>
              <a:ext cx="1864912" cy="1149267"/>
            </a:xfrm>
            <a:prstGeom prst="straightConnector1">
              <a:avLst/>
            </a:prstGeom>
            <a:ln w="28575">
              <a:solidFill>
                <a:schemeClr val="accent1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矢印コネクタ 28"/>
            <p:cNvCxnSpPr/>
            <p:nvPr/>
          </p:nvCxnSpPr>
          <p:spPr>
            <a:xfrm>
              <a:off x="3717092" y="5043454"/>
              <a:ext cx="483332" cy="3887453"/>
            </a:xfrm>
            <a:prstGeom prst="straightConnector1">
              <a:avLst/>
            </a:prstGeom>
            <a:ln w="28575">
              <a:noFill/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矢印コネクタ 30"/>
            <p:cNvCxnSpPr/>
            <p:nvPr/>
          </p:nvCxnSpPr>
          <p:spPr>
            <a:xfrm flipH="1">
              <a:off x="3476284" y="5085772"/>
              <a:ext cx="226969" cy="2121926"/>
            </a:xfrm>
            <a:prstGeom prst="straightConnector1">
              <a:avLst/>
            </a:prstGeom>
            <a:ln w="28575">
              <a:noFill/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フリーフォーム 5"/>
            <p:cNvSpPr/>
            <p:nvPr/>
          </p:nvSpPr>
          <p:spPr>
            <a:xfrm rot="1879741">
              <a:off x="3578344" y="5729326"/>
              <a:ext cx="1505366" cy="3031204"/>
            </a:xfrm>
            <a:custGeom>
              <a:avLst/>
              <a:gdLst>
                <a:gd name="connsiteX0" fmla="*/ 1552354 w 1828800"/>
                <a:gd name="connsiteY0" fmla="*/ 0 h 2764465"/>
                <a:gd name="connsiteX1" fmla="*/ 0 w 1828800"/>
                <a:gd name="connsiteY1" fmla="*/ 1775637 h 2764465"/>
                <a:gd name="connsiteX2" fmla="*/ 1828800 w 1828800"/>
                <a:gd name="connsiteY2" fmla="*/ 2764465 h 2764465"/>
                <a:gd name="connsiteX3" fmla="*/ 1552354 w 1828800"/>
                <a:gd name="connsiteY3" fmla="*/ 0 h 27644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2764465">
                  <a:moveTo>
                    <a:pt x="1552354" y="0"/>
                  </a:moveTo>
                  <a:lnTo>
                    <a:pt x="0" y="1775637"/>
                  </a:lnTo>
                  <a:lnTo>
                    <a:pt x="1828800" y="2764465"/>
                  </a:lnTo>
                  <a:lnTo>
                    <a:pt x="1552354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3693357" y="5020481"/>
              <a:ext cx="56652" cy="5188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フリーフォーム 4"/>
            <p:cNvSpPr/>
            <p:nvPr/>
          </p:nvSpPr>
          <p:spPr>
            <a:xfrm rot="12679583">
              <a:off x="2335962" y="1367136"/>
              <a:ext cx="1505366" cy="3031204"/>
            </a:xfrm>
            <a:custGeom>
              <a:avLst/>
              <a:gdLst>
                <a:gd name="connsiteX0" fmla="*/ 1552354 w 1828800"/>
                <a:gd name="connsiteY0" fmla="*/ 0 h 2764465"/>
                <a:gd name="connsiteX1" fmla="*/ 0 w 1828800"/>
                <a:gd name="connsiteY1" fmla="*/ 1775637 h 2764465"/>
                <a:gd name="connsiteX2" fmla="*/ 1828800 w 1828800"/>
                <a:gd name="connsiteY2" fmla="*/ 2764465 h 2764465"/>
                <a:gd name="connsiteX3" fmla="*/ 1552354 w 1828800"/>
                <a:gd name="connsiteY3" fmla="*/ 0 h 27644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2764465">
                  <a:moveTo>
                    <a:pt x="1552354" y="0"/>
                  </a:moveTo>
                  <a:lnTo>
                    <a:pt x="0" y="1775637"/>
                  </a:lnTo>
                  <a:lnTo>
                    <a:pt x="1828800" y="2764465"/>
                  </a:lnTo>
                  <a:lnTo>
                    <a:pt x="1552354" y="0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cxnSp>
          <p:nvCxnSpPr>
            <p:cNvPr id="32" name="直線矢印コネクタ 31"/>
            <p:cNvCxnSpPr/>
            <p:nvPr/>
          </p:nvCxnSpPr>
          <p:spPr>
            <a:xfrm>
              <a:off x="3739747" y="5074174"/>
              <a:ext cx="1864912" cy="1149267"/>
            </a:xfrm>
            <a:prstGeom prst="straightConnector1">
              <a:avLst/>
            </a:prstGeom>
            <a:ln w="28575">
              <a:noFill/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16632"/>
            <a:ext cx="8844729" cy="115212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△</a:t>
            </a:r>
            <a:r>
              <a:rPr kumimoji="1" lang="en-US" altLang="ja-JP" dirty="0" smtClean="0"/>
              <a:t>ABC</a:t>
            </a:r>
            <a:r>
              <a:rPr kumimoji="1" lang="ja-JP" altLang="en-US" dirty="0" smtClean="0"/>
              <a:t>を点０を回転の中心として</a:t>
            </a:r>
            <a:r>
              <a:rPr kumimoji="1" lang="en-US" altLang="ja-JP" dirty="0" smtClean="0"/>
              <a:t>180°</a:t>
            </a:r>
            <a:r>
              <a:rPr kumimoji="1" lang="ja-JP" altLang="en-US" dirty="0" smtClean="0"/>
              <a:t>回転移動した図をかきなさい。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47785" y="1916832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419288" y="5445224"/>
            <a:ext cx="4347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R</a:t>
            </a:r>
            <a:endParaRPr kumimoji="1" lang="ja-JP" altLang="en-US" sz="3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736923" y="5376326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P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85408" y="2230081"/>
            <a:ext cx="43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C</a:t>
            </a:r>
            <a:endParaRPr kumimoji="1" lang="ja-JP" altLang="en-US" sz="36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96799" y="4926306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052400" y="4173629"/>
            <a:ext cx="490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O</a:t>
            </a:r>
            <a:endParaRPr kumimoji="1" lang="ja-JP" altLang="en-US" sz="3600" dirty="0"/>
          </a:p>
        </p:txBody>
      </p:sp>
      <p:sp>
        <p:nvSpPr>
          <p:cNvPr id="42" name="パイ 41"/>
          <p:cNvSpPr/>
          <p:nvPr/>
        </p:nvSpPr>
        <p:spPr>
          <a:xfrm rot="20224809">
            <a:off x="3617025" y="3509324"/>
            <a:ext cx="1307115" cy="1284058"/>
          </a:xfrm>
          <a:prstGeom prst="pie">
            <a:avLst>
              <a:gd name="adj1" fmla="val 10791814"/>
              <a:gd name="adj2" fmla="val 15731"/>
            </a:avLst>
          </a:prstGeom>
          <a:solidFill>
            <a:srgbClr val="FFC000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4" name="フリーフォーム 33"/>
          <p:cNvSpPr/>
          <p:nvPr/>
        </p:nvSpPr>
        <p:spPr>
          <a:xfrm rot="9337200">
            <a:off x="1361761" y="1938626"/>
            <a:ext cx="1505366" cy="3031204"/>
          </a:xfrm>
          <a:custGeom>
            <a:avLst/>
            <a:gdLst>
              <a:gd name="connsiteX0" fmla="*/ 1552354 w 1828800"/>
              <a:gd name="connsiteY0" fmla="*/ 0 h 2764465"/>
              <a:gd name="connsiteX1" fmla="*/ 0 w 1828800"/>
              <a:gd name="connsiteY1" fmla="*/ 1775637 h 2764465"/>
              <a:gd name="connsiteX2" fmla="*/ 1828800 w 1828800"/>
              <a:gd name="connsiteY2" fmla="*/ 2764465 h 2764465"/>
              <a:gd name="connsiteX3" fmla="*/ 1552354 w 1828800"/>
              <a:gd name="connsiteY3" fmla="*/ 0 h 2764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2764465">
                <a:moveTo>
                  <a:pt x="1552354" y="0"/>
                </a:moveTo>
                <a:lnTo>
                  <a:pt x="0" y="1775637"/>
                </a:lnTo>
                <a:lnTo>
                  <a:pt x="1828800" y="2764465"/>
                </a:lnTo>
                <a:lnTo>
                  <a:pt x="1552354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044806" y="2632402"/>
            <a:ext cx="49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/>
              <a:t>Q</a:t>
            </a:r>
            <a:endParaRPr kumimoji="1" lang="ja-JP" altLang="en-US" sz="36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705995" y="3097766"/>
            <a:ext cx="1049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180°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447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42" grpId="0" animBg="1"/>
      <p:bldP spid="38" grpId="0"/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フリーフォーム 5"/>
          <p:cNvSpPr/>
          <p:nvPr/>
        </p:nvSpPr>
        <p:spPr>
          <a:xfrm rot="20139044">
            <a:off x="5832942" y="2815937"/>
            <a:ext cx="1505366" cy="3031204"/>
          </a:xfrm>
          <a:custGeom>
            <a:avLst/>
            <a:gdLst>
              <a:gd name="connsiteX0" fmla="*/ 1552354 w 1828800"/>
              <a:gd name="connsiteY0" fmla="*/ 0 h 2764465"/>
              <a:gd name="connsiteX1" fmla="*/ 0 w 1828800"/>
              <a:gd name="connsiteY1" fmla="*/ 1775637 h 2764465"/>
              <a:gd name="connsiteX2" fmla="*/ 1828800 w 1828800"/>
              <a:gd name="connsiteY2" fmla="*/ 2764465 h 2764465"/>
              <a:gd name="connsiteX3" fmla="*/ 1552354 w 1828800"/>
              <a:gd name="connsiteY3" fmla="*/ 0 h 2764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2764465">
                <a:moveTo>
                  <a:pt x="1552354" y="0"/>
                </a:moveTo>
                <a:lnTo>
                  <a:pt x="0" y="1775637"/>
                </a:lnTo>
                <a:lnTo>
                  <a:pt x="1828800" y="2764465"/>
                </a:lnTo>
                <a:lnTo>
                  <a:pt x="1552354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4" name="フリーフォーム 33"/>
          <p:cNvSpPr/>
          <p:nvPr/>
        </p:nvSpPr>
        <p:spPr>
          <a:xfrm rot="9337200">
            <a:off x="1510367" y="1382457"/>
            <a:ext cx="1505366" cy="3031204"/>
          </a:xfrm>
          <a:custGeom>
            <a:avLst/>
            <a:gdLst>
              <a:gd name="connsiteX0" fmla="*/ 1552354 w 1828800"/>
              <a:gd name="connsiteY0" fmla="*/ 0 h 2764465"/>
              <a:gd name="connsiteX1" fmla="*/ 0 w 1828800"/>
              <a:gd name="connsiteY1" fmla="*/ 1775637 h 2764465"/>
              <a:gd name="connsiteX2" fmla="*/ 1828800 w 1828800"/>
              <a:gd name="connsiteY2" fmla="*/ 2764465 h 2764465"/>
              <a:gd name="connsiteX3" fmla="*/ 1552354 w 1828800"/>
              <a:gd name="connsiteY3" fmla="*/ 0 h 2764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2764465">
                <a:moveTo>
                  <a:pt x="1552354" y="0"/>
                </a:moveTo>
                <a:lnTo>
                  <a:pt x="0" y="1775637"/>
                </a:lnTo>
                <a:lnTo>
                  <a:pt x="1828800" y="2764465"/>
                </a:lnTo>
                <a:lnTo>
                  <a:pt x="1552354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4" name="直線矢印コネクタ 13"/>
          <p:cNvCxnSpPr/>
          <p:nvPr/>
        </p:nvCxnSpPr>
        <p:spPr>
          <a:xfrm>
            <a:off x="971796" y="1827632"/>
            <a:ext cx="7440100" cy="385351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>
            <a:stCxn id="34" idx="1"/>
          </p:cNvCxnSpPr>
          <p:nvPr/>
        </p:nvCxnSpPr>
        <p:spPr>
          <a:xfrm>
            <a:off x="2770554" y="2194464"/>
            <a:ext cx="3806053" cy="3259359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 flipV="1">
            <a:off x="2428992" y="2399397"/>
            <a:ext cx="4758768" cy="2095924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rot="18259303">
            <a:off x="5921190" y="2549935"/>
            <a:ext cx="483332" cy="3887453"/>
          </a:xfrm>
          <a:prstGeom prst="straightConnector1">
            <a:avLst/>
          </a:prstGeom>
          <a:noFill/>
          <a:ln w="28575">
            <a:noFill/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 rot="18259303" flipH="1">
            <a:off x="5147209" y="3263566"/>
            <a:ext cx="226969" cy="2121926"/>
          </a:xfrm>
          <a:prstGeom prst="straightConnector1">
            <a:avLst/>
          </a:prstGeom>
          <a:noFill/>
          <a:ln w="28575">
            <a:noFill/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 rot="18259303">
            <a:off x="4527326" y="2575178"/>
            <a:ext cx="1864912" cy="1149267"/>
          </a:xfrm>
          <a:prstGeom prst="straightConnector1">
            <a:avLst/>
          </a:prstGeom>
          <a:noFill/>
          <a:ln w="28575">
            <a:noFill/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円/楕円 23"/>
          <p:cNvSpPr/>
          <p:nvPr/>
        </p:nvSpPr>
        <p:spPr>
          <a:xfrm rot="18259303">
            <a:off x="4395211" y="3568627"/>
            <a:ext cx="56652" cy="5188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15917" y="971612"/>
            <a:ext cx="3288111" cy="77809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ja-JP" altLang="en-US" dirty="0" smtClean="0"/>
              <a:t>点対称</a:t>
            </a:r>
            <a:r>
              <a:rPr kumimoji="1" lang="ja-JP" altLang="en-US" dirty="0" smtClean="0"/>
              <a:t>移動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2638" y="54781"/>
            <a:ext cx="8844729" cy="115212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△</a:t>
            </a:r>
            <a:r>
              <a:rPr kumimoji="1" lang="en-US" altLang="ja-JP" dirty="0" smtClean="0"/>
              <a:t>ABC</a:t>
            </a:r>
            <a:r>
              <a:rPr kumimoji="1" lang="ja-JP" altLang="en-US" dirty="0" smtClean="0"/>
              <a:t>を点０を回転の中心として</a:t>
            </a:r>
            <a:r>
              <a:rPr kumimoji="1" lang="en-US" altLang="ja-JP" dirty="0" smtClean="0"/>
              <a:t>180°</a:t>
            </a:r>
            <a:r>
              <a:rPr kumimoji="1" lang="ja-JP" altLang="en-US" dirty="0" smtClean="0"/>
              <a:t>回転移動した図をかきなさい。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6391" y="1360663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567894" y="4889055"/>
            <a:ext cx="4347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R</a:t>
            </a:r>
            <a:endParaRPr kumimoji="1" lang="ja-JP" altLang="en-US" sz="3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885529" y="4820157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P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16364" y="1504466"/>
            <a:ext cx="43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C</a:t>
            </a:r>
            <a:endParaRPr kumimoji="1" lang="ja-JP" altLang="en-US" sz="36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045405" y="4370137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083148" y="3705169"/>
            <a:ext cx="490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O</a:t>
            </a:r>
            <a:endParaRPr kumimoji="1" lang="ja-JP" altLang="en-US" sz="36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193412" y="2076233"/>
            <a:ext cx="49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/>
              <a:t>Q</a:t>
            </a:r>
            <a:endParaRPr kumimoji="1" lang="ja-JP" altLang="en-US" sz="36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991599" y="1037496"/>
            <a:ext cx="3746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>
                <a:solidFill>
                  <a:srgbClr val="FF0000"/>
                </a:solidFill>
              </a:rPr>
              <a:t>180°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の回転移動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44" name="円弧 43"/>
          <p:cNvSpPr/>
          <p:nvPr/>
        </p:nvSpPr>
        <p:spPr>
          <a:xfrm rot="1365577">
            <a:off x="5545427" y="2440858"/>
            <a:ext cx="914400" cy="914400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円弧 44"/>
          <p:cNvSpPr/>
          <p:nvPr/>
        </p:nvSpPr>
        <p:spPr>
          <a:xfrm rot="4458224">
            <a:off x="7048768" y="4755020"/>
            <a:ext cx="914400" cy="914400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円弧 45"/>
          <p:cNvSpPr/>
          <p:nvPr/>
        </p:nvSpPr>
        <p:spPr>
          <a:xfrm rot="5863473">
            <a:off x="5332318" y="4196238"/>
            <a:ext cx="914400" cy="914400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7" name="直線コネクタ 46"/>
          <p:cNvCxnSpPr/>
          <p:nvPr/>
        </p:nvCxnSpPr>
        <p:spPr>
          <a:xfrm flipH="1" flipV="1">
            <a:off x="3406578" y="3917735"/>
            <a:ext cx="70698" cy="221200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 flipH="1" flipV="1">
            <a:off x="5459782" y="3049225"/>
            <a:ext cx="108112" cy="201172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278737" y="5538742"/>
            <a:ext cx="5289157" cy="10772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対応する点と回転の中心はそれぞれ一つの直線上にある。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794838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  <p:bldP spid="8" grpId="0"/>
      <p:bldP spid="10" grpId="0"/>
      <p:bldP spid="38" grpId="0"/>
      <p:bldP spid="43" grpId="0"/>
      <p:bldP spid="44" grpId="0" animBg="1"/>
      <p:bldP spid="45" grpId="0" animBg="1"/>
      <p:bldP spid="46" grpId="0" animBg="1"/>
      <p:bldP spid="55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2058</TotalTime>
  <Words>216</Words>
  <Application>Microsoft Office PowerPoint</Application>
  <PresentationFormat>画面に合わせる (4:3)</PresentationFormat>
  <Paragraphs>65</Paragraphs>
  <Slides>6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​​テーマ</vt:lpstr>
      <vt:lpstr>図形の移動 回転移動</vt:lpstr>
      <vt:lpstr>PowerPoint プレゼンテーション</vt:lpstr>
      <vt:lpstr>PowerPoint プレゼンテーション</vt:lpstr>
      <vt:lpstr>回転移動</vt:lpstr>
      <vt:lpstr>PowerPoint プレゼンテーション</vt:lpstr>
      <vt:lpstr>点対称移動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５章　平面図形</dc:title>
  <dc:creator>teacher</dc:creator>
  <cp:lastModifiedBy>teacher</cp:lastModifiedBy>
  <cp:revision>132</cp:revision>
  <dcterms:created xsi:type="dcterms:W3CDTF">2014-11-27T00:25:56Z</dcterms:created>
  <dcterms:modified xsi:type="dcterms:W3CDTF">2015-12-09T06:12:07Z</dcterms:modified>
</cp:coreProperties>
</file>