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7" r:id="rId3"/>
    <p:sldId id="271" r:id="rId4"/>
    <p:sldId id="270" r:id="rId5"/>
    <p:sldId id="269" r:id="rId6"/>
    <p:sldId id="273" r:id="rId7"/>
    <p:sldId id="272" r:id="rId8"/>
    <p:sldId id="274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525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52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3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4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23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50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360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112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39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950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344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CA76A-DA97-4DA6-9D06-E3C3EE6BF5AD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46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6600" dirty="0" smtClean="0"/>
              <a:t>垂直と平行</a:t>
            </a:r>
            <a:endParaRPr kumimoji="1" lang="ja-JP" altLang="en-US" sz="6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9592" y="2420889"/>
            <a:ext cx="7355160" cy="3384376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4800" dirty="0" smtClean="0"/>
              <a:t>本時の目標</a:t>
            </a:r>
            <a:endParaRPr kumimoji="1" lang="en-US" altLang="ja-JP" sz="4800" dirty="0" smtClean="0"/>
          </a:p>
          <a:p>
            <a:pPr marL="0" indent="0">
              <a:buNone/>
            </a:pPr>
            <a:r>
              <a:rPr lang="ja-JP" altLang="en-US" sz="4800" dirty="0"/>
              <a:t>垂直と平行の意味を理解</a:t>
            </a:r>
            <a:r>
              <a:rPr lang="ja-JP" altLang="en-US" sz="4800" dirty="0" smtClean="0"/>
              <a:t>し、記号を使って表すことができる。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97981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 flipH="1">
            <a:off x="4932040" y="0"/>
            <a:ext cx="1872208" cy="685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 flipV="1">
            <a:off x="-97759" y="2612328"/>
            <a:ext cx="9144000" cy="243870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4984199" y="6224442"/>
            <a:ext cx="534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Ｄ</a:t>
            </a:r>
            <a:endParaRPr kumimoji="1" lang="ja-JP" altLang="en-US" sz="3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804248" y="56241"/>
            <a:ext cx="527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Ｃ</a:t>
            </a:r>
            <a:endParaRPr kumimoji="1" lang="ja-JP" altLang="en-US" sz="3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558" y="2095957"/>
            <a:ext cx="514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629115" y="4293096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  <p:sp>
        <p:nvSpPr>
          <p:cNvPr id="23" name="フリーフォーム 22"/>
          <p:cNvSpPr/>
          <p:nvPr/>
        </p:nvSpPr>
        <p:spPr>
          <a:xfrm>
            <a:off x="5759355" y="3794078"/>
            <a:ext cx="395785" cy="464023"/>
          </a:xfrm>
          <a:custGeom>
            <a:avLst/>
            <a:gdLst>
              <a:gd name="connsiteX0" fmla="*/ 0 w 395785"/>
              <a:gd name="connsiteY0" fmla="*/ 0 h 464023"/>
              <a:gd name="connsiteX1" fmla="*/ 395785 w 395785"/>
              <a:gd name="connsiteY1" fmla="*/ 95534 h 464023"/>
              <a:gd name="connsiteX2" fmla="*/ 286603 w 395785"/>
              <a:gd name="connsiteY2" fmla="*/ 464023 h 464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5785" h="464023">
                <a:moveTo>
                  <a:pt x="0" y="0"/>
                </a:moveTo>
                <a:lnTo>
                  <a:pt x="395785" y="95534"/>
                </a:lnTo>
                <a:lnTo>
                  <a:pt x="286603" y="464023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3345" y="4244453"/>
            <a:ext cx="53832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ＡＢとＣＤは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垂直</a:t>
            </a:r>
            <a:r>
              <a:rPr kumimoji="1" lang="ja-JP" altLang="en-US" sz="4000" dirty="0" smtClean="0"/>
              <a:t>である。</a:t>
            </a:r>
            <a:endParaRPr kumimoji="1" lang="ja-JP" altLang="en-US" sz="4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27584" y="5080254"/>
            <a:ext cx="24384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ＡＢ⊥ＣＤ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4572000" y="1764058"/>
            <a:ext cx="1583140" cy="22478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>
            <a:off x="2474917" y="2095957"/>
            <a:ext cx="656923" cy="103274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1" name="正方形/長方形 1030"/>
          <p:cNvSpPr/>
          <p:nvPr/>
        </p:nvSpPr>
        <p:spPr>
          <a:xfrm>
            <a:off x="3266072" y="1410115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>
                <a:solidFill>
                  <a:srgbClr val="FF0000"/>
                </a:solidFill>
              </a:rPr>
              <a:t>垂線</a:t>
            </a:r>
            <a:endParaRPr lang="ja-JP" altLang="en-US" sz="4000" dirty="0"/>
          </a:p>
        </p:txBody>
      </p:sp>
      <p:grpSp>
        <p:nvGrpSpPr>
          <p:cNvPr id="16" name="グループ化 15"/>
          <p:cNvGrpSpPr/>
          <p:nvPr/>
        </p:nvGrpSpPr>
        <p:grpSpPr>
          <a:xfrm rot="918463" flipH="1">
            <a:off x="3799544" y="252545"/>
            <a:ext cx="2369308" cy="3634114"/>
            <a:chOff x="3851920" y="2492648"/>
            <a:chExt cx="1490464" cy="2282800"/>
          </a:xfrm>
        </p:grpSpPr>
        <p:sp>
          <p:nvSpPr>
            <p:cNvPr id="17" name="直角三角形 16"/>
            <p:cNvSpPr/>
            <p:nvPr/>
          </p:nvSpPr>
          <p:spPr>
            <a:xfrm>
              <a:off x="3851920" y="2492648"/>
              <a:ext cx="1490464" cy="2282800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4178460" y="3940858"/>
              <a:ext cx="293135" cy="29967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7548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23" grpId="0" animBg="1"/>
      <p:bldP spid="26" grpId="0"/>
      <p:bldP spid="28" grpId="0"/>
      <p:bldP spid="10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5516" y="16139"/>
            <a:ext cx="8568952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垂直な線分を、記号を使って表しなさい。</a:t>
            </a:r>
            <a:endParaRPr kumimoji="1" lang="ja-JP" altLang="en-US" dirty="0"/>
          </a:p>
        </p:txBody>
      </p:sp>
      <p:sp>
        <p:nvSpPr>
          <p:cNvPr id="4" name="ひし形 3"/>
          <p:cNvSpPr/>
          <p:nvPr/>
        </p:nvSpPr>
        <p:spPr>
          <a:xfrm>
            <a:off x="899592" y="1805470"/>
            <a:ext cx="7200800" cy="3528392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>
            <a:stCxn id="4" idx="0"/>
            <a:endCxn id="4" idx="2"/>
          </p:cNvCxnSpPr>
          <p:nvPr/>
        </p:nvCxnSpPr>
        <p:spPr>
          <a:xfrm>
            <a:off x="4499992" y="1805470"/>
            <a:ext cx="0" cy="352839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4" idx="1"/>
            <a:endCxn id="4" idx="3"/>
          </p:cNvCxnSpPr>
          <p:nvPr/>
        </p:nvCxnSpPr>
        <p:spPr>
          <a:xfrm>
            <a:off x="899592" y="3569666"/>
            <a:ext cx="72008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242549" y="1159139"/>
            <a:ext cx="514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0000" y="3246500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42549" y="5360282"/>
            <a:ext cx="527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Ｃ</a:t>
            </a:r>
            <a:endParaRPr kumimoji="1" lang="ja-JP" altLang="en-US" sz="3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100392" y="3244196"/>
            <a:ext cx="534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Ｄ</a:t>
            </a:r>
            <a:endParaRPr kumimoji="1" lang="ja-JP" altLang="en-US" sz="3600" dirty="0"/>
          </a:p>
        </p:txBody>
      </p:sp>
      <p:sp>
        <p:nvSpPr>
          <p:cNvPr id="15" name="フリーフォーム 14"/>
          <p:cNvSpPr/>
          <p:nvPr/>
        </p:nvSpPr>
        <p:spPr>
          <a:xfrm rot="20746412">
            <a:off x="4582800" y="3142299"/>
            <a:ext cx="375167" cy="459751"/>
          </a:xfrm>
          <a:custGeom>
            <a:avLst/>
            <a:gdLst>
              <a:gd name="connsiteX0" fmla="*/ 0 w 395785"/>
              <a:gd name="connsiteY0" fmla="*/ 0 h 464023"/>
              <a:gd name="connsiteX1" fmla="*/ 395785 w 395785"/>
              <a:gd name="connsiteY1" fmla="*/ 95534 h 464023"/>
              <a:gd name="connsiteX2" fmla="*/ 286603 w 395785"/>
              <a:gd name="connsiteY2" fmla="*/ 464023 h 464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5785" h="464023">
                <a:moveTo>
                  <a:pt x="0" y="0"/>
                </a:moveTo>
                <a:lnTo>
                  <a:pt x="395785" y="95534"/>
                </a:lnTo>
                <a:lnTo>
                  <a:pt x="286603" y="464023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27584" y="5080254"/>
            <a:ext cx="24384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ＡＣ⊥ＢＤ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14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>
            <a:stCxn id="16" idx="5"/>
          </p:cNvCxnSpPr>
          <p:nvPr/>
        </p:nvCxnSpPr>
        <p:spPr>
          <a:xfrm>
            <a:off x="4501147" y="2207524"/>
            <a:ext cx="4048725" cy="2843505"/>
          </a:xfrm>
          <a:prstGeom prst="line">
            <a:avLst/>
          </a:prstGeom>
          <a:ln w="5715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4190822" y="5051029"/>
            <a:ext cx="540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Ｈ</a:t>
            </a:r>
            <a:endParaRPr kumimoji="1" lang="ja-JP" altLang="en-US" sz="3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70956" y="1484784"/>
            <a:ext cx="527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Ｃ</a:t>
            </a:r>
            <a:endParaRPr kumimoji="1" lang="ja-JP" altLang="en-US" sz="3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0" y="5085860"/>
            <a:ext cx="514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549872" y="5065641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  <p:sp>
        <p:nvSpPr>
          <p:cNvPr id="23" name="フリーフォーム 22"/>
          <p:cNvSpPr/>
          <p:nvPr/>
        </p:nvSpPr>
        <p:spPr>
          <a:xfrm rot="20724749">
            <a:off x="4543644" y="4701288"/>
            <a:ext cx="313133" cy="393850"/>
          </a:xfrm>
          <a:custGeom>
            <a:avLst/>
            <a:gdLst>
              <a:gd name="connsiteX0" fmla="*/ 0 w 395785"/>
              <a:gd name="connsiteY0" fmla="*/ 0 h 464023"/>
              <a:gd name="connsiteX1" fmla="*/ 395785 w 395785"/>
              <a:gd name="connsiteY1" fmla="*/ 95534 h 464023"/>
              <a:gd name="connsiteX2" fmla="*/ 286603 w 395785"/>
              <a:gd name="connsiteY2" fmla="*/ 464023 h 464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5785" h="464023">
                <a:moveTo>
                  <a:pt x="0" y="0"/>
                </a:moveTo>
                <a:lnTo>
                  <a:pt x="395785" y="95534"/>
                </a:lnTo>
                <a:lnTo>
                  <a:pt x="286603" y="464023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806609" y="332656"/>
            <a:ext cx="51956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点Ｃと直線ＡＢとの距離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cxnSp>
        <p:nvCxnSpPr>
          <p:cNvPr id="20" name="直線コネクタ 19"/>
          <p:cNvCxnSpPr>
            <a:stCxn id="16" idx="5"/>
          </p:cNvCxnSpPr>
          <p:nvPr/>
        </p:nvCxnSpPr>
        <p:spPr>
          <a:xfrm>
            <a:off x="4501147" y="2207524"/>
            <a:ext cx="3239205" cy="2843505"/>
          </a:xfrm>
          <a:prstGeom prst="line">
            <a:avLst/>
          </a:prstGeom>
          <a:ln w="5715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16" idx="3"/>
          </p:cNvCxnSpPr>
          <p:nvPr/>
        </p:nvCxnSpPr>
        <p:spPr>
          <a:xfrm>
            <a:off x="4421029" y="2207524"/>
            <a:ext cx="2256880" cy="2843505"/>
          </a:xfrm>
          <a:prstGeom prst="line">
            <a:avLst/>
          </a:prstGeom>
          <a:ln w="5715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16" idx="4"/>
          </p:cNvCxnSpPr>
          <p:nvPr/>
        </p:nvCxnSpPr>
        <p:spPr>
          <a:xfrm>
            <a:off x="4461088" y="2222721"/>
            <a:ext cx="1368593" cy="2828308"/>
          </a:xfrm>
          <a:prstGeom prst="line">
            <a:avLst/>
          </a:prstGeom>
          <a:ln w="5715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H="1">
            <a:off x="4461088" y="2244068"/>
            <a:ext cx="1" cy="2853323"/>
          </a:xfrm>
          <a:prstGeom prst="line">
            <a:avLst/>
          </a:prstGeom>
          <a:ln w="5715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16" idx="4"/>
          </p:cNvCxnSpPr>
          <p:nvPr/>
        </p:nvCxnSpPr>
        <p:spPr>
          <a:xfrm flipH="1">
            <a:off x="3266072" y="2222721"/>
            <a:ext cx="1195016" cy="2842920"/>
          </a:xfrm>
          <a:prstGeom prst="line">
            <a:avLst/>
          </a:prstGeom>
          <a:ln w="5715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>
            <a:off x="1846669" y="2231561"/>
            <a:ext cx="2614420" cy="2878336"/>
          </a:xfrm>
          <a:prstGeom prst="line">
            <a:avLst/>
          </a:prstGeom>
          <a:ln w="5715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V="1">
            <a:off x="683568" y="2155403"/>
            <a:ext cx="3777520" cy="2954494"/>
          </a:xfrm>
          <a:prstGeom prst="line">
            <a:avLst/>
          </a:prstGeom>
          <a:ln w="5715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>
          <a:xfrm>
            <a:off x="4404436" y="2118951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 flipH="1">
            <a:off x="-205232" y="5077946"/>
            <a:ext cx="9252521" cy="3483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flipH="1">
            <a:off x="4461089" y="2257588"/>
            <a:ext cx="1" cy="2853323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グループ化 18"/>
          <p:cNvGrpSpPr/>
          <p:nvPr/>
        </p:nvGrpSpPr>
        <p:grpSpPr>
          <a:xfrm flipH="1">
            <a:off x="2051720" y="1484784"/>
            <a:ext cx="2369308" cy="3634114"/>
            <a:chOff x="3851920" y="2492648"/>
            <a:chExt cx="1490464" cy="2282800"/>
          </a:xfrm>
        </p:grpSpPr>
        <p:sp>
          <p:nvSpPr>
            <p:cNvPr id="28" name="直角三角形 27"/>
            <p:cNvSpPr/>
            <p:nvPr/>
          </p:nvSpPr>
          <p:spPr>
            <a:xfrm>
              <a:off x="3851920" y="2492648"/>
              <a:ext cx="1490464" cy="2282800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/楕円 28"/>
            <p:cNvSpPr/>
            <p:nvPr/>
          </p:nvSpPr>
          <p:spPr>
            <a:xfrm>
              <a:off x="4178460" y="3940858"/>
              <a:ext cx="293135" cy="29967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1195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23" grpId="0" animBg="1"/>
      <p:bldP spid="26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76131"/>
            <a:ext cx="8880782" cy="1570186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/>
              <a:t>点Ａから</a:t>
            </a:r>
            <a:r>
              <a:rPr lang="ja-JP" altLang="en-US" dirty="0"/>
              <a:t>２</a:t>
            </a:r>
            <a:r>
              <a:rPr kumimoji="1" lang="ja-JP" altLang="en-US" dirty="0" smtClean="0"/>
              <a:t>つの直線</a:t>
            </a:r>
            <a:r>
              <a:rPr kumimoji="1" lang="en-US" altLang="ja-JP" dirty="0" smtClean="0"/>
              <a:t>ℓ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m</a:t>
            </a:r>
            <a:r>
              <a:rPr kumimoji="1" lang="ja-JP" altLang="en-US" dirty="0" smtClean="0"/>
              <a:t>に垂線をひきなさい。また、点</a:t>
            </a:r>
            <a:r>
              <a:rPr kumimoji="1" lang="en-US" altLang="ja-JP" dirty="0" smtClean="0"/>
              <a:t>A</a:t>
            </a:r>
            <a:r>
              <a:rPr lang="ja-JP" altLang="en-US" dirty="0"/>
              <a:t>と直線</a:t>
            </a:r>
            <a:r>
              <a:rPr lang="en-US" altLang="ja-JP" dirty="0"/>
              <a:t>ℓ</a:t>
            </a:r>
            <a:r>
              <a:rPr lang="ja-JP" altLang="en-US" dirty="0" err="1"/>
              <a:t>、</a:t>
            </a:r>
            <a:r>
              <a:rPr lang="en-US" altLang="ja-JP" dirty="0" smtClean="0"/>
              <a:t>m</a:t>
            </a:r>
            <a:r>
              <a:rPr lang="ja-JP" altLang="en-US" dirty="0" smtClean="0"/>
              <a:t>との距離をそれぞれ測りなさい。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05197" y="1846317"/>
            <a:ext cx="5533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m</a:t>
            </a:r>
            <a:endParaRPr kumimoji="1" lang="ja-JP" altLang="en-US" sz="3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58554" y="6211669"/>
            <a:ext cx="417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ℓ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599352" y="4000150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33" name="円/楕円 32"/>
          <p:cNvSpPr/>
          <p:nvPr/>
        </p:nvSpPr>
        <p:spPr>
          <a:xfrm>
            <a:off x="1972551" y="4646481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コネクタ 33"/>
          <p:cNvCxnSpPr/>
          <p:nvPr/>
        </p:nvCxnSpPr>
        <p:spPr>
          <a:xfrm flipH="1" flipV="1">
            <a:off x="1099454" y="2276872"/>
            <a:ext cx="7688970" cy="166398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1475656" y="5517232"/>
            <a:ext cx="6912768" cy="10801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グループ化 48"/>
          <p:cNvGrpSpPr/>
          <p:nvPr/>
        </p:nvGrpSpPr>
        <p:grpSpPr>
          <a:xfrm rot="8805076">
            <a:off x="1992327" y="1715072"/>
            <a:ext cx="1939516" cy="1909695"/>
            <a:chOff x="781875" y="3068960"/>
            <a:chExt cx="1701894" cy="1706488"/>
          </a:xfrm>
        </p:grpSpPr>
        <p:sp>
          <p:nvSpPr>
            <p:cNvPr id="45" name="直角三角形 44"/>
            <p:cNvSpPr/>
            <p:nvPr/>
          </p:nvSpPr>
          <p:spPr>
            <a:xfrm>
              <a:off x="781875" y="3068960"/>
              <a:ext cx="1701894" cy="1706488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43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円/楕円 46"/>
            <p:cNvSpPr/>
            <p:nvPr/>
          </p:nvSpPr>
          <p:spPr>
            <a:xfrm>
              <a:off x="1120537" y="4095336"/>
              <a:ext cx="293135" cy="29967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6" name="グループ化 45"/>
          <p:cNvGrpSpPr/>
          <p:nvPr/>
        </p:nvGrpSpPr>
        <p:grpSpPr>
          <a:xfrm rot="11514393" flipH="1">
            <a:off x="3722237" y="3038639"/>
            <a:ext cx="1719434" cy="2629958"/>
            <a:chOff x="3851920" y="2492648"/>
            <a:chExt cx="1490464" cy="2282800"/>
          </a:xfrm>
        </p:grpSpPr>
        <p:sp>
          <p:nvSpPr>
            <p:cNvPr id="42" name="直角三角形 41"/>
            <p:cNvSpPr/>
            <p:nvPr/>
          </p:nvSpPr>
          <p:spPr>
            <a:xfrm>
              <a:off x="3851920" y="2492648"/>
              <a:ext cx="1490464" cy="2282800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円/楕円 47"/>
            <p:cNvSpPr/>
            <p:nvPr/>
          </p:nvSpPr>
          <p:spPr>
            <a:xfrm>
              <a:off x="4178460" y="3940858"/>
              <a:ext cx="293135" cy="29967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8" name="グループ化 57"/>
          <p:cNvGrpSpPr/>
          <p:nvPr/>
        </p:nvGrpSpPr>
        <p:grpSpPr>
          <a:xfrm rot="2876689" flipH="1">
            <a:off x="2176622" y="5050027"/>
            <a:ext cx="1719434" cy="2629958"/>
            <a:chOff x="3851920" y="2492648"/>
            <a:chExt cx="1490464" cy="2282800"/>
          </a:xfrm>
        </p:grpSpPr>
        <p:sp>
          <p:nvSpPr>
            <p:cNvPr id="59" name="直角三角形 58"/>
            <p:cNvSpPr/>
            <p:nvPr/>
          </p:nvSpPr>
          <p:spPr>
            <a:xfrm>
              <a:off x="3851920" y="2492648"/>
              <a:ext cx="1490464" cy="2282800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円/楕円 59"/>
            <p:cNvSpPr/>
            <p:nvPr/>
          </p:nvSpPr>
          <p:spPr>
            <a:xfrm>
              <a:off x="4178460" y="3940858"/>
              <a:ext cx="293135" cy="29967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1" name="グループ化 60"/>
          <p:cNvGrpSpPr/>
          <p:nvPr/>
        </p:nvGrpSpPr>
        <p:grpSpPr>
          <a:xfrm rot="15699219">
            <a:off x="1745902" y="4460298"/>
            <a:ext cx="1939516" cy="1909695"/>
            <a:chOff x="781875" y="3068960"/>
            <a:chExt cx="1701894" cy="1706488"/>
          </a:xfrm>
        </p:grpSpPr>
        <p:sp>
          <p:nvSpPr>
            <p:cNvPr id="62" name="直角三角形 61"/>
            <p:cNvSpPr/>
            <p:nvPr/>
          </p:nvSpPr>
          <p:spPr>
            <a:xfrm>
              <a:off x="781875" y="3068960"/>
              <a:ext cx="1701894" cy="1706488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43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円/楕円 62"/>
            <p:cNvSpPr/>
            <p:nvPr/>
          </p:nvSpPr>
          <p:spPr>
            <a:xfrm>
              <a:off x="1120537" y="4095336"/>
              <a:ext cx="293135" cy="29967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64" name="直線コネクタ 63"/>
          <p:cNvCxnSpPr/>
          <p:nvPr/>
        </p:nvCxnSpPr>
        <p:spPr>
          <a:xfrm flipH="1">
            <a:off x="1924000" y="2602902"/>
            <a:ext cx="557774" cy="25747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1924000" y="3940858"/>
            <a:ext cx="384176" cy="25170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84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54394E-6 L -0.16649 -0.0492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3" y="-24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00648E-6 L -0.16719 0.0358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68" y="17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線コネクタ 20"/>
          <p:cNvCxnSpPr/>
          <p:nvPr/>
        </p:nvCxnSpPr>
        <p:spPr>
          <a:xfrm flipH="1">
            <a:off x="2866747" y="2082265"/>
            <a:ext cx="2" cy="3108514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 flipH="1">
            <a:off x="0" y="5229200"/>
            <a:ext cx="9144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 flipV="1">
            <a:off x="-36619" y="2118001"/>
            <a:ext cx="9144000" cy="3415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8564606" y="5190779"/>
            <a:ext cx="534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Ｄ</a:t>
            </a:r>
            <a:endParaRPr kumimoji="1" lang="ja-JP" altLang="en-US" sz="3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899" y="5235736"/>
            <a:ext cx="527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Ｃ</a:t>
            </a:r>
            <a:endParaRPr kumimoji="1" lang="ja-JP" altLang="en-US" sz="3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533" y="1449626"/>
            <a:ext cx="514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564606" y="1553283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45446" y="332656"/>
            <a:ext cx="53832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ＡＢとＣＤは平行である。</a:t>
            </a:r>
            <a:endParaRPr kumimoji="1" lang="ja-JP" altLang="en-US" sz="4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957247" y="332656"/>
            <a:ext cx="24384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ＡＢ∥ＣＤ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1031" name="正方形/長方形 1030"/>
          <p:cNvSpPr/>
          <p:nvPr/>
        </p:nvSpPr>
        <p:spPr>
          <a:xfrm>
            <a:off x="1340724" y="5513944"/>
            <a:ext cx="63893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>
                <a:solidFill>
                  <a:srgbClr val="FF0000"/>
                </a:solidFill>
              </a:rPr>
              <a:t>平行な２直線</a:t>
            </a:r>
            <a:r>
              <a:rPr lang="en-US" altLang="ja-JP" sz="4000" dirty="0" smtClean="0">
                <a:solidFill>
                  <a:srgbClr val="FF0000"/>
                </a:solidFill>
              </a:rPr>
              <a:t>AB,CD</a:t>
            </a:r>
            <a:r>
              <a:rPr lang="ja-JP" altLang="en-US" sz="4000" dirty="0" smtClean="0">
                <a:solidFill>
                  <a:srgbClr val="FF0000"/>
                </a:solidFill>
              </a:rPr>
              <a:t>間の距離</a:t>
            </a:r>
            <a:endParaRPr lang="ja-JP" altLang="en-US" sz="4000" dirty="0"/>
          </a:p>
        </p:txBody>
      </p:sp>
      <p:sp>
        <p:nvSpPr>
          <p:cNvPr id="19" name="円/楕円 18"/>
          <p:cNvSpPr/>
          <p:nvPr/>
        </p:nvSpPr>
        <p:spPr>
          <a:xfrm>
            <a:off x="2810096" y="2066116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リーフォーム 19"/>
          <p:cNvSpPr/>
          <p:nvPr/>
        </p:nvSpPr>
        <p:spPr>
          <a:xfrm rot="20724749">
            <a:off x="2899816" y="4808801"/>
            <a:ext cx="313133" cy="393850"/>
          </a:xfrm>
          <a:custGeom>
            <a:avLst/>
            <a:gdLst>
              <a:gd name="connsiteX0" fmla="*/ 0 w 395785"/>
              <a:gd name="connsiteY0" fmla="*/ 0 h 464023"/>
              <a:gd name="connsiteX1" fmla="*/ 395785 w 395785"/>
              <a:gd name="connsiteY1" fmla="*/ 95534 h 464023"/>
              <a:gd name="connsiteX2" fmla="*/ 286603 w 395785"/>
              <a:gd name="connsiteY2" fmla="*/ 464023 h 464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5785" h="464023">
                <a:moveTo>
                  <a:pt x="0" y="0"/>
                </a:moveTo>
                <a:lnTo>
                  <a:pt x="395785" y="95534"/>
                </a:lnTo>
                <a:lnTo>
                  <a:pt x="286603" y="464023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/>
          <p:nvPr/>
        </p:nvCxnSpPr>
        <p:spPr>
          <a:xfrm flipH="1">
            <a:off x="4627934" y="2095957"/>
            <a:ext cx="2" cy="3108514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円/楕円 24"/>
          <p:cNvSpPr/>
          <p:nvPr/>
        </p:nvSpPr>
        <p:spPr>
          <a:xfrm>
            <a:off x="4571283" y="2079808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フリーフォーム 26"/>
          <p:cNvSpPr/>
          <p:nvPr/>
        </p:nvSpPr>
        <p:spPr>
          <a:xfrm rot="20724749">
            <a:off x="4661003" y="4822493"/>
            <a:ext cx="313133" cy="393850"/>
          </a:xfrm>
          <a:custGeom>
            <a:avLst/>
            <a:gdLst>
              <a:gd name="connsiteX0" fmla="*/ 0 w 395785"/>
              <a:gd name="connsiteY0" fmla="*/ 0 h 464023"/>
              <a:gd name="connsiteX1" fmla="*/ 395785 w 395785"/>
              <a:gd name="connsiteY1" fmla="*/ 95534 h 464023"/>
              <a:gd name="connsiteX2" fmla="*/ 286603 w 395785"/>
              <a:gd name="connsiteY2" fmla="*/ 464023 h 464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5785" h="464023">
                <a:moveTo>
                  <a:pt x="0" y="0"/>
                </a:moveTo>
                <a:lnTo>
                  <a:pt x="395785" y="95534"/>
                </a:lnTo>
                <a:lnTo>
                  <a:pt x="286603" y="464023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コネクタ 29"/>
          <p:cNvCxnSpPr/>
          <p:nvPr/>
        </p:nvCxnSpPr>
        <p:spPr>
          <a:xfrm flipH="1">
            <a:off x="6377540" y="2095957"/>
            <a:ext cx="2" cy="3108514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円/楕円 30"/>
          <p:cNvSpPr/>
          <p:nvPr/>
        </p:nvSpPr>
        <p:spPr>
          <a:xfrm>
            <a:off x="6320889" y="2079808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フリーフォーム 31"/>
          <p:cNvSpPr/>
          <p:nvPr/>
        </p:nvSpPr>
        <p:spPr>
          <a:xfrm rot="20724749">
            <a:off x="6410609" y="4822493"/>
            <a:ext cx="313133" cy="393850"/>
          </a:xfrm>
          <a:custGeom>
            <a:avLst/>
            <a:gdLst>
              <a:gd name="connsiteX0" fmla="*/ 0 w 395785"/>
              <a:gd name="connsiteY0" fmla="*/ 0 h 464023"/>
              <a:gd name="connsiteX1" fmla="*/ 395785 w 395785"/>
              <a:gd name="connsiteY1" fmla="*/ 95534 h 464023"/>
              <a:gd name="connsiteX2" fmla="*/ 286603 w 395785"/>
              <a:gd name="connsiteY2" fmla="*/ 464023 h 464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5785" h="464023">
                <a:moveTo>
                  <a:pt x="0" y="0"/>
                </a:moveTo>
                <a:lnTo>
                  <a:pt x="395785" y="95534"/>
                </a:lnTo>
                <a:lnTo>
                  <a:pt x="286603" y="464023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/>
          <p:cNvCxnSpPr/>
          <p:nvPr/>
        </p:nvCxnSpPr>
        <p:spPr>
          <a:xfrm flipH="1">
            <a:off x="2605648" y="3636522"/>
            <a:ext cx="436939" cy="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H="1">
            <a:off x="4368484" y="3617763"/>
            <a:ext cx="436939" cy="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H="1">
            <a:off x="6147588" y="3617763"/>
            <a:ext cx="436939" cy="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グループ化 22"/>
          <p:cNvGrpSpPr/>
          <p:nvPr/>
        </p:nvGrpSpPr>
        <p:grpSpPr>
          <a:xfrm rot="2731478">
            <a:off x="-380346" y="2494528"/>
            <a:ext cx="3442139" cy="3382361"/>
            <a:chOff x="781875" y="3068960"/>
            <a:chExt cx="1701894" cy="1706488"/>
          </a:xfrm>
        </p:grpSpPr>
        <p:sp>
          <p:nvSpPr>
            <p:cNvPr id="34" name="直角三角形 33"/>
            <p:cNvSpPr/>
            <p:nvPr/>
          </p:nvSpPr>
          <p:spPr>
            <a:xfrm>
              <a:off x="781875" y="3068960"/>
              <a:ext cx="1701894" cy="1706488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43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円/楕円 34"/>
            <p:cNvSpPr/>
            <p:nvPr/>
          </p:nvSpPr>
          <p:spPr>
            <a:xfrm>
              <a:off x="1120537" y="4095336"/>
              <a:ext cx="293135" cy="29967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" name="グループ化 35"/>
          <p:cNvGrpSpPr/>
          <p:nvPr/>
        </p:nvGrpSpPr>
        <p:grpSpPr>
          <a:xfrm rot="5400000">
            <a:off x="2367489" y="4234881"/>
            <a:ext cx="3035783" cy="5064877"/>
            <a:chOff x="3851920" y="2492648"/>
            <a:chExt cx="1490464" cy="2282800"/>
          </a:xfrm>
        </p:grpSpPr>
        <p:sp>
          <p:nvSpPr>
            <p:cNvPr id="37" name="直角三角形 36"/>
            <p:cNvSpPr/>
            <p:nvPr/>
          </p:nvSpPr>
          <p:spPr>
            <a:xfrm>
              <a:off x="3851920" y="2492648"/>
              <a:ext cx="1490464" cy="2282800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4178460" y="3940858"/>
              <a:ext cx="293135" cy="29967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" name="グループ化 38"/>
          <p:cNvGrpSpPr/>
          <p:nvPr/>
        </p:nvGrpSpPr>
        <p:grpSpPr>
          <a:xfrm flipH="1">
            <a:off x="-197760" y="125902"/>
            <a:ext cx="3035783" cy="5064877"/>
            <a:chOff x="3851920" y="2492648"/>
            <a:chExt cx="1490464" cy="2282800"/>
          </a:xfrm>
        </p:grpSpPr>
        <p:sp>
          <p:nvSpPr>
            <p:cNvPr id="40" name="直角三角形 39"/>
            <p:cNvSpPr/>
            <p:nvPr/>
          </p:nvSpPr>
          <p:spPr>
            <a:xfrm>
              <a:off x="3851920" y="2492648"/>
              <a:ext cx="1490464" cy="2282800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4178460" y="3940858"/>
              <a:ext cx="293135" cy="29967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2" name="グループ化 41"/>
          <p:cNvGrpSpPr/>
          <p:nvPr/>
        </p:nvGrpSpPr>
        <p:grpSpPr>
          <a:xfrm flipH="1">
            <a:off x="1551170" y="127597"/>
            <a:ext cx="3035783" cy="5064877"/>
            <a:chOff x="3851920" y="2492648"/>
            <a:chExt cx="1490464" cy="2282800"/>
          </a:xfrm>
        </p:grpSpPr>
        <p:sp>
          <p:nvSpPr>
            <p:cNvPr id="43" name="直角三角形 42"/>
            <p:cNvSpPr/>
            <p:nvPr/>
          </p:nvSpPr>
          <p:spPr>
            <a:xfrm>
              <a:off x="3851920" y="2492648"/>
              <a:ext cx="1490464" cy="2282800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円/楕円 43"/>
            <p:cNvSpPr/>
            <p:nvPr/>
          </p:nvSpPr>
          <p:spPr>
            <a:xfrm>
              <a:off x="4178460" y="3940858"/>
              <a:ext cx="293135" cy="29967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5" name="グループ化 44"/>
          <p:cNvGrpSpPr/>
          <p:nvPr/>
        </p:nvGrpSpPr>
        <p:grpSpPr>
          <a:xfrm flipH="1">
            <a:off x="3299677" y="125901"/>
            <a:ext cx="3035783" cy="5064877"/>
            <a:chOff x="3851920" y="2492648"/>
            <a:chExt cx="1490464" cy="2282800"/>
          </a:xfrm>
        </p:grpSpPr>
        <p:sp>
          <p:nvSpPr>
            <p:cNvPr id="46" name="直角三角形 45"/>
            <p:cNvSpPr/>
            <p:nvPr/>
          </p:nvSpPr>
          <p:spPr>
            <a:xfrm>
              <a:off x="3851920" y="2492648"/>
              <a:ext cx="1490464" cy="2282800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円/楕円 46"/>
            <p:cNvSpPr/>
            <p:nvPr/>
          </p:nvSpPr>
          <p:spPr>
            <a:xfrm>
              <a:off x="4178460" y="3940858"/>
              <a:ext cx="293135" cy="29967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897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69195E-6 L -0.00365 -0.454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-227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26" grpId="0"/>
      <p:bldP spid="28" grpId="0"/>
      <p:bldP spid="1031" grpId="0"/>
      <p:bldP spid="19" grpId="0" animBg="1"/>
      <p:bldP spid="20" grpId="0" animBg="1"/>
      <p:bldP spid="25" grpId="0" animBg="1"/>
      <p:bldP spid="27" grpId="0" animBg="1"/>
      <p:bldP spid="31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フリーフォーム 14"/>
          <p:cNvSpPr/>
          <p:nvPr/>
        </p:nvSpPr>
        <p:spPr>
          <a:xfrm>
            <a:off x="1856096" y="3289110"/>
            <a:ext cx="152091" cy="791571"/>
          </a:xfrm>
          <a:custGeom>
            <a:avLst/>
            <a:gdLst>
              <a:gd name="connsiteX0" fmla="*/ 13647 w 152091"/>
              <a:gd name="connsiteY0" fmla="*/ 0 h 791571"/>
              <a:gd name="connsiteX1" fmla="*/ 122829 w 152091"/>
              <a:gd name="connsiteY1" fmla="*/ 177421 h 791571"/>
              <a:gd name="connsiteX2" fmla="*/ 150125 w 152091"/>
              <a:gd name="connsiteY2" fmla="*/ 409433 h 791571"/>
              <a:gd name="connsiteX3" fmla="*/ 81886 w 152091"/>
              <a:gd name="connsiteY3" fmla="*/ 668741 h 791571"/>
              <a:gd name="connsiteX4" fmla="*/ 0 w 152091"/>
              <a:gd name="connsiteY4" fmla="*/ 791571 h 791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91" h="791571">
                <a:moveTo>
                  <a:pt x="13647" y="0"/>
                </a:moveTo>
                <a:cubicBezTo>
                  <a:pt x="56865" y="54591"/>
                  <a:pt x="100083" y="109182"/>
                  <a:pt x="122829" y="177421"/>
                </a:cubicBezTo>
                <a:cubicBezTo>
                  <a:pt x="145575" y="245660"/>
                  <a:pt x="156949" y="327546"/>
                  <a:pt x="150125" y="409433"/>
                </a:cubicBezTo>
                <a:cubicBezTo>
                  <a:pt x="143301" y="491320"/>
                  <a:pt x="106907" y="605051"/>
                  <a:pt x="81886" y="668741"/>
                </a:cubicBezTo>
                <a:cubicBezTo>
                  <a:pt x="56865" y="732431"/>
                  <a:pt x="28432" y="762001"/>
                  <a:pt x="0" y="79157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40466" y="3464894"/>
            <a:ext cx="61908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２㎝</a:t>
            </a:r>
            <a:endParaRPr kumimoji="1" lang="ja-JP" altLang="en-US" sz="2000" b="1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問８</a:t>
            </a:r>
            <a:endParaRPr kumimoji="1" lang="ja-JP" altLang="en-US" dirty="0"/>
          </a:p>
        </p:txBody>
      </p:sp>
      <p:cxnSp>
        <p:nvCxnSpPr>
          <p:cNvPr id="3" name="直線コネクタ 2"/>
          <p:cNvCxnSpPr/>
          <p:nvPr/>
        </p:nvCxnSpPr>
        <p:spPr>
          <a:xfrm flipH="1" flipV="1">
            <a:off x="0" y="4077072"/>
            <a:ext cx="9144000" cy="3415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25688" y="3464896"/>
            <a:ext cx="514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568761" y="3491519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  <p:grpSp>
        <p:nvGrpSpPr>
          <p:cNvPr id="6" name="グループ化 5"/>
          <p:cNvGrpSpPr/>
          <p:nvPr/>
        </p:nvGrpSpPr>
        <p:grpSpPr>
          <a:xfrm rot="2731478">
            <a:off x="885796" y="2510047"/>
            <a:ext cx="1939516" cy="1909695"/>
            <a:chOff x="781875" y="3068960"/>
            <a:chExt cx="1701894" cy="1706488"/>
          </a:xfrm>
        </p:grpSpPr>
        <p:sp>
          <p:nvSpPr>
            <p:cNvPr id="7" name="直角三角形 6"/>
            <p:cNvSpPr/>
            <p:nvPr/>
          </p:nvSpPr>
          <p:spPr>
            <a:xfrm>
              <a:off x="781875" y="3068960"/>
              <a:ext cx="1701894" cy="1706488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43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1120537" y="4095336"/>
              <a:ext cx="293135" cy="29967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" name="グループ化 8"/>
          <p:cNvGrpSpPr/>
          <p:nvPr/>
        </p:nvGrpSpPr>
        <p:grpSpPr>
          <a:xfrm rot="5400000">
            <a:off x="2338649" y="3642015"/>
            <a:ext cx="1719434" cy="2629958"/>
            <a:chOff x="3851920" y="2492648"/>
            <a:chExt cx="1490464" cy="2282800"/>
          </a:xfrm>
        </p:grpSpPr>
        <p:sp>
          <p:nvSpPr>
            <p:cNvPr id="10" name="直角三角形 9"/>
            <p:cNvSpPr/>
            <p:nvPr/>
          </p:nvSpPr>
          <p:spPr>
            <a:xfrm>
              <a:off x="3851920" y="2492648"/>
              <a:ext cx="1490464" cy="2282800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4178460" y="3940858"/>
              <a:ext cx="293135" cy="29967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2" name="直線コネクタ 11"/>
          <p:cNvCxnSpPr/>
          <p:nvPr/>
        </p:nvCxnSpPr>
        <p:spPr>
          <a:xfrm flipH="1">
            <a:off x="1883387" y="3272484"/>
            <a:ext cx="412877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97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40518E-7 L -0.00139 -0.1195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59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 15"/>
          <p:cNvSpPr/>
          <p:nvPr/>
        </p:nvSpPr>
        <p:spPr>
          <a:xfrm>
            <a:off x="1856096" y="4100267"/>
            <a:ext cx="152091" cy="791571"/>
          </a:xfrm>
          <a:custGeom>
            <a:avLst/>
            <a:gdLst>
              <a:gd name="connsiteX0" fmla="*/ 13647 w 152091"/>
              <a:gd name="connsiteY0" fmla="*/ 0 h 791571"/>
              <a:gd name="connsiteX1" fmla="*/ 122829 w 152091"/>
              <a:gd name="connsiteY1" fmla="*/ 177421 h 791571"/>
              <a:gd name="connsiteX2" fmla="*/ 150125 w 152091"/>
              <a:gd name="connsiteY2" fmla="*/ 409433 h 791571"/>
              <a:gd name="connsiteX3" fmla="*/ 81886 w 152091"/>
              <a:gd name="connsiteY3" fmla="*/ 668741 h 791571"/>
              <a:gd name="connsiteX4" fmla="*/ 0 w 152091"/>
              <a:gd name="connsiteY4" fmla="*/ 791571 h 791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91" h="791571">
                <a:moveTo>
                  <a:pt x="13647" y="0"/>
                </a:moveTo>
                <a:cubicBezTo>
                  <a:pt x="56865" y="54591"/>
                  <a:pt x="100083" y="109182"/>
                  <a:pt x="122829" y="177421"/>
                </a:cubicBezTo>
                <a:cubicBezTo>
                  <a:pt x="145575" y="245660"/>
                  <a:pt x="156949" y="327546"/>
                  <a:pt x="150125" y="409433"/>
                </a:cubicBezTo>
                <a:cubicBezTo>
                  <a:pt x="143301" y="491320"/>
                  <a:pt x="106907" y="605051"/>
                  <a:pt x="81886" y="668741"/>
                </a:cubicBezTo>
                <a:cubicBezTo>
                  <a:pt x="56865" y="732431"/>
                  <a:pt x="28432" y="762001"/>
                  <a:pt x="0" y="79157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940466" y="4276051"/>
            <a:ext cx="61908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２㎝</a:t>
            </a:r>
            <a:endParaRPr kumimoji="1" lang="ja-JP" altLang="en-US" sz="2000" b="1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問８</a:t>
            </a:r>
            <a:endParaRPr kumimoji="1" lang="ja-JP" altLang="en-US"/>
          </a:p>
        </p:txBody>
      </p:sp>
      <p:cxnSp>
        <p:nvCxnSpPr>
          <p:cNvPr id="3" name="直線コネクタ 2"/>
          <p:cNvCxnSpPr/>
          <p:nvPr/>
        </p:nvCxnSpPr>
        <p:spPr>
          <a:xfrm flipH="1" flipV="1">
            <a:off x="0" y="4077072"/>
            <a:ext cx="9144000" cy="3415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25688" y="3464896"/>
            <a:ext cx="514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568761" y="3491519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  <p:grpSp>
        <p:nvGrpSpPr>
          <p:cNvPr id="6" name="グループ化 5"/>
          <p:cNvGrpSpPr/>
          <p:nvPr/>
        </p:nvGrpSpPr>
        <p:grpSpPr>
          <a:xfrm rot="2731478">
            <a:off x="885796" y="4214089"/>
            <a:ext cx="1939516" cy="1909695"/>
            <a:chOff x="781875" y="3068960"/>
            <a:chExt cx="1701894" cy="1706488"/>
          </a:xfrm>
        </p:grpSpPr>
        <p:sp>
          <p:nvSpPr>
            <p:cNvPr id="7" name="直角三角形 6"/>
            <p:cNvSpPr/>
            <p:nvPr/>
          </p:nvSpPr>
          <p:spPr>
            <a:xfrm>
              <a:off x="781875" y="3068960"/>
              <a:ext cx="1701894" cy="1706488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43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1120537" y="4095336"/>
              <a:ext cx="293135" cy="29967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" name="グループ化 8"/>
          <p:cNvGrpSpPr/>
          <p:nvPr/>
        </p:nvGrpSpPr>
        <p:grpSpPr>
          <a:xfrm rot="5400000">
            <a:off x="2338649" y="3642015"/>
            <a:ext cx="1719434" cy="2629958"/>
            <a:chOff x="3851920" y="2492648"/>
            <a:chExt cx="1490464" cy="2282800"/>
          </a:xfrm>
        </p:grpSpPr>
        <p:sp>
          <p:nvSpPr>
            <p:cNvPr id="10" name="直角三角形 9"/>
            <p:cNvSpPr/>
            <p:nvPr/>
          </p:nvSpPr>
          <p:spPr>
            <a:xfrm>
              <a:off x="3851920" y="2492648"/>
              <a:ext cx="1490464" cy="2282800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4178460" y="3940858"/>
              <a:ext cx="293135" cy="29967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2" name="直線コネクタ 11"/>
          <p:cNvCxnSpPr/>
          <p:nvPr/>
        </p:nvCxnSpPr>
        <p:spPr>
          <a:xfrm flipH="1">
            <a:off x="1883387" y="3272484"/>
            <a:ext cx="412877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>
            <a:off x="1883387" y="4928993"/>
            <a:ext cx="412877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95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34875E-6 L 0.0007 0.1237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61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134</Words>
  <Application>Microsoft Office PowerPoint</Application>
  <PresentationFormat>画面に合わせる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垂直と平行</vt:lpstr>
      <vt:lpstr>PowerPoint プレゼンテーション</vt:lpstr>
      <vt:lpstr>垂直な線分を、記号を使って表しなさい。</vt:lpstr>
      <vt:lpstr>PowerPoint プレゼンテーション</vt:lpstr>
      <vt:lpstr>点Ａから２つの直線ℓ、mに垂線をひきなさい。また、点Aと直線ℓ、mとの距離をそれぞれ測りなさい。</vt:lpstr>
      <vt:lpstr>PowerPoint プレゼンテーション</vt:lpstr>
      <vt:lpstr>問８</vt:lpstr>
      <vt:lpstr>問８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５章　平面図形</dc:title>
  <dc:creator>teacher</dc:creator>
  <cp:lastModifiedBy>teacher</cp:lastModifiedBy>
  <cp:revision>79</cp:revision>
  <dcterms:created xsi:type="dcterms:W3CDTF">2014-11-27T00:25:56Z</dcterms:created>
  <dcterms:modified xsi:type="dcterms:W3CDTF">2014-12-03T02:14:49Z</dcterms:modified>
</cp:coreProperties>
</file>