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82" r:id="rId2"/>
    <p:sldId id="301" r:id="rId3"/>
    <p:sldId id="302" r:id="rId4"/>
    <p:sldId id="300" r:id="rId5"/>
    <p:sldId id="303" r:id="rId6"/>
    <p:sldId id="304" r:id="rId7"/>
    <p:sldId id="305" r:id="rId8"/>
    <p:sldId id="309" r:id="rId9"/>
    <p:sldId id="307" r:id="rId10"/>
    <p:sldId id="310" r:id="rId11"/>
    <p:sldId id="315" r:id="rId12"/>
    <p:sldId id="313" r:id="rId13"/>
    <p:sldId id="311" r:id="rId14"/>
    <p:sldId id="312" r:id="rId15"/>
    <p:sldId id="317" r:id="rId16"/>
    <p:sldId id="316" r:id="rId17"/>
    <p:sldId id="318" r:id="rId1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732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BA3FBB-80E8-4017-A7B1-8301B3A44398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20FB4A-1C11-4AAF-BA9C-357B5B925B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2289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0FB4A-1C11-4AAF-BA9C-357B5B925B6E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0701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525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7528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139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48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4238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50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360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0112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391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8950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A76A-DA97-4DA6-9D06-E3C3EE6BF5AD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344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CA76A-DA97-4DA6-9D06-E3C3EE6BF5AD}" type="datetimeFigureOut">
              <a:rPr kumimoji="1" lang="ja-JP" altLang="en-US" smtClean="0"/>
              <a:t>2015/12/8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F7B0D-00E2-4D1F-925C-05AF7AFB1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646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.jp/url?sa=i&amp;rct=j&amp;q=&amp;esrc=s&amp;source=images&amp;cd=&amp;cad=rja&amp;uact=8&amp;ved=0ahUKEwjx6ZuRicnJAhUCFpQKHUT7DZkQjRwIBw&amp;url=https://ja.wikipedia.org/wiki/%E3%82%B7%E3%83%B3%E3%83%9C%E3%83%AB%E3%83%9E%E3%83%BC%E3%82%AF&amp;psig=AFQjCNEFqU6b8qq-ModYfg1ZgMjcmjGVWQ&amp;ust=144955392292260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google.co.jp/url?sa=i&amp;rct=j&amp;q=&amp;esrc=s&amp;source=images&amp;cd=&amp;cad=rja&amp;uact=8&amp;ved=0ahUKEwi20MTwh8nJAhUGl5QKHbV7CVIQjRwIBw&amp;url=http://www.life-gp.net/2014/09/iphoneappleios-tips.html&amp;psig=AFQjCNEFqU6b8qq-ModYfg1ZgMjcmjGVWQ&amp;ust=1449553922922602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://www.google.co.jp/url?sa=i&amp;rct=j&amp;q=&amp;esrc=s&amp;source=images&amp;cd=&amp;cad=rja&amp;uact=8&amp;ved=0ahUKEwjetITPisnJAhVEsJQKHWIYARkQjRwIBw&amp;url=http://detail.chiebukuro.yahoo.co.jp/qa/question_detail/q14140105124&amp;psig=AFQjCNEFqU6b8qq-ModYfg1ZgMjcmjGVWQ&amp;ust=1449553922922602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9.jpeg"/><Relationship Id="rId2" Type="http://schemas.openxmlformats.org/officeDocument/2006/relationships/hyperlink" Target="https://www.google.co.jp/url?sa=i&amp;rct=j&amp;q=&amp;esrc=s&amp;source=images&amp;cd=&amp;cad=rja&amp;uact=8&amp;ved=0ahUKEwjGpKLiisnJAhVIJJQKHQ1mBGgQjRwIBw&amp;url=https://commons.wikimedia.org/wiki/File:Akatsuki_nuage.svg&amp;psig=AFQjCNEFqU6b8qq-ModYfg1ZgMjcmjGVWQ&amp;ust=144955392292260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.jp/url?sa=i&amp;rct=j&amp;q=&amp;esrc=s&amp;source=images&amp;cd=&amp;cad=rja&amp;uact=8&amp;ved=0ahUKEwjI4_L7icnJAhXIGpQKHfc-BLkQjRwIBw&amp;url=http://nekokoban.com/blog-entry-251.html&amp;psig=AFQjCNEFqU6b8qq-ModYfg1ZgMjcmjGVWQ&amp;ust=1449553922922602" TargetMode="External"/><Relationship Id="rId5" Type="http://schemas.openxmlformats.org/officeDocument/2006/relationships/image" Target="../media/image8.jpeg"/><Relationship Id="rId4" Type="http://schemas.openxmlformats.org/officeDocument/2006/relationships/hyperlink" Target="http://www.google.co.jp/url?sa=i&amp;rct=j&amp;q=&amp;esrc=s&amp;source=images&amp;cd=&amp;cad=rja&amp;uact=8&amp;ved=0ahUKEwjuusbzisnJAhXJLpQKHZpPDpsQjRwIBw&amp;url=http://prcm.jp/list/%E6%9C%A8%E3%81%AE%E8%91%89%E3%83%9E%E3%83%BC%E3%82%AF%E3%81%AE%E5%A5%B4&amp;psig=AFQjCNEFqU6b8qq-ModYfg1ZgMjcmjGVWQ&amp;ust=1449553922922602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www.google.co.jp/url?sa=i&amp;rct=j&amp;q=&amp;esrc=s&amp;source=images&amp;cd=&amp;cad=rja&amp;uact=8&amp;ved=0ahUKEwjK-5iyh8nJAhVBuJQKHTmwBskQjRwIBw&amp;url=http://freesozai.jp/itemList.php?category%3Dpublic_mark%26page%3Dpbm_012%26type%3Dsozai&amp;psig=AFQjCNEFqU6b8qq-ModYfg1ZgMjcmjGVWQ&amp;ust=1449553922922602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blue.ap.teacup.com/numanntak/1857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hyperlink" Target="https://www.google.co.jp/url?sa=i&amp;rct=j&amp;q=&amp;esrc=s&amp;source=images&amp;cd=&amp;cad=rja&amp;uact=8&amp;ved=0ahUKEwi754vri8nJAhVBQZQKHST_DfMQjRwIBw&amp;url=https://www.tochigi-vnpo.net/volunteer/ippo/vola200609.html&amp;psig=AFQjCNEFqU6b8qq-ModYfg1ZgMjcmjGVWQ&amp;ust=1449553922922602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hyperlink" Target="http://www.google.co.jp/url?sa=i&amp;rct=j&amp;q=&amp;esrc=s&amp;source=images&amp;cd=&amp;cad=rja&amp;uact=8&amp;ved=0ahUKEwjf1JmKnMnJAhVFkZQKHSdpDUcQjRwIBw&amp;url=http://www.moj.go.jp/JINKEN/jinken04_00031.html&amp;psig=AFQjCNEFqU6b8qq-ModYfg1ZgMjcmjGVWQ&amp;ust=1449553922922602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gif"/><Relationship Id="rId3" Type="http://schemas.openxmlformats.org/officeDocument/2006/relationships/hyperlink" Target="http://www.google.co.jp/url?sa=i&amp;rct=j&amp;q=&amp;esrc=s&amp;source=images&amp;cd=&amp;cad=rja&amp;uact=8&amp;ved=0ahUKEwj-97aIoMnJAhWFmpQKHUQxBYsQjRwIBw&amp;url=http://logomarket.jp/labo/logomark_volkswagen/&amp;psig=AFQjCNGlH3OyZfVCM8MsCYRrWNUNUUfBhg&amp;ust=1449560513078966" TargetMode="External"/><Relationship Id="rId7" Type="http://schemas.openxmlformats.org/officeDocument/2006/relationships/hyperlink" Target="http://www.google.co.jp/url?sa=i&amp;rct=j&amp;q=&amp;esrc=s&amp;source=images&amp;cd=&amp;cad=rja&amp;uact=8&amp;ved=0ahUKEwiD8Jr4iMnJAhXKmZQKHeguCVMQjRwIBw&amp;url=http://www.ndc.co.jp/selection/89toyota/&amp;psig=AFQjCNEFqU6b8qq-ModYfg1ZgMjcmjGVWQ&amp;ust=144955392292260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hyperlink" Target="http://www.google.co.jp/url?sa=i&amp;rct=j&amp;q=&amp;esrc=s&amp;source=images&amp;cd=&amp;cad=rja&amp;uact=8&amp;ved=0ahUKEwiS0f3AoMnJAhUEjJQKHVajCkoQjRwIBw&amp;url=http://www.jp.autoblog.com/2013/09/26/honda-new-model-n-wgn/&amp;psig=AFQjCNGlH3OyZfVCM8MsCYRrWNUNUUfBhg&amp;ust=1449560513078966" TargetMode="External"/><Relationship Id="rId4" Type="http://schemas.openxmlformats.org/officeDocument/2006/relationships/image" Target="../media/image1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8.jpeg"/><Relationship Id="rId2" Type="http://schemas.openxmlformats.org/officeDocument/2006/relationships/hyperlink" Target="https://www.google.co.jp/url?sa=i&amp;rct=j&amp;q=&amp;esrc=s&amp;source=images&amp;cd=&amp;cad=rja&amp;uact=8&amp;ved=0ahUKEwjx6ZuRicnJAhUCFpQKHUT7DZkQjRwIBw&amp;url=https://ja.wikipedia.org/wiki/%E3%82%B7%E3%83%B3%E3%83%9C%E3%83%AB%E3%83%9E%E3%83%BC%E3%82%AF&amp;psig=AFQjCNEFqU6b8qq-ModYfg1ZgMjcmjGVWQ&amp;ust=144955392292260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.jp/url?sa=i&amp;rct=j&amp;q=&amp;esrc=s&amp;source=images&amp;cd=&amp;cad=rja&amp;uact=8&amp;ved=0ahUKEwiWmtKErsnJAhXIrJQKHZfRCWsQjRwIBw&amp;url=http://ameblo.jp/galsa66/entry-11329718066.html&amp;psig=AFQjCNEudMxmgU4_aaKj9HwEJewzB-3BvQ&amp;ust=1449564180202765" TargetMode="External"/><Relationship Id="rId5" Type="http://schemas.openxmlformats.org/officeDocument/2006/relationships/image" Target="../media/image17.png"/><Relationship Id="rId4" Type="http://schemas.openxmlformats.org/officeDocument/2006/relationships/hyperlink" Target="http://www.google.co.jp/url?sa=i&amp;rct=j&amp;q=&amp;esrc=s&amp;source=images&amp;cd=&amp;cad=rja&amp;uact=8&amp;ved=0ahUKEwiV1_rorcnJAhVCOJQKHYaQDg4QjRwIBw&amp;url=http://matome.naver.jp/odai/2135180795457916701/2135181155958059903&amp;psig=AFQjCNEudMxmgU4_aaKj9HwEJewzB-3BvQ&amp;ust=1449564180202765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ja-JP" altLang="en-US" sz="6600" dirty="0" smtClean="0"/>
              <a:t>図形の移動</a:t>
            </a:r>
            <a:r>
              <a:rPr kumimoji="1" lang="en-US" altLang="ja-JP" sz="6600" dirty="0" smtClean="0"/>
              <a:t/>
            </a:r>
            <a:br>
              <a:rPr kumimoji="1" lang="en-US" altLang="ja-JP" sz="6600" dirty="0" smtClean="0"/>
            </a:br>
            <a:r>
              <a:rPr lang="ja-JP" altLang="en-US" sz="6600" dirty="0"/>
              <a:t>対称移動</a:t>
            </a:r>
            <a:endParaRPr kumimoji="1" lang="ja-JP" altLang="en-US" sz="6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99592" y="3068960"/>
            <a:ext cx="7355160" cy="2520279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ja-JP" altLang="en-US" sz="4800" dirty="0" smtClean="0"/>
              <a:t>本時の目標</a:t>
            </a:r>
            <a:endParaRPr kumimoji="1" lang="en-US" altLang="ja-JP" sz="4800" dirty="0" smtClean="0"/>
          </a:p>
          <a:p>
            <a:pPr marL="0" indent="0">
              <a:buNone/>
            </a:pPr>
            <a:r>
              <a:rPr kumimoji="1" lang="ja-JP" altLang="en-US" sz="4800" dirty="0" smtClean="0"/>
              <a:t>対称移動の意味と性質を、図をかくことにより理解する。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69745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9" name="Rectangle 4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8" name="Rectangle 53"/>
          <p:cNvSpPr>
            <a:spLocks noChangeArrowheads="1"/>
          </p:cNvSpPr>
          <p:nvPr/>
        </p:nvSpPr>
        <p:spPr bwMode="auto">
          <a:xfrm>
            <a:off x="0" y="7143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9" name="Rectangle 54"/>
          <p:cNvSpPr>
            <a:spLocks noChangeArrowheads="1"/>
          </p:cNvSpPr>
          <p:nvPr/>
        </p:nvSpPr>
        <p:spPr bwMode="auto">
          <a:xfrm>
            <a:off x="0" y="77247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30" name="Rectangle 55"/>
          <p:cNvSpPr>
            <a:spLocks noChangeArrowheads="1"/>
          </p:cNvSpPr>
          <p:nvPr/>
        </p:nvSpPr>
        <p:spPr bwMode="auto">
          <a:xfrm>
            <a:off x="0" y="8496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31" name="Rectangle 56"/>
          <p:cNvSpPr>
            <a:spLocks noChangeArrowheads="1"/>
          </p:cNvSpPr>
          <p:nvPr/>
        </p:nvSpPr>
        <p:spPr bwMode="auto">
          <a:xfrm>
            <a:off x="0" y="9172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024" name="Rectangle 57"/>
          <p:cNvSpPr>
            <a:spLocks noChangeArrowheads="1"/>
          </p:cNvSpPr>
          <p:nvPr/>
        </p:nvSpPr>
        <p:spPr bwMode="auto">
          <a:xfrm>
            <a:off x="0" y="9886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25" name="Picture 2" descr="https://upload.wikimedia.org/wikipedia/commons/d/d9/Japanese_Prefectural_Emblem.pn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176" t="66746" r="12616" b="20221"/>
          <a:stretch/>
        </p:blipFill>
        <p:spPr bwMode="auto">
          <a:xfrm>
            <a:off x="683568" y="1268760"/>
            <a:ext cx="3625648" cy="3587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3272" y="1556792"/>
            <a:ext cx="3646328" cy="3011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コンテンツ プレースホルダー 2"/>
          <p:cNvSpPr txBox="1">
            <a:spLocks/>
          </p:cNvSpPr>
          <p:nvPr/>
        </p:nvSpPr>
        <p:spPr>
          <a:xfrm>
            <a:off x="1416272" y="5301208"/>
            <a:ext cx="2160239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800" dirty="0" smtClean="0"/>
              <a:t>愛媛県</a:t>
            </a:r>
            <a:endParaRPr lang="ja-JP" altLang="en-US" sz="4800" dirty="0"/>
          </a:p>
        </p:txBody>
      </p:sp>
      <p:sp>
        <p:nvSpPr>
          <p:cNvPr id="34" name="コンテンツ プレースホルダー 2"/>
          <p:cNvSpPr txBox="1">
            <a:spLocks/>
          </p:cNvSpPr>
          <p:nvPr/>
        </p:nvSpPr>
        <p:spPr>
          <a:xfrm>
            <a:off x="5579505" y="5301208"/>
            <a:ext cx="2160239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800" dirty="0" smtClean="0"/>
              <a:t>上島町</a:t>
            </a:r>
            <a:endParaRPr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625637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build="p"/>
      <p:bldP spid="3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2050" name="Picture 2" descr="http://2.bp.blogspot.com/-VSpv3-somPc/VBfvHw5FbmI/AAAAAAAATTg/9KtDf8TgkRs/s1600/applelogo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2880320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ks.c.yimg.jp/res/chie-que-14140/14/140/105/124/i320">
            <a:hlinkClick r:id="rId4"/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065"/>
          <a:stretch/>
        </p:blipFill>
        <p:spPr bwMode="auto">
          <a:xfrm>
            <a:off x="4788024" y="2276872"/>
            <a:ext cx="3389431" cy="3070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正方形/長方形 10"/>
          <p:cNvSpPr/>
          <p:nvPr/>
        </p:nvSpPr>
        <p:spPr>
          <a:xfrm>
            <a:off x="1512435" y="836712"/>
            <a:ext cx="2267477" cy="29752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4574527" y="3284984"/>
            <a:ext cx="3816424" cy="29752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0150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0201"/>
            <a:ext cx="8229600" cy="1143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4481012" y="1268760"/>
            <a:ext cx="2251228" cy="45365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4100" name="Picture 4" descr="https://upload.wikimedia.org/wikipedia/commons/thumb/a/a5/Akatsuki_nuage.svg/2000px-Akatsuki_nuage.svg.pn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9" t="17263" r="3660" b="13829"/>
          <a:stretch/>
        </p:blipFill>
        <p:spPr bwMode="auto">
          <a:xfrm>
            <a:off x="1028128" y="476672"/>
            <a:ext cx="3452884" cy="2579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pic.prepics-cdn.com/7343/16636415.jpeg">
            <a:hlinkClick r:id="rId4"/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23" b="19079"/>
          <a:stretch/>
        </p:blipFill>
        <p:spPr bwMode="auto">
          <a:xfrm>
            <a:off x="5578544" y="2195166"/>
            <a:ext cx="3047975" cy="2683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https://encrypted-tbn1.gstatic.com/images?q=tbn:ANd9GcQNp9s0fppLOs-7DfOvDTpOFkQpT0bVEtyMzwrwC7D3DVHxVzDOsw">
            <a:hlinkClick r:id="rId6"/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02" r="23976"/>
          <a:stretch/>
        </p:blipFill>
        <p:spPr bwMode="auto">
          <a:xfrm>
            <a:off x="938249" y="3789040"/>
            <a:ext cx="3378488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0080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98444" y="6097511"/>
            <a:ext cx="3969234" cy="6480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3600" dirty="0" smtClean="0"/>
              <a:t>運転初心者マーク</a:t>
            </a:r>
            <a:endParaRPr kumimoji="1" lang="ja-JP" altLang="en-US" sz="3600" dirty="0"/>
          </a:p>
        </p:txBody>
      </p:sp>
      <p:pic>
        <p:nvPicPr>
          <p:cNvPr id="1026" name="Picture 2" descr="http://freesozai.jp/itemStartDownload.php?category=public_mark&amp;page=pbm_012&amp;type=sozai&amp;file=2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959" y="476672"/>
            <a:ext cx="5587149" cy="5587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4429534" y="476672"/>
            <a:ext cx="4246922" cy="56166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108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6146" name="Picture 2" descr="http://blue.ap.teacup.com/numanntak/timg/middle_1358478202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2159" y="1593341"/>
            <a:ext cx="371475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4429534" y="836712"/>
            <a:ext cx="4246922" cy="52565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4402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5122" name="Picture 2" descr="https://www.tochigi-vnpo.net/volunteer/ippo/greenmark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953"/>
          <a:stretch/>
        </p:blipFill>
        <p:spPr bwMode="auto">
          <a:xfrm>
            <a:off x="3076984" y="692696"/>
            <a:ext cx="2705100" cy="2420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moj.go.jp/content/000081275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9359" y="3854920"/>
            <a:ext cx="2800350" cy="223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4429534" y="476672"/>
            <a:ext cx="4246922" cy="56166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2825932" y="3113224"/>
            <a:ext cx="3207203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グリーンマーク</a:t>
            </a:r>
            <a:endParaRPr lang="ja-JP" altLang="en-US" sz="3600" dirty="0"/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2825931" y="6076437"/>
            <a:ext cx="3402253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人権擁護マーク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373532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build="p"/>
      <p:bldP spid="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7170" name="Picture 2" descr="http://logomarket.jp/labo/wp-content/uploads/2015/03/deec579e3230af1505487cc6a4da458f.jpe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1" r="29275" b="33142"/>
          <a:stretch/>
        </p:blipFill>
        <p:spPr bwMode="auto">
          <a:xfrm>
            <a:off x="611560" y="1311151"/>
            <a:ext cx="3096344" cy="303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www.blogcdn.com/jp.autoblog.com/media/2013/09/2013092607.jpg">
            <a:hlinkClick r:id="rId5"/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742" r="42316" b="67177"/>
          <a:stretch/>
        </p:blipFill>
        <p:spPr bwMode="auto">
          <a:xfrm>
            <a:off x="5364088" y="1014531"/>
            <a:ext cx="2851472" cy="3000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ttp://www.ndc.co.jp/_selection/img/89toyota01.gif">
            <a:hlinkClick r:id="rId7"/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51" r="15029"/>
          <a:stretch/>
        </p:blipFill>
        <p:spPr bwMode="auto">
          <a:xfrm>
            <a:off x="2987824" y="3972726"/>
            <a:ext cx="3384376" cy="2694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正方形/長方形 7"/>
          <p:cNvSpPr/>
          <p:nvPr/>
        </p:nvSpPr>
        <p:spPr>
          <a:xfrm>
            <a:off x="2159732" y="1305596"/>
            <a:ext cx="1906658" cy="30288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6948264" y="1347056"/>
            <a:ext cx="1906658" cy="30288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4680012" y="4149081"/>
            <a:ext cx="1906658" cy="23762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82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72562"/>
            <a:ext cx="8712968" cy="1143000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600" dirty="0" smtClean="0"/>
              <a:t>下のマークは、どのような図形の移動でできているとみられるでしょうか。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18675" y="6239884"/>
            <a:ext cx="1863966" cy="598856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小田原市</a:t>
            </a:r>
            <a:endParaRPr kumimoji="1" lang="ja-JP" altLang="en-US" dirty="0"/>
          </a:p>
        </p:txBody>
      </p:sp>
      <p:pic>
        <p:nvPicPr>
          <p:cNvPr id="4" name="Picture 2" descr="https://upload.wikimedia.org/wikipedia/commons/d/d9/Japanese_Prefectural_Emblem.pn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565" r="75019" b="17457"/>
          <a:stretch/>
        </p:blipFill>
        <p:spPr bwMode="auto">
          <a:xfrm>
            <a:off x="795225" y="1272037"/>
            <a:ext cx="4824536" cy="2681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upload.wikimedia.org/wikipedia/commons/d/d9/Japanese_Prefectural_Emblem.pn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90" t="83783" r="75319"/>
          <a:stretch/>
        </p:blipFill>
        <p:spPr bwMode="auto">
          <a:xfrm>
            <a:off x="5868144" y="1182346"/>
            <a:ext cx="2191116" cy="2841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upload.wikimedia.org/wikipedia/commons/thumb/8/8b/%E7%A5%9E%E5%A5%88%E5%B7%9D%E7%9C%8C%E5%B0%8F%E7%94%B0%E5%8E%9F%E5%B8%82%E5%B8%82%E7%AB%A0.svg/240px-%E7%A5%9E%E5%A5%88%E5%B7%9D%E7%9C%8C%E5%B0%8F%E7%94%B0%E5%8E%9F%E5%B8%82%E5%B8%82%E7%AB%A0.svg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183" y="4086933"/>
            <a:ext cx="2152950" cy="215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stat.ameba.jp/user_images/20120816/09/galsa66/93/1a/j/t02200233_0336035612137409833.jp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023840"/>
            <a:ext cx="1904501" cy="2017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3420281" y="6229093"/>
            <a:ext cx="2335730" cy="5988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ひたちなか市</a:t>
            </a:r>
            <a:endParaRPr lang="ja-JP" altLang="en-US" dirty="0"/>
          </a:p>
        </p:txBody>
      </p:sp>
      <p:pic>
        <p:nvPicPr>
          <p:cNvPr id="9" name="Picture 2" descr="https://upload.wikimedia.org/wikipedia/commons/d/d9/Japanese_Prefectural_Emblem.pn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81" t="17194" r="25598" b="66885"/>
          <a:stretch/>
        </p:blipFill>
        <p:spPr bwMode="auto">
          <a:xfrm>
            <a:off x="5953632" y="3953191"/>
            <a:ext cx="2218768" cy="2817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正方形/長方形 9"/>
          <p:cNvSpPr/>
          <p:nvPr/>
        </p:nvSpPr>
        <p:spPr>
          <a:xfrm>
            <a:off x="1043608" y="3429000"/>
            <a:ext cx="7347343" cy="5241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043608" y="6244100"/>
            <a:ext cx="7347343" cy="5241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361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直角三角形 26"/>
          <p:cNvSpPr/>
          <p:nvPr/>
        </p:nvSpPr>
        <p:spPr>
          <a:xfrm rot="1824550">
            <a:off x="4164420" y="1756457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直角三角形 29"/>
          <p:cNvSpPr/>
          <p:nvPr/>
        </p:nvSpPr>
        <p:spPr>
          <a:xfrm rot="19848847">
            <a:off x="3281082" y="224971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直角三角形 35"/>
          <p:cNvSpPr/>
          <p:nvPr/>
        </p:nvSpPr>
        <p:spPr>
          <a:xfrm rot="19848847">
            <a:off x="5042704" y="1248473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直角三角形 38"/>
          <p:cNvSpPr/>
          <p:nvPr/>
        </p:nvSpPr>
        <p:spPr>
          <a:xfrm rot="19802467" flipH="1">
            <a:off x="4165295" y="1756502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直角三角形 41"/>
          <p:cNvSpPr/>
          <p:nvPr/>
        </p:nvSpPr>
        <p:spPr>
          <a:xfrm rot="1751153" flipH="1">
            <a:off x="5027290" y="2253380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直角三角形 44"/>
          <p:cNvSpPr/>
          <p:nvPr/>
        </p:nvSpPr>
        <p:spPr>
          <a:xfrm rot="1848959">
            <a:off x="5905596" y="276165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直角三角形 47"/>
          <p:cNvSpPr/>
          <p:nvPr/>
        </p:nvSpPr>
        <p:spPr>
          <a:xfrm rot="12676609">
            <a:off x="4136695" y="3739438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直角三角形 50"/>
          <p:cNvSpPr/>
          <p:nvPr/>
        </p:nvSpPr>
        <p:spPr>
          <a:xfrm rot="19887927" flipH="1">
            <a:off x="2389287" y="2734855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直角三角形 53"/>
          <p:cNvSpPr/>
          <p:nvPr/>
        </p:nvSpPr>
        <p:spPr>
          <a:xfrm rot="9044517">
            <a:off x="3222343" y="4259558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直角三角形 56"/>
          <p:cNvSpPr/>
          <p:nvPr/>
        </p:nvSpPr>
        <p:spPr>
          <a:xfrm rot="9016344" flipH="1">
            <a:off x="4127698" y="3765381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直角三角形 59"/>
          <p:cNvSpPr/>
          <p:nvPr/>
        </p:nvSpPr>
        <p:spPr>
          <a:xfrm rot="12654069" flipH="1">
            <a:off x="5023865" y="425976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/>
          <p:cNvGrpSpPr/>
          <p:nvPr/>
        </p:nvGrpSpPr>
        <p:grpSpPr>
          <a:xfrm>
            <a:off x="3286149" y="1244546"/>
            <a:ext cx="1020031" cy="1732336"/>
            <a:chOff x="3286149" y="1244546"/>
            <a:chExt cx="1020031" cy="1732336"/>
          </a:xfrm>
        </p:grpSpPr>
        <p:sp>
          <p:nvSpPr>
            <p:cNvPr id="33" name="直角三角形 32"/>
            <p:cNvSpPr/>
            <p:nvPr/>
          </p:nvSpPr>
          <p:spPr>
            <a:xfrm rot="1824456" flipH="1">
              <a:off x="3286149" y="1244546"/>
              <a:ext cx="1020031" cy="1732336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" name="テキスト ボックス 1"/>
            <p:cNvSpPr txBox="1"/>
            <p:nvPr/>
          </p:nvSpPr>
          <p:spPr>
            <a:xfrm>
              <a:off x="3478923" y="2334830"/>
              <a:ext cx="5068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ア</a:t>
              </a:r>
              <a:endParaRPr kumimoji="1" lang="ja-JP" altLang="en-US" sz="2800" dirty="0"/>
            </a:p>
          </p:txBody>
        </p:sp>
      </p:grpSp>
      <p:sp>
        <p:nvSpPr>
          <p:cNvPr id="62" name="テキスト ボックス 61"/>
          <p:cNvSpPr txBox="1"/>
          <p:nvPr/>
        </p:nvSpPr>
        <p:spPr>
          <a:xfrm>
            <a:off x="4117842" y="2573610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イ</a:t>
            </a:r>
            <a:endParaRPr kumimoji="1" lang="ja-JP" altLang="en-US" sz="28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749488" y="2598695"/>
            <a:ext cx="522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ウ</a:t>
            </a:r>
            <a:endParaRPr kumimoji="1" lang="ja-JP" altLang="en-US" sz="28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2928529" y="3706430"/>
            <a:ext cx="5196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オ</a:t>
            </a:r>
            <a:endParaRPr kumimoji="1" lang="ja-JP" altLang="en-US" sz="28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5509488" y="2361015"/>
            <a:ext cx="505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エ</a:t>
            </a:r>
            <a:endParaRPr kumimoji="1" lang="ja-JP" altLang="en-US" sz="2800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732358" y="3366212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カ</a:t>
            </a:r>
            <a:endParaRPr kumimoji="1" lang="ja-JP" altLang="en-US" sz="2800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762923" y="3706430"/>
            <a:ext cx="4732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ク</a:t>
            </a:r>
            <a:endParaRPr kumimoji="1" lang="ja-JP" altLang="en-US" sz="2800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5219287" y="3361427"/>
            <a:ext cx="5293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キ</a:t>
            </a:r>
            <a:endParaRPr kumimoji="1" lang="ja-JP" altLang="en-US" sz="2800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033379" y="4016842"/>
            <a:ext cx="4716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コ</a:t>
            </a:r>
            <a:endParaRPr kumimoji="1" lang="ja-JP" altLang="en-US" sz="2800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3294025" y="4389937"/>
            <a:ext cx="518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ケ</a:t>
            </a:r>
            <a:endParaRPr kumimoji="1" lang="ja-JP" altLang="en-US" sz="2800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472722" y="4343996"/>
            <a:ext cx="5068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シ</a:t>
            </a:r>
            <a:endParaRPr kumimoji="1" lang="ja-JP" altLang="en-US" sz="2800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749488" y="4016842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サ</a:t>
            </a:r>
            <a:endParaRPr kumimoji="1" lang="ja-JP" altLang="en-US" sz="2800" dirty="0"/>
          </a:p>
        </p:txBody>
      </p:sp>
      <p:grpSp>
        <p:nvGrpSpPr>
          <p:cNvPr id="28" name="グループ化 27"/>
          <p:cNvGrpSpPr/>
          <p:nvPr/>
        </p:nvGrpSpPr>
        <p:grpSpPr>
          <a:xfrm rot="3674222" flipH="1">
            <a:off x="4164420" y="1756501"/>
            <a:ext cx="1020031" cy="1732336"/>
            <a:chOff x="3286149" y="1244546"/>
            <a:chExt cx="1020031" cy="1732336"/>
          </a:xfrm>
        </p:grpSpPr>
        <p:sp>
          <p:nvSpPr>
            <p:cNvPr id="29" name="直角三角形 28"/>
            <p:cNvSpPr/>
            <p:nvPr/>
          </p:nvSpPr>
          <p:spPr>
            <a:xfrm rot="1824456" flipH="1">
              <a:off x="3286149" y="1244546"/>
              <a:ext cx="1020031" cy="1732336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3478923" y="2334830"/>
              <a:ext cx="5068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ア</a:t>
              </a:r>
              <a:endParaRPr kumimoji="1" lang="ja-JP" altLang="en-US" sz="2800" dirty="0"/>
            </a:p>
          </p:txBody>
        </p:sp>
      </p:grpSp>
      <p:sp>
        <p:nvSpPr>
          <p:cNvPr id="32" name="テキスト ボックス 31"/>
          <p:cNvSpPr txBox="1"/>
          <p:nvPr/>
        </p:nvSpPr>
        <p:spPr>
          <a:xfrm>
            <a:off x="3405209" y="548679"/>
            <a:ext cx="268855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折り返した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292786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直角三角形 26"/>
          <p:cNvSpPr/>
          <p:nvPr/>
        </p:nvSpPr>
        <p:spPr>
          <a:xfrm rot="1824550">
            <a:off x="4164420" y="1756457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直角三角形 29"/>
          <p:cNvSpPr/>
          <p:nvPr/>
        </p:nvSpPr>
        <p:spPr>
          <a:xfrm rot="19848847">
            <a:off x="3281082" y="224971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直角三角形 35"/>
          <p:cNvSpPr/>
          <p:nvPr/>
        </p:nvSpPr>
        <p:spPr>
          <a:xfrm rot="19848847">
            <a:off x="5042704" y="1248473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直角三角形 38"/>
          <p:cNvSpPr/>
          <p:nvPr/>
        </p:nvSpPr>
        <p:spPr>
          <a:xfrm rot="19802467" flipH="1">
            <a:off x="4165295" y="1756502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直角三角形 41"/>
          <p:cNvSpPr/>
          <p:nvPr/>
        </p:nvSpPr>
        <p:spPr>
          <a:xfrm rot="1751153" flipH="1">
            <a:off x="5027290" y="2253380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直角三角形 44"/>
          <p:cNvSpPr/>
          <p:nvPr/>
        </p:nvSpPr>
        <p:spPr>
          <a:xfrm rot="1848959">
            <a:off x="5905596" y="276165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直角三角形 47"/>
          <p:cNvSpPr/>
          <p:nvPr/>
        </p:nvSpPr>
        <p:spPr>
          <a:xfrm rot="12676609">
            <a:off x="4136695" y="3739438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直角三角形 50"/>
          <p:cNvSpPr/>
          <p:nvPr/>
        </p:nvSpPr>
        <p:spPr>
          <a:xfrm rot="19887927" flipH="1">
            <a:off x="2389287" y="2734855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直角三角形 53"/>
          <p:cNvSpPr/>
          <p:nvPr/>
        </p:nvSpPr>
        <p:spPr>
          <a:xfrm rot="9044517">
            <a:off x="3222343" y="4259558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直角三角形 56"/>
          <p:cNvSpPr/>
          <p:nvPr/>
        </p:nvSpPr>
        <p:spPr>
          <a:xfrm rot="9016344" flipH="1">
            <a:off x="4127698" y="3765381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直角三角形 59"/>
          <p:cNvSpPr/>
          <p:nvPr/>
        </p:nvSpPr>
        <p:spPr>
          <a:xfrm rot="12654069" flipH="1">
            <a:off x="5023865" y="425976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/>
          <p:cNvGrpSpPr/>
          <p:nvPr/>
        </p:nvGrpSpPr>
        <p:grpSpPr>
          <a:xfrm>
            <a:off x="3286149" y="1244546"/>
            <a:ext cx="1020031" cy="1732336"/>
            <a:chOff x="3286149" y="1244546"/>
            <a:chExt cx="1020031" cy="1732336"/>
          </a:xfrm>
        </p:grpSpPr>
        <p:sp>
          <p:nvSpPr>
            <p:cNvPr id="33" name="直角三角形 32"/>
            <p:cNvSpPr/>
            <p:nvPr/>
          </p:nvSpPr>
          <p:spPr>
            <a:xfrm rot="1824456" flipH="1">
              <a:off x="3286149" y="1244546"/>
              <a:ext cx="1020031" cy="1732336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" name="テキスト ボックス 1"/>
            <p:cNvSpPr txBox="1"/>
            <p:nvPr/>
          </p:nvSpPr>
          <p:spPr>
            <a:xfrm>
              <a:off x="3478923" y="2334830"/>
              <a:ext cx="5068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ア</a:t>
              </a:r>
              <a:endParaRPr kumimoji="1" lang="ja-JP" altLang="en-US" sz="2800" dirty="0"/>
            </a:p>
          </p:txBody>
        </p:sp>
      </p:grpSp>
      <p:sp>
        <p:nvSpPr>
          <p:cNvPr id="62" name="テキスト ボックス 61"/>
          <p:cNvSpPr txBox="1"/>
          <p:nvPr/>
        </p:nvSpPr>
        <p:spPr>
          <a:xfrm>
            <a:off x="4117842" y="2573610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イ</a:t>
            </a:r>
            <a:endParaRPr kumimoji="1" lang="ja-JP" altLang="en-US" sz="28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749488" y="2598695"/>
            <a:ext cx="522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ウ</a:t>
            </a:r>
            <a:endParaRPr kumimoji="1" lang="ja-JP" altLang="en-US" sz="28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2928529" y="3706430"/>
            <a:ext cx="5196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オ</a:t>
            </a:r>
            <a:endParaRPr kumimoji="1" lang="ja-JP" altLang="en-US" sz="28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5509488" y="2361015"/>
            <a:ext cx="505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エ</a:t>
            </a:r>
            <a:endParaRPr kumimoji="1" lang="ja-JP" altLang="en-US" sz="2800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732358" y="3366212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カ</a:t>
            </a:r>
            <a:endParaRPr kumimoji="1" lang="ja-JP" altLang="en-US" sz="2800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762923" y="3706430"/>
            <a:ext cx="4732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ク</a:t>
            </a:r>
            <a:endParaRPr kumimoji="1" lang="ja-JP" altLang="en-US" sz="2800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5219287" y="3361427"/>
            <a:ext cx="5293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キ</a:t>
            </a:r>
            <a:endParaRPr kumimoji="1" lang="ja-JP" altLang="en-US" sz="2800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033379" y="4016842"/>
            <a:ext cx="4716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コ</a:t>
            </a:r>
            <a:endParaRPr kumimoji="1" lang="ja-JP" altLang="en-US" sz="2800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3294025" y="4389937"/>
            <a:ext cx="518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ケ</a:t>
            </a:r>
            <a:endParaRPr kumimoji="1" lang="ja-JP" altLang="en-US" sz="2800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472722" y="4343996"/>
            <a:ext cx="5068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シ</a:t>
            </a:r>
            <a:endParaRPr kumimoji="1" lang="ja-JP" altLang="en-US" sz="2800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749488" y="4016842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サ</a:t>
            </a:r>
            <a:endParaRPr kumimoji="1" lang="ja-JP" altLang="en-US" sz="2800" dirty="0"/>
          </a:p>
        </p:txBody>
      </p:sp>
      <p:grpSp>
        <p:nvGrpSpPr>
          <p:cNvPr id="28" name="グループ化 27"/>
          <p:cNvGrpSpPr/>
          <p:nvPr/>
        </p:nvGrpSpPr>
        <p:grpSpPr>
          <a:xfrm flipH="1">
            <a:off x="5042704" y="1248473"/>
            <a:ext cx="1020031" cy="1732336"/>
            <a:chOff x="3286149" y="1244546"/>
            <a:chExt cx="1020031" cy="1732336"/>
          </a:xfrm>
        </p:grpSpPr>
        <p:sp>
          <p:nvSpPr>
            <p:cNvPr id="29" name="直角三角形 28"/>
            <p:cNvSpPr/>
            <p:nvPr/>
          </p:nvSpPr>
          <p:spPr>
            <a:xfrm rot="1824456" flipH="1">
              <a:off x="3286149" y="1244546"/>
              <a:ext cx="1020031" cy="1732336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3478923" y="2334830"/>
              <a:ext cx="5068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ア</a:t>
              </a:r>
              <a:endParaRPr kumimoji="1" lang="ja-JP" altLang="en-US" sz="2800" dirty="0"/>
            </a:p>
          </p:txBody>
        </p:sp>
      </p:grpSp>
      <p:sp>
        <p:nvSpPr>
          <p:cNvPr id="32" name="テキスト ボックス 31"/>
          <p:cNvSpPr txBox="1"/>
          <p:nvPr/>
        </p:nvSpPr>
        <p:spPr>
          <a:xfrm>
            <a:off x="3405209" y="548679"/>
            <a:ext cx="268855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折り返した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828723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グループ化 41"/>
          <p:cNvGrpSpPr/>
          <p:nvPr/>
        </p:nvGrpSpPr>
        <p:grpSpPr>
          <a:xfrm>
            <a:off x="566943" y="953344"/>
            <a:ext cx="7920880" cy="5904656"/>
            <a:chOff x="0" y="1844608"/>
            <a:chExt cx="6815972" cy="4703644"/>
          </a:xfrm>
        </p:grpSpPr>
        <p:pic>
          <p:nvPicPr>
            <p:cNvPr id="43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202" t="4742" r="28147" b="10345"/>
            <a:stretch/>
          </p:blipFill>
          <p:spPr bwMode="auto">
            <a:xfrm>
              <a:off x="0" y="1844608"/>
              <a:ext cx="4488927" cy="4703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4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258" t="4742" r="46322" b="10345"/>
            <a:stretch/>
          </p:blipFill>
          <p:spPr bwMode="auto">
            <a:xfrm>
              <a:off x="4351213" y="1844608"/>
              <a:ext cx="2464759" cy="4703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35" name="直線矢印コネクタ 34"/>
          <p:cNvCxnSpPr>
            <a:stCxn id="9" idx="1"/>
            <a:endCxn id="51" idx="1"/>
          </p:cNvCxnSpPr>
          <p:nvPr/>
        </p:nvCxnSpPr>
        <p:spPr>
          <a:xfrm>
            <a:off x="1041991" y="4263656"/>
            <a:ext cx="4959540" cy="15224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>
            <a:stCxn id="51" idx="0"/>
          </p:cNvCxnSpPr>
          <p:nvPr/>
        </p:nvCxnSpPr>
        <p:spPr>
          <a:xfrm>
            <a:off x="4587401" y="1769596"/>
            <a:ext cx="3512991" cy="0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>
            <a:stCxn id="51" idx="2"/>
            <a:endCxn id="57" idx="2"/>
          </p:cNvCxnSpPr>
          <p:nvPr/>
        </p:nvCxnSpPr>
        <p:spPr>
          <a:xfrm flipV="1">
            <a:off x="4236527" y="5347195"/>
            <a:ext cx="4217289" cy="5573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2667357" cy="77809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kumimoji="1" lang="ja-JP" altLang="en-US" dirty="0" smtClean="0"/>
              <a:t>対称移動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35918" y="15112"/>
            <a:ext cx="5608082" cy="1152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 smtClean="0"/>
              <a:t>図形を一つの直線を折り目として折り返して移すこと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188753" y="1268760"/>
            <a:ext cx="452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092649" y="5182986"/>
            <a:ext cx="4347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R</a:t>
            </a:r>
            <a:endParaRPr kumimoji="1" lang="ja-JP" altLang="en-US" sz="3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375634" y="1268760"/>
            <a:ext cx="423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P</a:t>
            </a:r>
            <a:endParaRPr kumimoji="1" lang="ja-JP" altLang="en-US" sz="3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443459" y="5182987"/>
            <a:ext cx="431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C</a:t>
            </a:r>
            <a:endParaRPr kumimoji="1" lang="ja-JP" altLang="en-US" sz="36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19658" y="3922394"/>
            <a:ext cx="436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cxnSp>
        <p:nvCxnSpPr>
          <p:cNvPr id="14" name="直線矢印コネクタ 13"/>
          <p:cNvCxnSpPr/>
          <p:nvPr/>
        </p:nvCxnSpPr>
        <p:spPr>
          <a:xfrm>
            <a:off x="2443459" y="1769596"/>
            <a:ext cx="2143932" cy="0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flipV="1">
            <a:off x="2806995" y="5332451"/>
            <a:ext cx="1429532" cy="10185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>
            <a:off x="5958339" y="4278880"/>
            <a:ext cx="771114" cy="0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5748125" y="4163488"/>
            <a:ext cx="495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/>
              <a:t>Q</a:t>
            </a:r>
            <a:endParaRPr kumimoji="1" lang="ja-JP" altLang="en-US" sz="3600" dirty="0"/>
          </a:p>
        </p:txBody>
      </p:sp>
      <p:sp>
        <p:nvSpPr>
          <p:cNvPr id="45" name="右矢印吹き出し 44"/>
          <p:cNvSpPr/>
          <p:nvPr/>
        </p:nvSpPr>
        <p:spPr>
          <a:xfrm>
            <a:off x="805894" y="5724740"/>
            <a:ext cx="2677597" cy="537181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7176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rgbClr val="FF0000"/>
                </a:solidFill>
              </a:rPr>
              <a:t>対称の軸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cxnSp>
        <p:nvCxnSpPr>
          <p:cNvPr id="44" name="直線コネクタ 43"/>
          <p:cNvCxnSpPr/>
          <p:nvPr/>
        </p:nvCxnSpPr>
        <p:spPr>
          <a:xfrm>
            <a:off x="4071094" y="1631918"/>
            <a:ext cx="0" cy="275356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3014398" y="1614299"/>
            <a:ext cx="0" cy="280145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フリーフォーム 8"/>
          <p:cNvSpPr/>
          <p:nvPr/>
        </p:nvSpPr>
        <p:spPr>
          <a:xfrm>
            <a:off x="1041991" y="1754372"/>
            <a:ext cx="1765004" cy="3583172"/>
          </a:xfrm>
          <a:custGeom>
            <a:avLst/>
            <a:gdLst>
              <a:gd name="connsiteX0" fmla="*/ 1414130 w 1765004"/>
              <a:gd name="connsiteY0" fmla="*/ 0 h 3583172"/>
              <a:gd name="connsiteX1" fmla="*/ 0 w 1765004"/>
              <a:gd name="connsiteY1" fmla="*/ 2509284 h 3583172"/>
              <a:gd name="connsiteX2" fmla="*/ 1765004 w 1765004"/>
              <a:gd name="connsiteY2" fmla="*/ 3583172 h 3583172"/>
              <a:gd name="connsiteX3" fmla="*/ 1414130 w 1765004"/>
              <a:gd name="connsiteY3" fmla="*/ 0 h 3583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5004" h="3583172">
                <a:moveTo>
                  <a:pt x="1414130" y="0"/>
                </a:moveTo>
                <a:lnTo>
                  <a:pt x="0" y="2509284"/>
                </a:lnTo>
                <a:lnTo>
                  <a:pt x="1765004" y="3583172"/>
                </a:lnTo>
                <a:lnTo>
                  <a:pt x="1414130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/>
          <p:cNvCxnSpPr/>
          <p:nvPr/>
        </p:nvCxnSpPr>
        <p:spPr>
          <a:xfrm>
            <a:off x="3515425" y="1403422"/>
            <a:ext cx="6336" cy="48338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フリーフォーム 50"/>
          <p:cNvSpPr/>
          <p:nvPr/>
        </p:nvSpPr>
        <p:spPr>
          <a:xfrm flipH="1">
            <a:off x="4236527" y="1769596"/>
            <a:ext cx="1765004" cy="3583172"/>
          </a:xfrm>
          <a:custGeom>
            <a:avLst/>
            <a:gdLst>
              <a:gd name="connsiteX0" fmla="*/ 1414130 w 1765004"/>
              <a:gd name="connsiteY0" fmla="*/ 0 h 3583172"/>
              <a:gd name="connsiteX1" fmla="*/ 0 w 1765004"/>
              <a:gd name="connsiteY1" fmla="*/ 2509284 h 3583172"/>
              <a:gd name="connsiteX2" fmla="*/ 1765004 w 1765004"/>
              <a:gd name="connsiteY2" fmla="*/ 3583172 h 3583172"/>
              <a:gd name="connsiteX3" fmla="*/ 1414130 w 1765004"/>
              <a:gd name="connsiteY3" fmla="*/ 0 h 3583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5004" h="3583172">
                <a:moveTo>
                  <a:pt x="1414130" y="0"/>
                </a:moveTo>
                <a:lnTo>
                  <a:pt x="0" y="2509284"/>
                </a:lnTo>
                <a:lnTo>
                  <a:pt x="1765004" y="3583172"/>
                </a:lnTo>
                <a:lnTo>
                  <a:pt x="1414130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6" name="直線コネクタ 55"/>
          <p:cNvCxnSpPr/>
          <p:nvPr/>
        </p:nvCxnSpPr>
        <p:spPr>
          <a:xfrm>
            <a:off x="6333626" y="1403422"/>
            <a:ext cx="0" cy="48338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フリーフォーム 56"/>
          <p:cNvSpPr/>
          <p:nvPr/>
        </p:nvSpPr>
        <p:spPr>
          <a:xfrm>
            <a:off x="6688812" y="1764023"/>
            <a:ext cx="1765004" cy="3583172"/>
          </a:xfrm>
          <a:custGeom>
            <a:avLst/>
            <a:gdLst>
              <a:gd name="connsiteX0" fmla="*/ 1414130 w 1765004"/>
              <a:gd name="connsiteY0" fmla="*/ 0 h 3583172"/>
              <a:gd name="connsiteX1" fmla="*/ 0 w 1765004"/>
              <a:gd name="connsiteY1" fmla="*/ 2509284 h 3583172"/>
              <a:gd name="connsiteX2" fmla="*/ 1765004 w 1765004"/>
              <a:gd name="connsiteY2" fmla="*/ 3583172 h 3583172"/>
              <a:gd name="connsiteX3" fmla="*/ 1414130 w 1765004"/>
              <a:gd name="connsiteY3" fmla="*/ 0 h 3583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5004" h="3583172">
                <a:moveTo>
                  <a:pt x="1414130" y="0"/>
                </a:moveTo>
                <a:lnTo>
                  <a:pt x="0" y="2509284"/>
                </a:lnTo>
                <a:lnTo>
                  <a:pt x="1765004" y="3583172"/>
                </a:lnTo>
                <a:lnTo>
                  <a:pt x="1414130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367159" y="908386"/>
            <a:ext cx="4171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ℓ</a:t>
            </a:r>
            <a:endParaRPr kumimoji="1" lang="ja-JP" altLang="en-US" sz="36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039150" y="886769"/>
            <a:ext cx="5533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m</a:t>
            </a:r>
            <a:endParaRPr kumimoji="1" lang="ja-JP" altLang="en-US" sz="3600" dirty="0"/>
          </a:p>
        </p:txBody>
      </p:sp>
      <p:cxnSp>
        <p:nvCxnSpPr>
          <p:cNvPr id="34" name="直線コネクタ 33"/>
          <p:cNvCxnSpPr/>
          <p:nvPr/>
        </p:nvCxnSpPr>
        <p:spPr>
          <a:xfrm>
            <a:off x="3161624" y="5256475"/>
            <a:ext cx="1" cy="20362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>
            <a:off x="3851920" y="5257009"/>
            <a:ext cx="1" cy="20362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円/楕円 18"/>
          <p:cNvSpPr/>
          <p:nvPr/>
        </p:nvSpPr>
        <p:spPr>
          <a:xfrm>
            <a:off x="2302876" y="4157394"/>
            <a:ext cx="224122" cy="2277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円/楕円 39"/>
          <p:cNvSpPr/>
          <p:nvPr/>
        </p:nvSpPr>
        <p:spPr>
          <a:xfrm>
            <a:off x="4475330" y="4149782"/>
            <a:ext cx="224122" cy="2277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651728" y="5661757"/>
            <a:ext cx="5384335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・　図形は対称の軸に対して線対称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・　対応</a:t>
            </a:r>
            <a:r>
              <a:rPr lang="ja-JP" altLang="en-US" sz="2400" dirty="0"/>
              <a:t>する点を結んだ</a:t>
            </a:r>
            <a:r>
              <a:rPr lang="ja-JP" altLang="en-US" sz="2400" dirty="0" smtClean="0"/>
              <a:t>線分は対称の軸　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で垂直に交わり、</a:t>
            </a:r>
            <a:r>
              <a:rPr lang="en-US" altLang="ja-JP" sz="2400" dirty="0" smtClean="0"/>
              <a:t>2</a:t>
            </a:r>
            <a:r>
              <a:rPr lang="ja-JP" altLang="en-US" sz="2400" dirty="0" smtClean="0"/>
              <a:t>等分される。</a:t>
            </a:r>
            <a:endParaRPr kumimoji="1" lang="en-US" altLang="ja-JP" sz="2400" dirty="0" smtClean="0"/>
          </a:p>
        </p:txBody>
      </p:sp>
      <p:cxnSp>
        <p:nvCxnSpPr>
          <p:cNvPr id="52" name="直線コネクタ 51"/>
          <p:cNvCxnSpPr/>
          <p:nvPr/>
        </p:nvCxnSpPr>
        <p:spPr>
          <a:xfrm>
            <a:off x="5508104" y="1646640"/>
            <a:ext cx="0" cy="275356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>
            <a:off x="7236296" y="1631918"/>
            <a:ext cx="0" cy="275356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フリーフォーム 40"/>
          <p:cNvSpPr/>
          <p:nvPr/>
        </p:nvSpPr>
        <p:spPr>
          <a:xfrm>
            <a:off x="3521761" y="1580050"/>
            <a:ext cx="166255" cy="201880"/>
          </a:xfrm>
          <a:custGeom>
            <a:avLst/>
            <a:gdLst>
              <a:gd name="connsiteX0" fmla="*/ 0 w 166255"/>
              <a:gd name="connsiteY0" fmla="*/ 0 h 201880"/>
              <a:gd name="connsiteX1" fmla="*/ 166255 w 166255"/>
              <a:gd name="connsiteY1" fmla="*/ 0 h 201880"/>
              <a:gd name="connsiteX2" fmla="*/ 166255 w 166255"/>
              <a:gd name="connsiteY2" fmla="*/ 201880 h 201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6255" h="201880">
                <a:moveTo>
                  <a:pt x="0" y="0"/>
                </a:moveTo>
                <a:lnTo>
                  <a:pt x="166255" y="0"/>
                </a:lnTo>
                <a:lnTo>
                  <a:pt x="166255" y="20188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フリーフォーム 57"/>
          <p:cNvSpPr/>
          <p:nvPr/>
        </p:nvSpPr>
        <p:spPr>
          <a:xfrm>
            <a:off x="3521761" y="4086557"/>
            <a:ext cx="166255" cy="201880"/>
          </a:xfrm>
          <a:custGeom>
            <a:avLst/>
            <a:gdLst>
              <a:gd name="connsiteX0" fmla="*/ 0 w 166255"/>
              <a:gd name="connsiteY0" fmla="*/ 0 h 201880"/>
              <a:gd name="connsiteX1" fmla="*/ 166255 w 166255"/>
              <a:gd name="connsiteY1" fmla="*/ 0 h 201880"/>
              <a:gd name="connsiteX2" fmla="*/ 166255 w 166255"/>
              <a:gd name="connsiteY2" fmla="*/ 201880 h 201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6255" h="201880">
                <a:moveTo>
                  <a:pt x="0" y="0"/>
                </a:moveTo>
                <a:lnTo>
                  <a:pt x="166255" y="0"/>
                </a:lnTo>
                <a:lnTo>
                  <a:pt x="166255" y="20188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フリーフォーム 58"/>
          <p:cNvSpPr/>
          <p:nvPr/>
        </p:nvSpPr>
        <p:spPr>
          <a:xfrm>
            <a:off x="3544083" y="5155535"/>
            <a:ext cx="166255" cy="201880"/>
          </a:xfrm>
          <a:custGeom>
            <a:avLst/>
            <a:gdLst>
              <a:gd name="connsiteX0" fmla="*/ 0 w 166255"/>
              <a:gd name="connsiteY0" fmla="*/ 0 h 201880"/>
              <a:gd name="connsiteX1" fmla="*/ 166255 w 166255"/>
              <a:gd name="connsiteY1" fmla="*/ 0 h 201880"/>
              <a:gd name="connsiteX2" fmla="*/ 166255 w 166255"/>
              <a:gd name="connsiteY2" fmla="*/ 201880 h 201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6255" h="201880">
                <a:moveTo>
                  <a:pt x="0" y="0"/>
                </a:moveTo>
                <a:lnTo>
                  <a:pt x="166255" y="0"/>
                </a:lnTo>
                <a:lnTo>
                  <a:pt x="166255" y="20188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062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  <p:bldP spid="10" grpId="0"/>
      <p:bldP spid="38" grpId="0"/>
      <p:bldP spid="45" grpId="0" animBg="1"/>
      <p:bldP spid="51" grpId="0" animBg="1"/>
      <p:bldP spid="57" grpId="0" animBg="1"/>
      <p:bldP spid="19" grpId="0" animBg="1"/>
      <p:bldP spid="40" grpId="0" animBg="1"/>
      <p:bldP spid="47" grpId="0" animBg="1"/>
      <p:bldP spid="41" grpId="0" animBg="1"/>
      <p:bldP spid="58" grpId="0" animBg="1"/>
      <p:bldP spid="5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/>
          <p:nvPr/>
        </p:nvPicPr>
        <p:blipFill rotWithShape="1">
          <a:blip r:embed="rId2"/>
          <a:srcRect l="29648" t="14542" r="48065" b="46567"/>
          <a:stretch/>
        </p:blipFill>
        <p:spPr bwMode="auto">
          <a:xfrm>
            <a:off x="1002395" y="861868"/>
            <a:ext cx="3774322" cy="32201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30840" y="2924944"/>
            <a:ext cx="4445762" cy="111193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対称の軸</a:t>
            </a:r>
            <a:r>
              <a:rPr kumimoji="1" lang="en-US" altLang="ja-JP" dirty="0" smtClean="0"/>
              <a:t>ℓ</a:t>
            </a:r>
            <a:r>
              <a:rPr kumimoji="1" lang="ja-JP" altLang="en-US" dirty="0" err="1" smtClean="0"/>
              <a:t>のように</a:t>
            </a:r>
            <a:r>
              <a:rPr lang="ja-JP" altLang="en-US" dirty="0" smtClean="0"/>
              <a:t>線分</a:t>
            </a:r>
            <a:r>
              <a:rPr lang="en-US" altLang="ja-JP" dirty="0" smtClean="0"/>
              <a:t>AP</a:t>
            </a:r>
            <a:r>
              <a:rPr lang="ja-JP" altLang="en-US" dirty="0" smtClean="0"/>
              <a:t>を垂直に二等分する線</a:t>
            </a:r>
            <a:endParaRPr lang="en-US" altLang="ja-JP" dirty="0" smtClean="0"/>
          </a:p>
        </p:txBody>
      </p:sp>
      <p:sp>
        <p:nvSpPr>
          <p:cNvPr id="6" name="左矢印吹き出し 5"/>
          <p:cNvSpPr/>
          <p:nvPr/>
        </p:nvSpPr>
        <p:spPr>
          <a:xfrm>
            <a:off x="3146664" y="2122750"/>
            <a:ext cx="4608512" cy="698376"/>
          </a:xfrm>
          <a:prstGeom prst="left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rgbClr val="FF0000"/>
                </a:solidFill>
              </a:rPr>
              <a:t>垂直二等分線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492890" y="3501008"/>
            <a:ext cx="5485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/>
              <a:t>N</a:t>
            </a:r>
            <a:endParaRPr kumimoji="1" lang="ja-JP" altLang="en-US" sz="4400" dirty="0"/>
          </a:p>
        </p:txBody>
      </p:sp>
      <p:sp>
        <p:nvSpPr>
          <p:cNvPr id="7" name="線吹き出し 2 (枠付き) 6"/>
          <p:cNvSpPr/>
          <p:nvPr/>
        </p:nvSpPr>
        <p:spPr>
          <a:xfrm>
            <a:off x="1043608" y="481945"/>
            <a:ext cx="1036716" cy="612648"/>
          </a:xfrm>
          <a:prstGeom prst="borderCallout2">
            <a:avLst>
              <a:gd name="adj1" fmla="val 98223"/>
              <a:gd name="adj2" fmla="val 91403"/>
              <a:gd name="adj3" fmla="val 100161"/>
              <a:gd name="adj4" fmla="val 103470"/>
              <a:gd name="adj5" fmla="val 197787"/>
              <a:gd name="adj6" fmla="val 180816"/>
            </a:avLst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rgbClr val="FF0000"/>
                </a:solidFill>
              </a:rPr>
              <a:t>中点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9" name="円/楕円 8"/>
          <p:cNvSpPr/>
          <p:nvPr/>
        </p:nvSpPr>
        <p:spPr>
          <a:xfrm rot="18259303">
            <a:off x="2975715" y="3682692"/>
            <a:ext cx="56652" cy="5188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11" name="直線コネクタ 10"/>
          <p:cNvCxnSpPr>
            <a:endCxn id="9" idx="0"/>
          </p:cNvCxnSpPr>
          <p:nvPr/>
        </p:nvCxnSpPr>
        <p:spPr>
          <a:xfrm>
            <a:off x="1475656" y="1772816"/>
            <a:ext cx="1506959" cy="1921191"/>
          </a:xfrm>
          <a:prstGeom prst="line">
            <a:avLst/>
          </a:prstGeom>
          <a:ln w="381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H="1">
            <a:off x="3041438" y="1844824"/>
            <a:ext cx="1458554" cy="1863810"/>
          </a:xfrm>
          <a:prstGeom prst="line">
            <a:avLst/>
          </a:prstGeom>
          <a:ln w="381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円/楕円 28"/>
          <p:cNvSpPr/>
          <p:nvPr/>
        </p:nvSpPr>
        <p:spPr>
          <a:xfrm>
            <a:off x="2171310" y="2707252"/>
            <a:ext cx="224122" cy="2277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/楕円 29"/>
          <p:cNvSpPr/>
          <p:nvPr/>
        </p:nvSpPr>
        <p:spPr>
          <a:xfrm>
            <a:off x="3609760" y="2733411"/>
            <a:ext cx="224122" cy="2277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コンテンツ プレースホルダー 2"/>
          <p:cNvSpPr txBox="1">
            <a:spLocks/>
          </p:cNvSpPr>
          <p:nvPr/>
        </p:nvSpPr>
        <p:spPr>
          <a:xfrm>
            <a:off x="1079901" y="4596636"/>
            <a:ext cx="6291472" cy="169455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2800" dirty="0" smtClean="0"/>
              <a:t>2</a:t>
            </a:r>
            <a:r>
              <a:rPr lang="ja-JP" altLang="en-US" sz="2800" dirty="0" smtClean="0"/>
              <a:t>点から等しい距離にある点は、その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点を結んだ線分の垂直二等分線上にある。</a:t>
            </a:r>
            <a:endParaRPr lang="en-US" altLang="ja-JP" sz="28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ja-JP" sz="4000" dirty="0"/>
              <a:t>AN=PN</a:t>
            </a:r>
            <a:endParaRPr lang="en-US" altLang="ja-JP" sz="4000" dirty="0" smtClean="0"/>
          </a:p>
        </p:txBody>
      </p:sp>
    </p:spTree>
    <p:extLst>
      <p:ext uri="{BB962C8B-B14F-4D97-AF65-F5344CB8AC3E}">
        <p14:creationId xmlns:p14="http://schemas.microsoft.com/office/powerpoint/2010/main" val="2800082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8" grpId="0"/>
      <p:bldP spid="7" grpId="0" animBg="1"/>
      <p:bldP spid="9" grpId="0" animBg="1"/>
      <p:bldP spid="29" grpId="0" animBg="1"/>
      <p:bldP spid="30" grpId="0" animBg="1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15407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平行移動・回転移動・対称移動の</a:t>
            </a:r>
            <a:r>
              <a:rPr kumimoji="1" lang="en-US" altLang="ja-JP" dirty="0" smtClean="0"/>
              <a:t>3</a:t>
            </a:r>
            <a:r>
              <a:rPr kumimoji="1" lang="ja-JP" altLang="en-US" dirty="0" err="1" smtClean="0"/>
              <a:t>つを</a:t>
            </a:r>
            <a:r>
              <a:rPr kumimoji="1" lang="ja-JP" altLang="en-US" dirty="0" smtClean="0"/>
              <a:t>組み合わせると、図形はどのような位置にでも移動させることができる。</a:t>
            </a:r>
            <a:endParaRPr kumimoji="1" lang="ja-JP" altLang="en-US" dirty="0"/>
          </a:p>
        </p:txBody>
      </p:sp>
      <p:sp>
        <p:nvSpPr>
          <p:cNvPr id="4" name="直角三角形 3"/>
          <p:cNvSpPr/>
          <p:nvPr/>
        </p:nvSpPr>
        <p:spPr>
          <a:xfrm rot="1824550">
            <a:off x="4164420" y="1756457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直角三角形 4"/>
          <p:cNvSpPr/>
          <p:nvPr/>
        </p:nvSpPr>
        <p:spPr>
          <a:xfrm rot="19848847">
            <a:off x="3281082" y="224971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直角三角形 6"/>
          <p:cNvSpPr/>
          <p:nvPr/>
        </p:nvSpPr>
        <p:spPr>
          <a:xfrm rot="19848847">
            <a:off x="5042704" y="1248473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直角三角形 7"/>
          <p:cNvSpPr/>
          <p:nvPr/>
        </p:nvSpPr>
        <p:spPr>
          <a:xfrm rot="19802467" flipH="1">
            <a:off x="4165295" y="1756502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直角三角形 8"/>
          <p:cNvSpPr/>
          <p:nvPr/>
        </p:nvSpPr>
        <p:spPr>
          <a:xfrm rot="1751153" flipH="1">
            <a:off x="5027290" y="2253380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直角三角形 9"/>
          <p:cNvSpPr/>
          <p:nvPr/>
        </p:nvSpPr>
        <p:spPr>
          <a:xfrm rot="1848959">
            <a:off x="5905596" y="276165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直角三角形 10"/>
          <p:cNvSpPr/>
          <p:nvPr/>
        </p:nvSpPr>
        <p:spPr>
          <a:xfrm rot="12676609">
            <a:off x="4136695" y="3739438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直角三角形 11"/>
          <p:cNvSpPr/>
          <p:nvPr/>
        </p:nvSpPr>
        <p:spPr>
          <a:xfrm rot="19887927" flipH="1">
            <a:off x="2389287" y="2734855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直角三角形 12"/>
          <p:cNvSpPr/>
          <p:nvPr/>
        </p:nvSpPr>
        <p:spPr>
          <a:xfrm rot="9044517">
            <a:off x="3222343" y="4259558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直角三角形 13"/>
          <p:cNvSpPr/>
          <p:nvPr/>
        </p:nvSpPr>
        <p:spPr>
          <a:xfrm rot="9016344" flipH="1">
            <a:off x="4127698" y="3765381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直角三角形 14"/>
          <p:cNvSpPr/>
          <p:nvPr/>
        </p:nvSpPr>
        <p:spPr>
          <a:xfrm rot="12654069" flipH="1">
            <a:off x="5023865" y="425976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8" name="グループ化 27"/>
          <p:cNvGrpSpPr/>
          <p:nvPr/>
        </p:nvGrpSpPr>
        <p:grpSpPr>
          <a:xfrm>
            <a:off x="3286149" y="1244546"/>
            <a:ext cx="1020031" cy="1732336"/>
            <a:chOff x="3286149" y="1244546"/>
            <a:chExt cx="1020031" cy="1732336"/>
          </a:xfrm>
        </p:grpSpPr>
        <p:sp>
          <p:nvSpPr>
            <p:cNvPr id="6" name="直角三角形 5"/>
            <p:cNvSpPr/>
            <p:nvPr/>
          </p:nvSpPr>
          <p:spPr>
            <a:xfrm rot="1824456" flipH="1">
              <a:off x="3286149" y="1244546"/>
              <a:ext cx="1020031" cy="1732336"/>
            </a:xfrm>
            <a:prstGeom prst="rtTriangle">
              <a:avLst/>
            </a:prstGeom>
            <a:solidFill>
              <a:schemeClr val="accent5">
                <a:lumMod val="20000"/>
                <a:lumOff val="8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3478923" y="2334830"/>
              <a:ext cx="5068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ア</a:t>
              </a:r>
              <a:endParaRPr kumimoji="1" lang="ja-JP" altLang="en-US" sz="2800" dirty="0"/>
            </a:p>
          </p:txBody>
        </p:sp>
      </p:grpSp>
      <p:sp>
        <p:nvSpPr>
          <p:cNvPr id="17" name="テキスト ボックス 16"/>
          <p:cNvSpPr txBox="1"/>
          <p:nvPr/>
        </p:nvSpPr>
        <p:spPr>
          <a:xfrm>
            <a:off x="4117842" y="2573610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イ</a:t>
            </a:r>
            <a:endParaRPr kumimoji="1" lang="ja-JP" altLang="en-US" sz="28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749488" y="2598695"/>
            <a:ext cx="522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ウ</a:t>
            </a:r>
            <a:endParaRPr kumimoji="1" lang="ja-JP" alt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928529" y="3706430"/>
            <a:ext cx="5196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オ</a:t>
            </a:r>
            <a:endParaRPr kumimoji="1" lang="ja-JP" altLang="en-US" sz="2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509488" y="2361015"/>
            <a:ext cx="505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エ</a:t>
            </a:r>
            <a:endParaRPr kumimoji="1" lang="ja-JP" altLang="en-US" sz="28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732358" y="3366212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カ</a:t>
            </a:r>
            <a:endParaRPr kumimoji="1" lang="ja-JP" altLang="en-US" sz="28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762923" y="3706430"/>
            <a:ext cx="4732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ク</a:t>
            </a:r>
            <a:endParaRPr kumimoji="1" lang="ja-JP" altLang="en-US" sz="28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219287" y="3361427"/>
            <a:ext cx="5293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キ</a:t>
            </a:r>
            <a:endParaRPr kumimoji="1" lang="ja-JP" altLang="en-US" sz="28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033379" y="4016842"/>
            <a:ext cx="4716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コ</a:t>
            </a:r>
            <a:endParaRPr kumimoji="1" lang="ja-JP" altLang="en-US" sz="28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294025" y="4389937"/>
            <a:ext cx="518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ケ</a:t>
            </a:r>
            <a:endParaRPr kumimoji="1" lang="ja-JP" altLang="en-US" sz="28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472722" y="4343996"/>
            <a:ext cx="5068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シ</a:t>
            </a:r>
            <a:endParaRPr kumimoji="1" lang="ja-JP" altLang="en-US" sz="28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749488" y="4016842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サ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86266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直角三角形 26"/>
          <p:cNvSpPr/>
          <p:nvPr/>
        </p:nvSpPr>
        <p:spPr>
          <a:xfrm rot="1824550">
            <a:off x="4164420" y="1756457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直角三角形 29"/>
          <p:cNvSpPr/>
          <p:nvPr/>
        </p:nvSpPr>
        <p:spPr>
          <a:xfrm rot="19848847">
            <a:off x="3281082" y="224971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直角三角形 35"/>
          <p:cNvSpPr/>
          <p:nvPr/>
        </p:nvSpPr>
        <p:spPr>
          <a:xfrm rot="19848847">
            <a:off x="5042704" y="1248473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直角三角形 38"/>
          <p:cNvSpPr/>
          <p:nvPr/>
        </p:nvSpPr>
        <p:spPr>
          <a:xfrm rot="19802467" flipH="1">
            <a:off x="4165295" y="1756502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直角三角形 41"/>
          <p:cNvSpPr/>
          <p:nvPr/>
        </p:nvSpPr>
        <p:spPr>
          <a:xfrm rot="1751153" flipH="1">
            <a:off x="5027290" y="2253380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直角三角形 44"/>
          <p:cNvSpPr/>
          <p:nvPr/>
        </p:nvSpPr>
        <p:spPr>
          <a:xfrm rot="1848959">
            <a:off x="5905596" y="276165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直角三角形 47"/>
          <p:cNvSpPr/>
          <p:nvPr/>
        </p:nvSpPr>
        <p:spPr>
          <a:xfrm rot="12676609">
            <a:off x="4136695" y="3739438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直角三角形 50"/>
          <p:cNvSpPr/>
          <p:nvPr/>
        </p:nvSpPr>
        <p:spPr>
          <a:xfrm rot="19887927" flipH="1">
            <a:off x="2389287" y="2734855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直角三角形 53"/>
          <p:cNvSpPr/>
          <p:nvPr/>
        </p:nvSpPr>
        <p:spPr>
          <a:xfrm rot="9044517">
            <a:off x="3222343" y="4259558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直角三角形 56"/>
          <p:cNvSpPr/>
          <p:nvPr/>
        </p:nvSpPr>
        <p:spPr>
          <a:xfrm rot="9016344" flipH="1">
            <a:off x="4127698" y="3765381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直角三角形 59"/>
          <p:cNvSpPr/>
          <p:nvPr/>
        </p:nvSpPr>
        <p:spPr>
          <a:xfrm rot="12654069" flipH="1">
            <a:off x="5023865" y="425976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/>
          <p:cNvGrpSpPr/>
          <p:nvPr/>
        </p:nvGrpSpPr>
        <p:grpSpPr>
          <a:xfrm>
            <a:off x="3286149" y="1244546"/>
            <a:ext cx="1020031" cy="1732336"/>
            <a:chOff x="3286149" y="1244546"/>
            <a:chExt cx="1020031" cy="1732336"/>
          </a:xfrm>
        </p:grpSpPr>
        <p:sp>
          <p:nvSpPr>
            <p:cNvPr id="33" name="直角三角形 32"/>
            <p:cNvSpPr/>
            <p:nvPr/>
          </p:nvSpPr>
          <p:spPr>
            <a:xfrm rot="1824456" flipH="1">
              <a:off x="3286149" y="1244546"/>
              <a:ext cx="1020031" cy="1732336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" name="テキスト ボックス 1"/>
            <p:cNvSpPr txBox="1"/>
            <p:nvPr/>
          </p:nvSpPr>
          <p:spPr>
            <a:xfrm>
              <a:off x="3478923" y="2334830"/>
              <a:ext cx="5068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ア</a:t>
              </a:r>
              <a:endParaRPr kumimoji="1" lang="ja-JP" altLang="en-US" sz="2800" dirty="0"/>
            </a:p>
          </p:txBody>
        </p:sp>
      </p:grpSp>
      <p:sp>
        <p:nvSpPr>
          <p:cNvPr id="62" name="テキスト ボックス 61"/>
          <p:cNvSpPr txBox="1"/>
          <p:nvPr/>
        </p:nvSpPr>
        <p:spPr>
          <a:xfrm>
            <a:off x="4117842" y="2573610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イ</a:t>
            </a:r>
            <a:endParaRPr kumimoji="1" lang="ja-JP" altLang="en-US" sz="28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749488" y="2598695"/>
            <a:ext cx="522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ウ</a:t>
            </a:r>
            <a:endParaRPr kumimoji="1" lang="ja-JP" altLang="en-US" sz="28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2928529" y="3706430"/>
            <a:ext cx="5196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オ</a:t>
            </a:r>
            <a:endParaRPr kumimoji="1" lang="ja-JP" altLang="en-US" sz="28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5509488" y="2361015"/>
            <a:ext cx="505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エ</a:t>
            </a:r>
            <a:endParaRPr kumimoji="1" lang="ja-JP" altLang="en-US" sz="2800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732358" y="3366212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カ</a:t>
            </a:r>
            <a:endParaRPr kumimoji="1" lang="ja-JP" altLang="en-US" sz="2800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762923" y="3706430"/>
            <a:ext cx="4732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ク</a:t>
            </a:r>
            <a:endParaRPr kumimoji="1" lang="ja-JP" altLang="en-US" sz="2800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5219287" y="3361427"/>
            <a:ext cx="5293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キ</a:t>
            </a:r>
            <a:endParaRPr kumimoji="1" lang="ja-JP" altLang="en-US" sz="2800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033379" y="4016842"/>
            <a:ext cx="4716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コ</a:t>
            </a:r>
            <a:endParaRPr kumimoji="1" lang="ja-JP" altLang="en-US" sz="2800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3294025" y="4389937"/>
            <a:ext cx="518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ケ</a:t>
            </a:r>
            <a:endParaRPr kumimoji="1" lang="ja-JP" altLang="en-US" sz="2800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472722" y="4343996"/>
            <a:ext cx="5068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シ</a:t>
            </a:r>
            <a:endParaRPr kumimoji="1" lang="ja-JP" altLang="en-US" sz="2800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749488" y="4016842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サ</a:t>
            </a:r>
            <a:endParaRPr kumimoji="1" lang="ja-JP" altLang="en-US" sz="2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95505" y="354582"/>
            <a:ext cx="45304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アからサへの移動</a:t>
            </a:r>
            <a:endParaRPr kumimoji="1" lang="ja-JP" altLang="en-US" sz="4400" dirty="0"/>
          </a:p>
        </p:txBody>
      </p:sp>
      <p:grpSp>
        <p:nvGrpSpPr>
          <p:cNvPr id="28" name="グループ化 27"/>
          <p:cNvGrpSpPr/>
          <p:nvPr/>
        </p:nvGrpSpPr>
        <p:grpSpPr>
          <a:xfrm rot="14497929" flipH="1">
            <a:off x="4148730" y="3739437"/>
            <a:ext cx="1020031" cy="1732336"/>
            <a:chOff x="3269289" y="1266866"/>
            <a:chExt cx="1020031" cy="1732336"/>
          </a:xfrm>
        </p:grpSpPr>
        <p:sp>
          <p:nvSpPr>
            <p:cNvPr id="29" name="直角三角形 28"/>
            <p:cNvSpPr/>
            <p:nvPr/>
          </p:nvSpPr>
          <p:spPr>
            <a:xfrm rot="1824456" flipH="1">
              <a:off x="3269289" y="1266866"/>
              <a:ext cx="1020031" cy="1732336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3478923" y="2334830"/>
              <a:ext cx="5068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ア</a:t>
              </a:r>
              <a:endParaRPr kumimoji="1" lang="ja-JP" altLang="en-US" sz="2800" dirty="0"/>
            </a:p>
          </p:txBody>
        </p:sp>
      </p:grpSp>
      <p:sp>
        <p:nvSpPr>
          <p:cNvPr id="5" name="テキスト ボックス 4"/>
          <p:cNvSpPr txBox="1"/>
          <p:nvPr/>
        </p:nvSpPr>
        <p:spPr>
          <a:xfrm>
            <a:off x="6732240" y="2273274"/>
            <a:ext cx="2031325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平行移動</a:t>
            </a:r>
            <a:endParaRPr kumimoji="1" lang="ja-JP" altLang="en-US" sz="3600" dirty="0"/>
          </a:p>
        </p:txBody>
      </p:sp>
      <p:sp>
        <p:nvSpPr>
          <p:cNvPr id="6" name="下矢印 5"/>
          <p:cNvSpPr/>
          <p:nvPr/>
        </p:nvSpPr>
        <p:spPr>
          <a:xfrm>
            <a:off x="7505586" y="3038434"/>
            <a:ext cx="484632" cy="978408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732240" y="4219236"/>
            <a:ext cx="2031325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ja-JP" altLang="en-US" sz="3600" dirty="0"/>
              <a:t>対称</a:t>
            </a:r>
            <a:r>
              <a:rPr kumimoji="1" lang="ja-JP" altLang="en-US" sz="3600" dirty="0" smtClean="0"/>
              <a:t>移動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958594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11111E-6 L 0.18906 0.1469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44" y="7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直角三角形 26"/>
          <p:cNvSpPr/>
          <p:nvPr/>
        </p:nvSpPr>
        <p:spPr>
          <a:xfrm rot="1824550">
            <a:off x="4164420" y="1756457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直角三角形 29"/>
          <p:cNvSpPr/>
          <p:nvPr/>
        </p:nvSpPr>
        <p:spPr>
          <a:xfrm rot="19848847">
            <a:off x="3281082" y="224971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直角三角形 35"/>
          <p:cNvSpPr/>
          <p:nvPr/>
        </p:nvSpPr>
        <p:spPr>
          <a:xfrm rot="19848847">
            <a:off x="5042704" y="1248473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直角三角形 38"/>
          <p:cNvSpPr/>
          <p:nvPr/>
        </p:nvSpPr>
        <p:spPr>
          <a:xfrm rot="19802467" flipH="1">
            <a:off x="4165295" y="1756502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直角三角形 41"/>
          <p:cNvSpPr/>
          <p:nvPr/>
        </p:nvSpPr>
        <p:spPr>
          <a:xfrm rot="1751153" flipH="1">
            <a:off x="5027290" y="2253380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直角三角形 44"/>
          <p:cNvSpPr/>
          <p:nvPr/>
        </p:nvSpPr>
        <p:spPr>
          <a:xfrm rot="1848959">
            <a:off x="5905596" y="276165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直角三角形 47"/>
          <p:cNvSpPr/>
          <p:nvPr/>
        </p:nvSpPr>
        <p:spPr>
          <a:xfrm rot="12676609">
            <a:off x="4136695" y="3739438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直角三角形 50"/>
          <p:cNvSpPr/>
          <p:nvPr/>
        </p:nvSpPr>
        <p:spPr>
          <a:xfrm rot="19887927" flipH="1">
            <a:off x="2389287" y="2734855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直角三角形 53"/>
          <p:cNvSpPr/>
          <p:nvPr/>
        </p:nvSpPr>
        <p:spPr>
          <a:xfrm rot="9044517">
            <a:off x="3222343" y="4259558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直角三角形 56"/>
          <p:cNvSpPr/>
          <p:nvPr/>
        </p:nvSpPr>
        <p:spPr>
          <a:xfrm rot="9016344" flipH="1">
            <a:off x="4127698" y="3765381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直角三角形 59"/>
          <p:cNvSpPr/>
          <p:nvPr/>
        </p:nvSpPr>
        <p:spPr>
          <a:xfrm rot="12654069" flipH="1">
            <a:off x="5023865" y="425976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/>
          <p:cNvGrpSpPr/>
          <p:nvPr/>
        </p:nvGrpSpPr>
        <p:grpSpPr>
          <a:xfrm>
            <a:off x="3286149" y="1244546"/>
            <a:ext cx="1020031" cy="1732336"/>
            <a:chOff x="3286149" y="1244546"/>
            <a:chExt cx="1020031" cy="1732336"/>
          </a:xfrm>
        </p:grpSpPr>
        <p:sp>
          <p:nvSpPr>
            <p:cNvPr id="33" name="直角三角形 32"/>
            <p:cNvSpPr/>
            <p:nvPr/>
          </p:nvSpPr>
          <p:spPr>
            <a:xfrm rot="1824456" flipH="1">
              <a:off x="3286149" y="1244546"/>
              <a:ext cx="1020031" cy="1732336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" name="テキスト ボックス 1"/>
            <p:cNvSpPr txBox="1"/>
            <p:nvPr/>
          </p:nvSpPr>
          <p:spPr>
            <a:xfrm>
              <a:off x="3478923" y="2334830"/>
              <a:ext cx="5068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ア</a:t>
              </a:r>
              <a:endParaRPr kumimoji="1" lang="ja-JP" altLang="en-US" sz="2800" dirty="0"/>
            </a:p>
          </p:txBody>
        </p:sp>
      </p:grpSp>
      <p:sp>
        <p:nvSpPr>
          <p:cNvPr id="62" name="テキスト ボックス 61"/>
          <p:cNvSpPr txBox="1"/>
          <p:nvPr/>
        </p:nvSpPr>
        <p:spPr>
          <a:xfrm>
            <a:off x="4117842" y="2573610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イ</a:t>
            </a:r>
            <a:endParaRPr kumimoji="1" lang="ja-JP" altLang="en-US" sz="28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749488" y="2598695"/>
            <a:ext cx="522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ウ</a:t>
            </a:r>
            <a:endParaRPr kumimoji="1" lang="ja-JP" altLang="en-US" sz="28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2928529" y="3706430"/>
            <a:ext cx="5196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オ</a:t>
            </a:r>
            <a:endParaRPr kumimoji="1" lang="ja-JP" altLang="en-US" sz="28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5509488" y="2361015"/>
            <a:ext cx="505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エ</a:t>
            </a:r>
            <a:endParaRPr kumimoji="1" lang="ja-JP" altLang="en-US" sz="2800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732358" y="3366212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カ</a:t>
            </a:r>
            <a:endParaRPr kumimoji="1" lang="ja-JP" altLang="en-US" sz="2800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762923" y="3706430"/>
            <a:ext cx="4732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ク</a:t>
            </a:r>
            <a:endParaRPr kumimoji="1" lang="ja-JP" altLang="en-US" sz="2800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5219287" y="3361427"/>
            <a:ext cx="5293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キ</a:t>
            </a:r>
            <a:endParaRPr kumimoji="1" lang="ja-JP" altLang="en-US" sz="2800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033379" y="4016842"/>
            <a:ext cx="4716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コ</a:t>
            </a:r>
            <a:endParaRPr kumimoji="1" lang="ja-JP" altLang="en-US" sz="2800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3294025" y="4389937"/>
            <a:ext cx="518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ケ</a:t>
            </a:r>
            <a:endParaRPr kumimoji="1" lang="ja-JP" altLang="en-US" sz="2800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472722" y="4343996"/>
            <a:ext cx="5068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シ</a:t>
            </a:r>
            <a:endParaRPr kumimoji="1" lang="ja-JP" altLang="en-US" sz="2800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749488" y="4016842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サ</a:t>
            </a:r>
            <a:endParaRPr kumimoji="1" lang="ja-JP" altLang="en-US" sz="28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484284" y="537800"/>
            <a:ext cx="45304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アからサへの移動</a:t>
            </a:r>
            <a:endParaRPr kumimoji="1" lang="ja-JP" altLang="en-US" sz="4400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3806302" y="2110714"/>
            <a:ext cx="1732336" cy="3407001"/>
            <a:chOff x="3808268" y="2112653"/>
            <a:chExt cx="1732336" cy="3407001"/>
          </a:xfrm>
        </p:grpSpPr>
        <p:grpSp>
          <p:nvGrpSpPr>
            <p:cNvPr id="28" name="グループ化 27"/>
            <p:cNvGrpSpPr/>
            <p:nvPr/>
          </p:nvGrpSpPr>
          <p:grpSpPr>
            <a:xfrm rot="3674222" flipH="1">
              <a:off x="4164420" y="1756501"/>
              <a:ext cx="1020031" cy="1732336"/>
              <a:chOff x="3286149" y="1244546"/>
              <a:chExt cx="1020031" cy="1732336"/>
            </a:xfrm>
          </p:grpSpPr>
          <p:sp>
            <p:nvSpPr>
              <p:cNvPr id="29" name="直角三角形 28"/>
              <p:cNvSpPr/>
              <p:nvPr/>
            </p:nvSpPr>
            <p:spPr>
              <a:xfrm rot="1824456" flipH="1">
                <a:off x="3286149" y="1244546"/>
                <a:ext cx="1020031" cy="1732336"/>
              </a:xfrm>
              <a:prstGeom prst="rtTriangle">
                <a:avLst/>
              </a:prstGeom>
              <a:solidFill>
                <a:schemeClr val="accent6">
                  <a:lumMod val="60000"/>
                  <a:lumOff val="40000"/>
                  <a:alpha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" name="テキスト ボックス 30"/>
              <p:cNvSpPr txBox="1"/>
              <p:nvPr/>
            </p:nvSpPr>
            <p:spPr>
              <a:xfrm>
                <a:off x="3478923" y="2334830"/>
                <a:ext cx="50687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800" dirty="0" smtClean="0"/>
                  <a:t>ア</a:t>
                </a:r>
                <a:endParaRPr kumimoji="1" lang="ja-JP" altLang="en-US" sz="2800" dirty="0"/>
              </a:p>
            </p:txBody>
          </p:sp>
        </p:grpSp>
        <p:sp>
          <p:nvSpPr>
            <p:cNvPr id="43" name="直角三角形 42"/>
            <p:cNvSpPr/>
            <p:nvPr/>
          </p:nvSpPr>
          <p:spPr>
            <a:xfrm rot="12681863">
              <a:off x="4190377" y="3787318"/>
              <a:ext cx="1020031" cy="1732336"/>
            </a:xfrm>
            <a:prstGeom prst="rt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6" name="テキスト ボックス 45"/>
          <p:cNvSpPr txBox="1"/>
          <p:nvPr/>
        </p:nvSpPr>
        <p:spPr>
          <a:xfrm>
            <a:off x="6732240" y="2273274"/>
            <a:ext cx="2031325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対称移動</a:t>
            </a:r>
            <a:endParaRPr kumimoji="1" lang="ja-JP" altLang="en-US" sz="3600" dirty="0"/>
          </a:p>
        </p:txBody>
      </p:sp>
      <p:sp>
        <p:nvSpPr>
          <p:cNvPr id="47" name="下矢印 46"/>
          <p:cNvSpPr/>
          <p:nvPr/>
        </p:nvSpPr>
        <p:spPr>
          <a:xfrm>
            <a:off x="7505586" y="3038434"/>
            <a:ext cx="484632" cy="978408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732240" y="4219236"/>
            <a:ext cx="2031325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回転移動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275491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直角三角形 26"/>
          <p:cNvSpPr/>
          <p:nvPr/>
        </p:nvSpPr>
        <p:spPr>
          <a:xfrm rot="1824550">
            <a:off x="4164420" y="1756457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直角三角形 29"/>
          <p:cNvSpPr/>
          <p:nvPr/>
        </p:nvSpPr>
        <p:spPr>
          <a:xfrm rot="19848847">
            <a:off x="3281082" y="224971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直角三角形 35"/>
          <p:cNvSpPr/>
          <p:nvPr/>
        </p:nvSpPr>
        <p:spPr>
          <a:xfrm rot="19848847">
            <a:off x="5042704" y="1248473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直角三角形 38"/>
          <p:cNvSpPr/>
          <p:nvPr/>
        </p:nvSpPr>
        <p:spPr>
          <a:xfrm rot="19802467" flipH="1">
            <a:off x="4165295" y="1756502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直角三角形 41"/>
          <p:cNvSpPr/>
          <p:nvPr/>
        </p:nvSpPr>
        <p:spPr>
          <a:xfrm rot="1751153" flipH="1">
            <a:off x="5027290" y="2253380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直角三角形 44"/>
          <p:cNvSpPr/>
          <p:nvPr/>
        </p:nvSpPr>
        <p:spPr>
          <a:xfrm rot="1848959">
            <a:off x="5905596" y="276165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直角三角形 47"/>
          <p:cNvSpPr/>
          <p:nvPr/>
        </p:nvSpPr>
        <p:spPr>
          <a:xfrm rot="12676609">
            <a:off x="4136695" y="3739438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直角三角形 50"/>
          <p:cNvSpPr/>
          <p:nvPr/>
        </p:nvSpPr>
        <p:spPr>
          <a:xfrm rot="19887927" flipH="1">
            <a:off x="2389287" y="2734855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直角三角形 53"/>
          <p:cNvSpPr/>
          <p:nvPr/>
        </p:nvSpPr>
        <p:spPr>
          <a:xfrm rot="9044517">
            <a:off x="3222343" y="4259558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直角三角形 56"/>
          <p:cNvSpPr/>
          <p:nvPr/>
        </p:nvSpPr>
        <p:spPr>
          <a:xfrm rot="9016344" flipH="1">
            <a:off x="4127698" y="3765381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直角三角形 59"/>
          <p:cNvSpPr/>
          <p:nvPr/>
        </p:nvSpPr>
        <p:spPr>
          <a:xfrm rot="12654069" flipH="1">
            <a:off x="5023865" y="4259764"/>
            <a:ext cx="1020031" cy="1732336"/>
          </a:xfrm>
          <a:prstGeom prst="rtTriangl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/>
          <p:cNvGrpSpPr/>
          <p:nvPr/>
        </p:nvGrpSpPr>
        <p:grpSpPr>
          <a:xfrm>
            <a:off x="3286149" y="1244546"/>
            <a:ext cx="1020031" cy="1732336"/>
            <a:chOff x="3286149" y="1244546"/>
            <a:chExt cx="1020031" cy="1732336"/>
          </a:xfrm>
        </p:grpSpPr>
        <p:sp>
          <p:nvSpPr>
            <p:cNvPr id="33" name="直角三角形 32"/>
            <p:cNvSpPr/>
            <p:nvPr/>
          </p:nvSpPr>
          <p:spPr>
            <a:xfrm rot="1824456" flipH="1">
              <a:off x="3286149" y="1244546"/>
              <a:ext cx="1020031" cy="1732336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" name="テキスト ボックス 1"/>
            <p:cNvSpPr txBox="1"/>
            <p:nvPr/>
          </p:nvSpPr>
          <p:spPr>
            <a:xfrm>
              <a:off x="3478923" y="2334830"/>
              <a:ext cx="5068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ア</a:t>
              </a:r>
              <a:endParaRPr kumimoji="1" lang="ja-JP" altLang="en-US" sz="2800" dirty="0"/>
            </a:p>
          </p:txBody>
        </p:sp>
      </p:grpSp>
      <p:sp>
        <p:nvSpPr>
          <p:cNvPr id="62" name="テキスト ボックス 61"/>
          <p:cNvSpPr txBox="1"/>
          <p:nvPr/>
        </p:nvSpPr>
        <p:spPr>
          <a:xfrm>
            <a:off x="4117842" y="2573610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イ</a:t>
            </a:r>
            <a:endParaRPr kumimoji="1" lang="ja-JP" altLang="en-US" sz="28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749488" y="2598695"/>
            <a:ext cx="522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ウ</a:t>
            </a:r>
            <a:endParaRPr kumimoji="1" lang="ja-JP" altLang="en-US" sz="28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2928529" y="3706430"/>
            <a:ext cx="5196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オ</a:t>
            </a:r>
            <a:endParaRPr kumimoji="1" lang="ja-JP" altLang="en-US" sz="28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5509488" y="2361015"/>
            <a:ext cx="505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エ</a:t>
            </a:r>
            <a:endParaRPr kumimoji="1" lang="ja-JP" altLang="en-US" sz="2800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732358" y="3366212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カ</a:t>
            </a:r>
            <a:endParaRPr kumimoji="1" lang="ja-JP" altLang="en-US" sz="2800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762923" y="3706430"/>
            <a:ext cx="4732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ク</a:t>
            </a:r>
            <a:endParaRPr kumimoji="1" lang="ja-JP" altLang="en-US" sz="2800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5219287" y="3361427"/>
            <a:ext cx="5293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キ</a:t>
            </a:r>
            <a:endParaRPr kumimoji="1" lang="ja-JP" altLang="en-US" sz="2800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033379" y="4016842"/>
            <a:ext cx="4716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コ</a:t>
            </a:r>
            <a:endParaRPr kumimoji="1" lang="ja-JP" altLang="en-US" sz="2800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3294025" y="4389937"/>
            <a:ext cx="518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ケ</a:t>
            </a:r>
            <a:endParaRPr kumimoji="1" lang="ja-JP" altLang="en-US" sz="2800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472722" y="4343996"/>
            <a:ext cx="5068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シ</a:t>
            </a:r>
            <a:endParaRPr kumimoji="1" lang="ja-JP" altLang="en-US" sz="2800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749488" y="4016842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サ</a:t>
            </a:r>
            <a:endParaRPr kumimoji="1" lang="ja-JP" altLang="en-US" sz="2800" dirty="0"/>
          </a:p>
        </p:txBody>
      </p:sp>
      <p:grpSp>
        <p:nvGrpSpPr>
          <p:cNvPr id="28" name="グループ化 27"/>
          <p:cNvGrpSpPr/>
          <p:nvPr/>
        </p:nvGrpSpPr>
        <p:grpSpPr>
          <a:xfrm flipH="1">
            <a:off x="5042704" y="1248473"/>
            <a:ext cx="1020031" cy="1732336"/>
            <a:chOff x="3286149" y="1244546"/>
            <a:chExt cx="1020031" cy="1732336"/>
          </a:xfrm>
        </p:grpSpPr>
        <p:sp>
          <p:nvSpPr>
            <p:cNvPr id="29" name="直角三角形 28"/>
            <p:cNvSpPr/>
            <p:nvPr/>
          </p:nvSpPr>
          <p:spPr>
            <a:xfrm rot="1824456" flipH="1">
              <a:off x="3286149" y="1244546"/>
              <a:ext cx="1020031" cy="1732336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3478923" y="2334830"/>
              <a:ext cx="5068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ア</a:t>
              </a:r>
              <a:endParaRPr kumimoji="1" lang="ja-JP" altLang="en-US" sz="2800" dirty="0"/>
            </a:p>
          </p:txBody>
        </p:sp>
      </p:grpSp>
      <p:sp>
        <p:nvSpPr>
          <p:cNvPr id="32" name="テキスト ボックス 31"/>
          <p:cNvSpPr txBox="1"/>
          <p:nvPr/>
        </p:nvSpPr>
        <p:spPr>
          <a:xfrm>
            <a:off x="2385134" y="537796"/>
            <a:ext cx="443102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アからカへの移動</a:t>
            </a:r>
            <a:endParaRPr kumimoji="1" lang="ja-JP" altLang="en-US" sz="44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732240" y="2273274"/>
            <a:ext cx="2031325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対称移動</a:t>
            </a:r>
            <a:endParaRPr kumimoji="1" lang="ja-JP" altLang="en-US" sz="3600" dirty="0"/>
          </a:p>
        </p:txBody>
      </p:sp>
      <p:sp>
        <p:nvSpPr>
          <p:cNvPr id="35" name="下矢印 34"/>
          <p:cNvSpPr/>
          <p:nvPr/>
        </p:nvSpPr>
        <p:spPr>
          <a:xfrm>
            <a:off x="7505586" y="3038434"/>
            <a:ext cx="484632" cy="978408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732240" y="4219236"/>
            <a:ext cx="2031325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平行移動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915008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89639E-6 L -0.19392 0.14963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05" y="74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4" grpId="0" animBg="1"/>
      <p:bldP spid="35" grpId="0" animBg="1"/>
      <p:bldP spid="37" grpId="0" animBg="1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2293</TotalTime>
  <Words>260</Words>
  <Application>Microsoft Office PowerPoint</Application>
  <PresentationFormat>画面に合わせる (4:3)</PresentationFormat>
  <Paragraphs>121</Paragraphs>
  <Slides>17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18" baseType="lpstr">
      <vt:lpstr>Office ​​テーマ</vt:lpstr>
      <vt:lpstr>図形の移動 対称移動</vt:lpstr>
      <vt:lpstr>PowerPoint プレゼンテーション</vt:lpstr>
      <vt:lpstr>PowerPoint プレゼンテーション</vt:lpstr>
      <vt:lpstr>対称移動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下のマークは、どのような図形の移動でできているとみられるでしょうか。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５章　平面図形</dc:title>
  <dc:creator>teacher</dc:creator>
  <cp:lastModifiedBy>teacher</cp:lastModifiedBy>
  <cp:revision>143</cp:revision>
  <dcterms:created xsi:type="dcterms:W3CDTF">2014-11-27T00:25:56Z</dcterms:created>
  <dcterms:modified xsi:type="dcterms:W3CDTF">2015-12-08T02:00:24Z</dcterms:modified>
</cp:coreProperties>
</file>