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67" r:id="rId3"/>
    <p:sldId id="262" r:id="rId4"/>
    <p:sldId id="258" r:id="rId5"/>
    <p:sldId id="263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13" autoAdjust="0"/>
  </p:normalViewPr>
  <p:slideViewPr>
    <p:cSldViewPr>
      <p:cViewPr>
        <p:scale>
          <a:sx n="70" d="100"/>
          <a:sy n="70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E8220-5406-4C32-BD92-E538CBA40C38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7A632-F4F9-42A9-96AA-1FEDEC83F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48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A632-F4F9-42A9-96AA-1FEDEC83FA6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587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A632-F4F9-42A9-96AA-1FEDEC83FA6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58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jp/url?sa=i&amp;rct=j&amp;q=&amp;esrc=s&amp;source=images&amp;cd=&amp;cad=rja&amp;uact=8&amp;docid=68eP_TqDt4zoNM&amp;tbnid=HNrsVUvSvtgEhM:&amp;ved=0CAcQjRw&amp;url=http://mangatop.info/sozai/other/1230/attachment/hakari-2/&amp;ei=yfYxVJr5JIrj8AXSrYGACg&amp;bvm=bv.76802529,d.dGc&amp;psig=AFQjCNGHHmbyROphbMGnxe27bKo3mOid5A&amp;ust=141264684434511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jp/url?sa=i&amp;rct=j&amp;q=&amp;esrc=s&amp;source=images&amp;cd=&amp;cad=rja&amp;uact=8&amp;docid=68eP_TqDt4zoNM&amp;tbnid=HNrsVUvSvtgEhM:&amp;ved=0CAcQjRw&amp;url=http://mangatop.info/sozai/other/1230/attachment/hakari-2/&amp;ei=yfYxVJr5JIrj8AXSrYGACg&amp;bvm=bv.76802529,d.dGc&amp;psig=AFQjCNGHHmbyROphbMGnxe27bKo3mOid5A&amp;ust=141264684434511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69269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４章　変化と対応　２　比例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692696"/>
            <a:ext cx="7920880" cy="616530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「比例の意味を理解する」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課題「</a:t>
            </a:r>
            <a:r>
              <a:rPr lang="ja-JP" altLang="en-US" sz="2800" dirty="0">
                <a:solidFill>
                  <a:schemeClr val="tx1"/>
                </a:solidFill>
              </a:rPr>
              <a:t>ともなって変わる２つの量に</a:t>
            </a:r>
            <a:r>
              <a:rPr lang="ja-JP" altLang="en-US" sz="2800" dirty="0" smtClean="0">
                <a:solidFill>
                  <a:schemeClr val="tx1"/>
                </a:solidFill>
              </a:rPr>
              <a:t>ついて調べよう」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課題の</a:t>
            </a:r>
            <a:r>
              <a:rPr lang="ja-JP" altLang="en-US" sz="2800" dirty="0" smtClean="0">
                <a:solidFill>
                  <a:schemeClr val="tx1"/>
                </a:solidFill>
              </a:rPr>
              <a:t>解決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比例</a:t>
            </a:r>
            <a:r>
              <a:rPr lang="ja-JP" altLang="en-US" sz="2800" dirty="0" smtClean="0">
                <a:solidFill>
                  <a:schemeClr val="tx1"/>
                </a:solidFill>
              </a:rPr>
              <a:t>の</a:t>
            </a:r>
            <a:r>
              <a:rPr lang="ja-JP" altLang="en-US" sz="2800" dirty="0">
                <a:solidFill>
                  <a:schemeClr val="tx1"/>
                </a:solidFill>
              </a:rPr>
              <a:t>意味を</a:t>
            </a:r>
            <a:r>
              <a:rPr lang="ja-JP" altLang="en-US" sz="2800" dirty="0" smtClean="0">
                <a:solidFill>
                  <a:schemeClr val="tx1"/>
                </a:solidFill>
              </a:rPr>
              <a:t>知る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問</a:t>
            </a:r>
            <a:r>
              <a:rPr lang="en-US" altLang="ja-JP" sz="2800" dirty="0">
                <a:solidFill>
                  <a:schemeClr val="tx1"/>
                </a:solidFill>
              </a:rPr>
              <a:t>1</a:t>
            </a:r>
            <a:r>
              <a:rPr lang="ja-JP" altLang="en-US" sz="2800" dirty="0">
                <a:solidFill>
                  <a:schemeClr val="tx1"/>
                </a:solidFill>
              </a:rPr>
              <a:t>を</a:t>
            </a:r>
            <a:r>
              <a:rPr lang="ja-JP" altLang="en-US" sz="2800" dirty="0" smtClean="0">
                <a:solidFill>
                  <a:schemeClr val="tx1"/>
                </a:solidFill>
              </a:rPr>
              <a:t>考える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本時のまとめと次時の予告をする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endParaRPr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7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74" y="200223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987284" y="4642879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696490" y="3084818"/>
            <a:ext cx="3593429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987284" y="4333939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987284" y="4038971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969957" y="3720913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987284" y="3446708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969957" y="311742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969957" y="280180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987284" y="2535203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1471170" y="1648032"/>
            <a:ext cx="6297044" cy="3600269"/>
            <a:chOff x="1498205" y="1344508"/>
            <a:chExt cx="6297044" cy="3600269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960635" y="1562662"/>
              <a:ext cx="5834614" cy="3105116"/>
              <a:chOff x="1397641" y="2956562"/>
              <a:chExt cx="5834614" cy="310511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1409131" y="2956562"/>
                <a:ext cx="5823124" cy="3105116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1420107" y="587727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420107" y="573325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1422535" y="543218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420107" y="5294272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1422535" y="514023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1420107" y="4972137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1422535" y="481128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422535" y="465313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422535" y="436593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1422535" y="420780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1422535" y="405710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1422535" y="3908685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1422535" y="361504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1427391" y="346733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1437646" y="330626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1437646" y="3138518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1420107" y="5589240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1420106" y="4509120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1397641" y="3759727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テキスト ボックス 36"/>
            <p:cNvSpPr txBox="1"/>
            <p:nvPr/>
          </p:nvSpPr>
          <p:spPr>
            <a:xfrm>
              <a:off x="1578200" y="448311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0</a:t>
              </a:r>
              <a:endParaRPr kumimoji="1" lang="ja-JP" altLang="en-US" sz="2400" b="1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71213" y="370031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5</a:t>
              </a:r>
              <a:endParaRPr kumimoji="1" lang="ja-JP" altLang="en-US" sz="2400" b="1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501343" y="291235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10</a:t>
              </a:r>
              <a:endParaRPr kumimoji="1" lang="ja-JP" altLang="en-US" sz="2400" b="1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498205" y="216577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15</a:t>
              </a:r>
              <a:endParaRPr kumimoji="1" lang="ja-JP" altLang="en-US" sz="2400" b="1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498205" y="1344508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20</a:t>
              </a:r>
              <a:endParaRPr kumimoji="1" lang="ja-JP" altLang="en-US" sz="2400" b="1" dirty="0"/>
            </a:p>
          </p:txBody>
        </p:sp>
      </p:grpSp>
      <p:sp>
        <p:nvSpPr>
          <p:cNvPr id="53" name="タイトル 1"/>
          <p:cNvSpPr txBox="1">
            <a:spLocks/>
          </p:cNvSpPr>
          <p:nvPr/>
        </p:nvSpPr>
        <p:spPr>
          <a:xfrm>
            <a:off x="3203848" y="-8088"/>
            <a:ext cx="5577604" cy="14928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１分間に２</a:t>
            </a:r>
            <a:r>
              <a:rPr lang="en-US" altLang="ja-JP" sz="3600" dirty="0" smtClean="0"/>
              <a:t>㎝</a:t>
            </a:r>
            <a:r>
              <a:rPr lang="ja-JP" altLang="en-US" sz="3600" dirty="0" smtClean="0"/>
              <a:t>の割合で、からの水そうに水を入れるとき、</a:t>
            </a:r>
            <a:endParaRPr lang="ja-JP" altLang="en-US" sz="3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38673" y="5276560"/>
            <a:ext cx="72795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時間がたつと（　　　　）が変わる。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6093296"/>
            <a:ext cx="9207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「時間」と「高さ」・・・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ともなって変わる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z="3600" dirty="0" err="1" smtClean="0">
                <a:solidFill>
                  <a:srgbClr val="FF0000"/>
                </a:solidFill>
              </a:rPr>
              <a:t>つの</a:t>
            </a:r>
            <a:r>
              <a:rPr lang="ja-JP" altLang="en-US" sz="3600" dirty="0">
                <a:solidFill>
                  <a:srgbClr val="FF0000"/>
                </a:solidFill>
              </a:rPr>
              <a:t>数量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353446" y="5345676"/>
            <a:ext cx="1000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srgbClr val="0070C0"/>
                </a:solidFill>
              </a:rPr>
              <a:t>高さ</a:t>
            </a:r>
          </a:p>
        </p:txBody>
      </p:sp>
    </p:spTree>
    <p:extLst>
      <p:ext uri="{BB962C8B-B14F-4D97-AF65-F5344CB8AC3E}">
        <p14:creationId xmlns:p14="http://schemas.microsoft.com/office/powerpoint/2010/main" val="357867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/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10365" y="97352"/>
            <a:ext cx="3339529" cy="2348875"/>
            <a:chOff x="938674" y="200223"/>
            <a:chExt cx="6829540" cy="4817505"/>
          </a:xfrm>
        </p:grpSpPr>
        <p:pic>
          <p:nvPicPr>
            <p:cNvPr id="1026" name="Picture 2" descr="C:\Users\teacher\AppData\Local\Microsoft\Windows\Temporary Internet Files\Content.IE5\DPDADRY1\MC900239501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74" y="200223"/>
              <a:ext cx="1727302" cy="181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正方形/長方形 5"/>
            <p:cNvSpPr/>
            <p:nvPr/>
          </p:nvSpPr>
          <p:spPr>
            <a:xfrm>
              <a:off x="1987284" y="4642879"/>
              <a:ext cx="5767574" cy="329849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 rot="5400000">
              <a:off x="778239" y="3003068"/>
              <a:ext cx="3429931" cy="17954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987284" y="4333939"/>
              <a:ext cx="5767574" cy="329849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987284" y="4038971"/>
              <a:ext cx="5767574" cy="329849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1969957" y="3720913"/>
              <a:ext cx="5767574" cy="329849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987284" y="3446708"/>
              <a:ext cx="5767574" cy="329849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969957" y="3117425"/>
              <a:ext cx="5767574" cy="329849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969957" y="2801805"/>
              <a:ext cx="5767574" cy="329849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987284" y="2535203"/>
              <a:ext cx="5767574" cy="329849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1036465" y="1430056"/>
              <a:ext cx="6731749" cy="3587672"/>
              <a:chOff x="1063500" y="1126532"/>
              <a:chExt cx="6731749" cy="3587672"/>
            </a:xfrm>
          </p:grpSpPr>
          <p:grpSp>
            <p:nvGrpSpPr>
              <p:cNvPr id="36" name="グループ化 35"/>
              <p:cNvGrpSpPr/>
              <p:nvPr/>
            </p:nvGrpSpPr>
            <p:grpSpPr>
              <a:xfrm>
                <a:off x="1960635" y="1562662"/>
                <a:ext cx="5834614" cy="3105116"/>
                <a:chOff x="1397641" y="2956562"/>
                <a:chExt cx="5834614" cy="3105116"/>
              </a:xfrm>
            </p:grpSpPr>
            <p:sp>
              <p:nvSpPr>
                <p:cNvPr id="4" name="正方形/長方形 3"/>
                <p:cNvSpPr/>
                <p:nvPr/>
              </p:nvSpPr>
              <p:spPr>
                <a:xfrm>
                  <a:off x="1409131" y="2956562"/>
                  <a:ext cx="5823124" cy="3105116"/>
                </a:xfrm>
                <a:prstGeom prst="rect">
                  <a:avLst/>
                </a:prstGeom>
                <a:no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" name="直線コネクタ 7"/>
                <p:cNvCxnSpPr/>
                <p:nvPr/>
              </p:nvCxnSpPr>
              <p:spPr>
                <a:xfrm>
                  <a:off x="1420107" y="5877272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/>
                <p:cNvCxnSpPr/>
                <p:nvPr/>
              </p:nvCxnSpPr>
              <p:spPr>
                <a:xfrm>
                  <a:off x="1420107" y="5733256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/>
                <p:cNvCxnSpPr/>
                <p:nvPr/>
              </p:nvCxnSpPr>
              <p:spPr>
                <a:xfrm>
                  <a:off x="1422535" y="5432183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コネクタ 15"/>
                <p:cNvCxnSpPr/>
                <p:nvPr/>
              </p:nvCxnSpPr>
              <p:spPr>
                <a:xfrm>
                  <a:off x="1420107" y="5294272"/>
                  <a:ext cx="559605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コネクタ 16"/>
                <p:cNvCxnSpPr/>
                <p:nvPr/>
              </p:nvCxnSpPr>
              <p:spPr>
                <a:xfrm>
                  <a:off x="1422535" y="5140239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コネクタ 17"/>
                <p:cNvCxnSpPr/>
                <p:nvPr/>
              </p:nvCxnSpPr>
              <p:spPr>
                <a:xfrm>
                  <a:off x="1420107" y="4972137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コネクタ 18"/>
                <p:cNvCxnSpPr/>
                <p:nvPr/>
              </p:nvCxnSpPr>
              <p:spPr>
                <a:xfrm>
                  <a:off x="1422535" y="4811289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コネクタ 19"/>
                <p:cNvCxnSpPr/>
                <p:nvPr/>
              </p:nvCxnSpPr>
              <p:spPr>
                <a:xfrm>
                  <a:off x="1422535" y="4653136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コネクタ 20"/>
                <p:cNvCxnSpPr/>
                <p:nvPr/>
              </p:nvCxnSpPr>
              <p:spPr>
                <a:xfrm>
                  <a:off x="1422535" y="4365932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コネクタ 21"/>
                <p:cNvCxnSpPr/>
                <p:nvPr/>
              </p:nvCxnSpPr>
              <p:spPr>
                <a:xfrm>
                  <a:off x="1422535" y="4207801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コネクタ 22"/>
                <p:cNvCxnSpPr/>
                <p:nvPr/>
              </p:nvCxnSpPr>
              <p:spPr>
                <a:xfrm>
                  <a:off x="1422535" y="4057106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コネクタ 23"/>
                <p:cNvCxnSpPr/>
                <p:nvPr/>
              </p:nvCxnSpPr>
              <p:spPr>
                <a:xfrm>
                  <a:off x="1422535" y="3908685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コネクタ 24"/>
                <p:cNvCxnSpPr/>
                <p:nvPr/>
              </p:nvCxnSpPr>
              <p:spPr>
                <a:xfrm>
                  <a:off x="1422535" y="3615041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コネクタ 25"/>
                <p:cNvCxnSpPr/>
                <p:nvPr/>
              </p:nvCxnSpPr>
              <p:spPr>
                <a:xfrm>
                  <a:off x="1427391" y="3467331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コネクタ 26"/>
                <p:cNvCxnSpPr/>
                <p:nvPr/>
              </p:nvCxnSpPr>
              <p:spPr>
                <a:xfrm>
                  <a:off x="1437646" y="3306263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コネクタ 27"/>
                <p:cNvCxnSpPr/>
                <p:nvPr/>
              </p:nvCxnSpPr>
              <p:spPr>
                <a:xfrm>
                  <a:off x="1437646" y="3138518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/>
                <p:cNvCxnSpPr/>
                <p:nvPr/>
              </p:nvCxnSpPr>
              <p:spPr>
                <a:xfrm>
                  <a:off x="1420107" y="5589240"/>
                  <a:ext cx="315806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/>
                <p:cNvCxnSpPr/>
                <p:nvPr/>
              </p:nvCxnSpPr>
              <p:spPr>
                <a:xfrm>
                  <a:off x="1420106" y="4509120"/>
                  <a:ext cx="559605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コネクタ 34"/>
                <p:cNvCxnSpPr/>
                <p:nvPr/>
              </p:nvCxnSpPr>
              <p:spPr>
                <a:xfrm>
                  <a:off x="1397641" y="3759727"/>
                  <a:ext cx="559605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テキスト ボックス 36"/>
              <p:cNvSpPr txBox="1"/>
              <p:nvPr/>
            </p:nvSpPr>
            <p:spPr>
              <a:xfrm>
                <a:off x="1372815" y="4252538"/>
                <a:ext cx="340157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b="1" dirty="0" smtClean="0"/>
                  <a:t>0</a:t>
                </a:r>
                <a:endParaRPr kumimoji="1" lang="ja-JP" altLang="en-US" sz="2400" b="1" dirty="0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1375431" y="3504612"/>
                <a:ext cx="340157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b="1" dirty="0" smtClean="0"/>
                  <a:t>5</a:t>
                </a:r>
                <a:endParaRPr kumimoji="1" lang="ja-JP" altLang="en-US" sz="2400" b="1" dirty="0"/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1063500" y="2653553"/>
                <a:ext cx="495649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b="1" dirty="0" smtClean="0"/>
                  <a:t>10</a:t>
                </a:r>
                <a:endParaRPr kumimoji="1" lang="ja-JP" altLang="en-US" sz="2400" b="1" dirty="0"/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1100857" y="1934936"/>
                <a:ext cx="495649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b="1" dirty="0" smtClean="0"/>
                  <a:t>15</a:t>
                </a:r>
                <a:endParaRPr kumimoji="1" lang="ja-JP" altLang="en-US" sz="2400" b="1" dirty="0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1107573" y="1126532"/>
                <a:ext cx="495649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b="1" dirty="0" smtClean="0"/>
                  <a:t>20</a:t>
                </a:r>
                <a:endParaRPr kumimoji="1" lang="ja-JP" altLang="en-US" sz="2400" b="1" dirty="0"/>
              </a:p>
            </p:txBody>
          </p:sp>
        </p:grp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287829"/>
              </p:ext>
            </p:extLst>
          </p:nvPr>
        </p:nvGraphicFramePr>
        <p:xfrm>
          <a:off x="677043" y="2924944"/>
          <a:ext cx="7755679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1023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720080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ｘ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分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ｙ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2515528" y="358603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０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182756" y="358719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801709" y="358719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4456243" y="358614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６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079861" y="3564579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８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632741" y="3592977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10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284816" y="3592977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974710" y="358137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653999" y="356457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16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3" name="タイトル 1"/>
          <p:cNvSpPr txBox="1">
            <a:spLocks/>
          </p:cNvSpPr>
          <p:nvPr/>
        </p:nvSpPr>
        <p:spPr>
          <a:xfrm>
            <a:off x="3801710" y="61985"/>
            <a:ext cx="5342290" cy="242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１分間に２</a:t>
            </a:r>
            <a:r>
              <a:rPr lang="en-US" altLang="ja-JP" sz="3200" dirty="0" smtClean="0"/>
              <a:t>㎝</a:t>
            </a:r>
            <a:r>
              <a:rPr lang="ja-JP" altLang="en-US" sz="3200" dirty="0" smtClean="0"/>
              <a:t>の割合で、からの水そうに水を入れるとき、時間</a:t>
            </a:r>
            <a:r>
              <a:rPr lang="ja-JP" altLang="en-US" sz="3200" dirty="0" err="1" smtClean="0"/>
              <a:t>ｘ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分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と水面までの高さｙ（</a:t>
            </a:r>
            <a:r>
              <a:rPr lang="en-US" altLang="ja-JP" sz="3200" dirty="0" smtClean="0"/>
              <a:t>cm</a:t>
            </a:r>
            <a:r>
              <a:rPr lang="ja-JP" altLang="en-US" sz="3200" dirty="0" smtClean="0"/>
              <a:t>）の関係を表にすると・・・</a:t>
            </a:r>
            <a:endParaRPr lang="ja-JP" altLang="en-US" sz="3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0321" y="4365104"/>
            <a:ext cx="23952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気づいたこと</a:t>
            </a:r>
            <a:endParaRPr kumimoji="1" lang="ja-JP" altLang="en-US" sz="3200" dirty="0"/>
          </a:p>
        </p:txBody>
      </p:sp>
      <p:sp>
        <p:nvSpPr>
          <p:cNvPr id="31" name="左大かっこ 30"/>
          <p:cNvSpPr/>
          <p:nvPr/>
        </p:nvSpPr>
        <p:spPr>
          <a:xfrm>
            <a:off x="287316" y="5077491"/>
            <a:ext cx="210316" cy="1671488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左大かっこ 53"/>
          <p:cNvSpPr/>
          <p:nvPr/>
        </p:nvSpPr>
        <p:spPr>
          <a:xfrm rot="10800000">
            <a:off x="8676456" y="5087602"/>
            <a:ext cx="250228" cy="1671488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30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4626" y="0"/>
            <a:ext cx="8229600" cy="7200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比例の意味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735497"/>
            <a:ext cx="8640960" cy="2232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「高さ」と「時間」を</a:t>
            </a:r>
            <a:r>
              <a:rPr lang="ja-JP" altLang="en-US" sz="3600" dirty="0" smtClean="0"/>
              <a:t>使って「高さ」を表す式をつくると</a:t>
            </a:r>
            <a:r>
              <a:rPr lang="en-US" altLang="ja-JP" sz="3600" dirty="0" smtClean="0"/>
              <a:t>…</a:t>
            </a:r>
            <a:endParaRPr kumimoji="1" lang="en-US" altLang="ja-JP" sz="3600" dirty="0" smtClean="0"/>
          </a:p>
          <a:p>
            <a:pPr marL="0" indent="0" algn="ctr">
              <a:buNone/>
            </a:pPr>
            <a:r>
              <a:rPr lang="ja-JP" altLang="en-US" sz="4800" dirty="0" smtClean="0"/>
              <a:t>ｙ　</a:t>
            </a:r>
            <a:r>
              <a:rPr kumimoji="1" lang="ja-JP" altLang="en-US" sz="4800" dirty="0" smtClean="0"/>
              <a:t>＝　２　</a:t>
            </a:r>
            <a:r>
              <a:rPr kumimoji="1" lang="ja-JP" altLang="en-US" sz="4800" dirty="0" err="1" smtClean="0"/>
              <a:t>ｘ</a:t>
            </a:r>
            <a:endParaRPr kumimoji="1" lang="en-US" altLang="ja-JP" sz="48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51521" y="3365310"/>
            <a:ext cx="8640960" cy="32808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一般に、ともなって変わる数</a:t>
            </a:r>
            <a:r>
              <a:rPr lang="ja-JP" altLang="en-US" sz="3200" dirty="0" err="1" smtClean="0">
                <a:solidFill>
                  <a:prstClr val="black"/>
                </a:solidFill>
              </a:rPr>
              <a:t>ｘ</a:t>
            </a:r>
            <a:r>
              <a:rPr lang="ja-JP" altLang="en-US" sz="3200" dirty="0" smtClean="0">
                <a:solidFill>
                  <a:prstClr val="black"/>
                </a:solidFill>
              </a:rPr>
              <a:t>、ｙがあり、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ja-JP" altLang="en-US" sz="6600" dirty="0" smtClean="0">
                <a:solidFill>
                  <a:prstClr val="black"/>
                </a:solidFill>
              </a:rPr>
              <a:t>ｙ</a:t>
            </a:r>
            <a:r>
              <a:rPr lang="ja-JP" altLang="en-US" sz="4800" dirty="0">
                <a:solidFill>
                  <a:prstClr val="black"/>
                </a:solidFill>
              </a:rPr>
              <a:t>＝</a:t>
            </a:r>
            <a:r>
              <a:rPr lang="en-US" altLang="ja-JP" sz="6600" dirty="0">
                <a:solidFill>
                  <a:prstClr val="black"/>
                </a:solidFill>
              </a:rPr>
              <a:t>a</a:t>
            </a:r>
            <a:r>
              <a:rPr lang="ja-JP" altLang="en-US" sz="6600" dirty="0" err="1" smtClean="0">
                <a:solidFill>
                  <a:prstClr val="black"/>
                </a:solidFill>
              </a:rPr>
              <a:t>ｘ</a:t>
            </a:r>
            <a:endParaRPr lang="en-US" altLang="ja-JP" sz="40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600" dirty="0" smtClean="0"/>
              <a:t>で表されるとき、</a:t>
            </a:r>
            <a:r>
              <a:rPr lang="ja-JP" altLang="en-US" sz="3600" dirty="0" err="1" smtClean="0"/>
              <a:t>ｙ</a:t>
            </a:r>
            <a:r>
              <a:rPr lang="ja-JP" altLang="en-US" sz="3600" dirty="0" smtClean="0"/>
              <a:t>はｘに</a:t>
            </a:r>
            <a:r>
              <a:rPr lang="ja-JP" altLang="en-US" sz="3600" dirty="0" smtClean="0">
                <a:solidFill>
                  <a:srgbClr val="FF0000"/>
                </a:solidFill>
              </a:rPr>
              <a:t>比例</a:t>
            </a:r>
            <a:r>
              <a:rPr lang="ja-JP" altLang="en-US" sz="3600" dirty="0" smtClean="0"/>
              <a:t>する。</a:t>
            </a:r>
            <a:endParaRPr lang="en-US" altLang="ja-JP" sz="3600" dirty="0" smtClean="0"/>
          </a:p>
          <a:p>
            <a:pPr lvl="0">
              <a:spcBef>
                <a:spcPct val="20000"/>
              </a:spcBef>
            </a:pPr>
            <a:r>
              <a:rPr lang="ja-JP" altLang="en-US" sz="3600" dirty="0" smtClean="0"/>
              <a:t>この定数</a:t>
            </a:r>
            <a:r>
              <a:rPr lang="ja-JP" altLang="en-US" sz="4400" dirty="0" smtClean="0"/>
              <a:t>ａ</a:t>
            </a:r>
            <a:r>
              <a:rPr lang="ja-JP" altLang="en-US" sz="3600" dirty="0" smtClean="0"/>
              <a:t>を</a:t>
            </a:r>
            <a:r>
              <a:rPr lang="ja-JP" altLang="en-US" sz="3600" dirty="0" smtClean="0">
                <a:solidFill>
                  <a:srgbClr val="FF0000"/>
                </a:solidFill>
              </a:rPr>
              <a:t>比例定数</a:t>
            </a:r>
            <a:r>
              <a:rPr lang="ja-JP" altLang="en-US" sz="3600" dirty="0" smtClean="0"/>
              <a:t>という。</a:t>
            </a:r>
            <a:endParaRPr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5647" y="270425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変数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82465" y="269261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変数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74469" y="269261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70C0"/>
                </a:solidFill>
              </a:rPr>
              <a:t>定数</a:t>
            </a:r>
            <a:endParaRPr kumimoji="1" lang="ja-JP" alt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5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animBg="1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63664"/>
            <a:ext cx="2232248" cy="54198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kumimoji="1" lang="ja-JP" altLang="en-US" sz="3200" dirty="0" smtClean="0"/>
              <a:t>比例の性質</a:t>
            </a:r>
            <a:endParaRPr kumimoji="1" lang="ja-JP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339" y="2348880"/>
                <a:ext cx="8722672" cy="3168352"/>
              </a:xfr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ja-JP" altLang="en-US" dirty="0" err="1"/>
                  <a:t>ｘ</a:t>
                </a:r>
                <a:r>
                  <a:rPr lang="ja-JP" altLang="en-US" dirty="0"/>
                  <a:t>の値を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2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倍、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3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倍、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4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倍・・・</a:t>
                </a:r>
                <a:r>
                  <a:rPr lang="ja-JP" altLang="en-US" dirty="0"/>
                  <a:t>すると、</a:t>
                </a:r>
                <a:r>
                  <a:rPr lang="ja-JP" altLang="en-US" dirty="0" err="1"/>
                  <a:t>ｙ</a:t>
                </a:r>
                <a:r>
                  <a:rPr lang="ja-JP" altLang="en-US" dirty="0"/>
                  <a:t>の値も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2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倍、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3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倍、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4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倍・・・</a:t>
                </a:r>
                <a:r>
                  <a:rPr lang="ja-JP" altLang="en-US" dirty="0"/>
                  <a:t>となる。</a:t>
                </a:r>
              </a:p>
              <a:p>
                <a:r>
                  <a:rPr kumimoji="1" lang="ja-JP" altLang="en-US" dirty="0" err="1" smtClean="0"/>
                  <a:t>ｙ</a:t>
                </a:r>
                <a:r>
                  <a:rPr kumimoji="1" lang="ja-JP" altLang="en-US" dirty="0" smtClean="0"/>
                  <a:t>をｘで割った値（商）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44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kumimoji="1" lang="ja-JP" altLang="en-US" sz="44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は一定で、比例定数ａに等しい。</a:t>
                </a:r>
                <a:r>
                  <a:rPr kumimoji="1" lang="en-US" altLang="ja-JP" dirty="0" smtClean="0"/>
                  <a:t>(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ja-JP" altLang="en-US" sz="4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＝ａ</a:t>
                </a:r>
                <a:r>
                  <a:rPr kumimoji="1" lang="en-US" altLang="ja-JP" dirty="0" smtClean="0"/>
                  <a:t>)</a:t>
                </a: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339" y="2348880"/>
                <a:ext cx="8722672" cy="316835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251521" y="5661248"/>
            <a:ext cx="872249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これら比例の定義と性質のうち、どれか一つでも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当てはまれば、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比例</a:t>
            </a:r>
            <a:r>
              <a:rPr kumimoji="1" lang="ja-JP" altLang="en-US" sz="3200" dirty="0" smtClean="0"/>
              <a:t>である。</a:t>
            </a:r>
            <a:endParaRPr kumimoji="1" lang="ja-JP" altLang="en-US" sz="32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163024"/>
              </p:ext>
            </p:extLst>
          </p:nvPr>
        </p:nvGraphicFramePr>
        <p:xfrm>
          <a:off x="1714787" y="751322"/>
          <a:ext cx="7284055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3880"/>
                <a:gridCol w="635507"/>
                <a:gridCol w="635507"/>
                <a:gridCol w="635507"/>
                <a:gridCol w="635507"/>
                <a:gridCol w="635507"/>
                <a:gridCol w="635507"/>
                <a:gridCol w="635507"/>
                <a:gridCol w="635507"/>
                <a:gridCol w="706119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ｘ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分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ｙ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182797" y="138515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０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850025" y="138631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468978" y="138631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123512" y="138526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６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747130" y="1363699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８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300010" y="1392097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10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952085" y="1392097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641979" y="138049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321268" y="136369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16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5" name="下カーブ矢印 14"/>
          <p:cNvSpPr/>
          <p:nvPr/>
        </p:nvSpPr>
        <p:spPr>
          <a:xfrm>
            <a:off x="4056450" y="450282"/>
            <a:ext cx="773029" cy="258031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下カーブ矢印 15"/>
          <p:cNvSpPr/>
          <p:nvPr/>
        </p:nvSpPr>
        <p:spPr>
          <a:xfrm>
            <a:off x="4100255" y="473666"/>
            <a:ext cx="1311670" cy="234647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下カーブ矢印 16"/>
          <p:cNvSpPr/>
          <p:nvPr/>
        </p:nvSpPr>
        <p:spPr>
          <a:xfrm>
            <a:off x="4173643" y="502976"/>
            <a:ext cx="1823715" cy="205337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上カーブ矢印 17"/>
          <p:cNvSpPr/>
          <p:nvPr/>
        </p:nvSpPr>
        <p:spPr>
          <a:xfrm>
            <a:off x="4100253" y="1975458"/>
            <a:ext cx="729225" cy="2880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上カーブ矢印 18"/>
          <p:cNvSpPr/>
          <p:nvPr/>
        </p:nvSpPr>
        <p:spPr>
          <a:xfrm>
            <a:off x="4114593" y="1975232"/>
            <a:ext cx="1307560" cy="27964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上カーブ矢印 19"/>
          <p:cNvSpPr/>
          <p:nvPr/>
        </p:nvSpPr>
        <p:spPr>
          <a:xfrm>
            <a:off x="4142348" y="1987808"/>
            <a:ext cx="1855010" cy="26707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03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883" y="207117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例題</a:t>
            </a:r>
            <a:r>
              <a:rPr kumimoji="1" lang="en-US" altLang="ja-JP" sz="3200" dirty="0" smtClean="0"/>
              <a:t>2</a:t>
            </a:r>
            <a:r>
              <a:rPr kumimoji="1" lang="ja-JP" altLang="en-US" sz="3200" dirty="0" smtClean="0"/>
              <a:t>　次の関係を表と式に表し、比例している　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3200" dirty="0"/>
              <a:t>　</a:t>
            </a:r>
            <a:r>
              <a:rPr lang="ja-JP" altLang="en-US" sz="3200" dirty="0" smtClean="0"/>
              <a:t>　　　</a:t>
            </a:r>
            <a:r>
              <a:rPr kumimoji="1" lang="ja-JP" altLang="en-US" sz="3200" dirty="0" err="1" smtClean="0"/>
              <a:t>か</a:t>
            </a:r>
            <a:r>
              <a:rPr kumimoji="1" lang="ja-JP" altLang="en-US" sz="3200" dirty="0" smtClean="0"/>
              <a:t>どうか調べましょう。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3177" y="4225620"/>
            <a:ext cx="8229600" cy="648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釘の本数を増やすと（　　　　）が変わる。</a:t>
            </a:r>
            <a:endParaRPr kumimoji="1" lang="ja-JP" altLang="en-US" sz="3600" dirty="0"/>
          </a:p>
        </p:txBody>
      </p:sp>
      <p:pic>
        <p:nvPicPr>
          <p:cNvPr id="1026" name="Picture 2" descr="https://encrypted-tbn0.gstatic.com/images?q=tbn:ANd9GcT9hMSDjMZfvC1wq0oNrDLsp-MEIohat1Bki5DH2pxCCqZcntt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9" t="12211" r="18186" b="11540"/>
          <a:stretch/>
        </p:blipFill>
        <p:spPr bwMode="auto">
          <a:xfrm>
            <a:off x="625390" y="2121030"/>
            <a:ext cx="1484765" cy="144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0.gstatic.com/images?q=tbn:ANd9GcT9hMSDjMZfvC1wq0oNrDLsp-MEIohat1Bki5DH2pxCCqZcntt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9" t="12211" r="18186" b="11540"/>
          <a:stretch/>
        </p:blipFill>
        <p:spPr bwMode="auto">
          <a:xfrm>
            <a:off x="2713497" y="2121030"/>
            <a:ext cx="1484765" cy="144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0.gstatic.com/images?q=tbn:ANd9GcT9hMSDjMZfvC1wq0oNrDLsp-MEIohat1Bki5DH2pxCCqZcntt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9" t="12211" r="18186" b="11540"/>
          <a:stretch/>
        </p:blipFill>
        <p:spPr bwMode="auto">
          <a:xfrm>
            <a:off x="4801604" y="2121030"/>
            <a:ext cx="1484765" cy="144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encrypted-tbn0.gstatic.com/images?q=tbn:ANd9GcT9hMSDjMZfvC1wq0oNrDLsp-MEIohat1Bki5DH2pxCCqZcntt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9" t="12211" r="18186" b="11540"/>
          <a:stretch/>
        </p:blipFill>
        <p:spPr bwMode="auto">
          <a:xfrm>
            <a:off x="6889711" y="2121030"/>
            <a:ext cx="1484765" cy="144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wgHBgkIBwgKCgkLDRYPDQwMDRsUFRAWIB0iIiAdHx8kKDQsJCYxJx8fLT0tMTU3Ojo6Iys/RD84QzQ5OjcBCgoKDQwNGg8PGjclHyU3Nzc3Nzc3Nzc3Nzc3Nzc3Nzc3Nzc3Nzc3Nzc3Nzc3Nzc3Nzc3Nzc3Nzc3Nzc3Nzc3N//AABEIAS4AQAMBIgACEQEDEQH/xAAcAAEBAQEAAwEBAAAAAAAAAAAABgcFAQMECAL/xABIEAAABAMEBQgFCAcJAAAAAAAAAQIDBAUGBxE2sxIhhLGyExQxNDdzdHUiQVFxgRUWIyQyYZPSQlRWkaGiwTNSYmNlg5Kj4f/EABQBAQAAAAAAAAAAAAAAAAAAAAD/xAAUEQEAAAAAAAAAAAAAAAAAAAAA/9oADAMBAAIRAxEAPwBCNSanJLBwtRWaRz0Wy0lD8SmFbcS4ouk9IlHeOequrM0qNKqGURkdxkcO3q/mH6Au1XDlTSmpHNyMpnKIGKMyu0nWEmovcq68gGKfPuzL1UMf4DX5g+fdmX7Dn+A1+YUtZWV0s1ESjmUK9CHGzFEO5yLx3Eg0LM7iVfcd6SGa0DR0vqOuo+RxjsQiFh0PGhTaiJR6CySV53ewwFL8/LMf2HP8Br8wfPuzL9hz/Aa/MO5UNjFOyyQzGPYipgp2GhnHUEtxNxmlJmV+oemymzqmpvIflKaQa4p8n1ouW6ok3FddqK72gOUmurM1KJKaGUajO4iKHbvP+I6i2pPP5c6zT1msdDRThETMWuFbaS2q8tekaiGsSunZLKE6MslUFC+02mEpM/ed15/EdO4B5AAATVZ9ZprzprLdGQ2N9rs47uKzUjVbRY+FlbUhjo95LMKxN2lOuKIzJJcm5r1DFrMahlEntJmczmUa2xBOoiCbeURmStJwjLoK/WQDfK3wdO/AvcBibsUwZtbm5I9FV2j0hG0xNoWFnjDj70I6htBIX6SjSZEX2R77FMGbW5uSAvwAAAAABHWlRC4WFkj7UE5HLbm7Rphm7tJ36NzUV+oYlZzMn4K0OYxTMhiJg44h8jgmyTpt3uEeu/Vq6Bt1pHPzh5GUoOHKP+V2uROIIzb0uTc+1druuvGJWblUR2iTEpGuXlNNB/ljiUqNq7lC0rrtfTdcA0ip6ljn6dmbTlAzCGSuFcSbyuSubvSfpHd6iHXsUwZq/W3NyRzKnTaQVNzTn7tOHC80c5YmkO6ehonfdefTcOlYpgza3NyQF+AAAAAAI20uG55CSWG569A8pNmi5yyskra+jc1kZ9H/AKMSs6lRR1oMwg/l6Nl+gh/67Dvkhxy5ZFrUfTf0mNmtaVKkyiVKqAiOVlNWuc3koy0dBz1J19N3QMIox2kW6wjF1MSTkZpd5AjQ4ZX6ZaGpPpfZv6QGs1NSnN6dmbxV9PInk4VxXIOR6VJcuSfomXrI+gdixTBmr9bc3JEHPIqx1UljkypLfPjh1lD/AEMSX0l3o9JXdPtF7Yrgw7yu+tubkgL4AAAAAATNaERxFNkesvllrV/tujIbHUkq1ycEoiMuTiukv81I1+s+s01501lujIbG+12cd3FZqQGzVs2gqPnZkhJGUC96v8BidsUwZq/W3NyRSVvg6d+Be4DE3Ypgza3NyQF+AAAAAAJqs+s01501lujIbG+12cd3FZqRr1Z9ZprzprLdGQ2N9rs47uKzUgNorfB078C9wGJuxTBm1ubkikrfB078C9wGJuxTBm1ubkgL8AAAAAATVZ9ZprzprLdGQ2N9rs47uKzUjXqz6zTXnTWW6Mhsb7XZx3cVmpAbRW+Dp34F7gMTdimDNrc3JFJW+Dp34F7gMTdimDNrc3JAX4AAAAAAmqz6zTXnTWW6Mhsb7XZx3cVmpGvVn1mmvOmst0ZDY32uzju4rNSA2it8HTvwL3AYm7FMGbW5uSKSt8HTvwL3AYm7FMGbW5uSAvwAAAAABNVn1mmvOmst0ZDY32uzju4rNSNerPrNNedNZboyGxvtdnHdxWakBtFb4OnfgXuAxN2KYM2tzckUlb4OnfgXuAxN2KYM2tzckBfgAAAAACarPrNNedNZboyGxvtdnHdxWaka9WfWaa86ay3RkNjfa7OO7is1IDaK3wdO/AvcBibsUwZtbm5IpK3wdO/AvcBibsUwZtbm5IC/AAAAAAE1WfWaa86ay3RkNjfa7OO7is1I16s+s01501lujIbG+12cd3FZqQG0Vvg6d+Be4DE3Ypgza3NyRSVvg6d+Be4DE3Ypgza3NyQF+AAAAAAJqs+s01501lujIbG+12cd3FZqRr1Z9ZprzprLdGQ2N9rs47uKzUgNorfB078C9wGJuxTBm1ubkikrfB078C9wGJuxTBm1ubkgL8AAAAAATVZ9ZprzprLdGQ2N9rs47uKzUjXqz6zTXnTWW6Mhsb7XZx3cVmpAbRW+Dp34F7gMTdimDNrc3JFJW+Dp34F7gMTdimDNrc3JAX4AAAAAAmqz6zTXnTWW6Mhsb7XZx3cVmpGvVn1mmvOmst0ZDY32uzju4rNSA2it8HTvwL3AYm7FMGbW5uSKSt8HTvwL3AYm7FMGbW5uSAvwAAAAABNVn1mmvOmst0ZDY32uzju4rNSNerPrNNedNZboyGxvtdnHdxWakBtFb4OnfgXuAxN2KYM2tzckUlb4OnfgXuAxN2KYM2tzckBfgAAAAACarPrNNedNZboyGxvtdnHdxWaka9WZ/WaaL/Wmst0YpZjNYKUWpzeJmD3JNGUSgj0TO9RukZFcWv1GA3Wt8HTvwL3AYm7FMGbW5uSPqqWrJDM6ZnUHCTSHVFHAPGTC1aC/sH+iq4x8timDNrc3JAX4AAAAAAkLR4VMZCSZp511mHObsE66y4bakJUladSi1leakp+IoZVKJfJ4ZMNLIRqFZL9FpJFf95+0/ePhrWDcj6XmLMPdzhDXLMGfqcQZLQf/ACSQ6UrjW5jLoWOZ/s4llDqfcor/AOoD+JtKZfOIVULNINmKYP8AQdQSrvd7BPWcQDMsl80gYTT5qxNH0MaajUeiRJ9Z9Nx3l8BSzKLagJfExj53NQ7SnVn9ySv/AKDlUPBuQVKy9ESRFEut8u/d0G44ZrX/ADKMB3gAAAAAB4MiPpK8TVA/V5TESozLSlUY7CEn+6gj0m/+tSBTCZgj5hXkwhjuJuYwbcUj1XuNmaF3fA27/gA81+ZvSRqVoMtOaRTUHdfcZpUd67vvJCVn8BSJIiSRJK4i1ERCamH1+uZXC3Xty+FdjF+siWu5tHuO7lP4ilLoAeQAAAAAAEzVRczm1PzUjuJmM5q6d2vk3y0bvuLTJs/gKYcKuIXnVJTRCDInEMKeaM+gnG/TQZ/dpJIB81LfXJ3UM0MiNK4tMGyr16DKbjL8RTn7xTCfoJg2KQlWmrSdeYKIdV7XHPTUf71GKAAAAAf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1183508" y="1090278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3271612" y="811025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3271614" y="1090282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5301178" y="440963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5307324" y="754123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5307326" y="1085911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7447827" y="1090279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7447829" y="238644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7472834" y="517900"/>
            <a:ext cx="318516" cy="150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38902">
            <a:off x="7447826" y="797156"/>
            <a:ext cx="318516" cy="150299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625390" y="3609641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　　）ｇ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92689" y="3606409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　　）ｇ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72994" y="3606408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　　）ｇ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34390" y="3595066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　　）ｇ</a:t>
            </a:r>
            <a:endParaRPr kumimoji="1" lang="ja-JP" altLang="en-US" sz="3600" dirty="0"/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99608"/>
              </p:ext>
            </p:extLst>
          </p:nvPr>
        </p:nvGraphicFramePr>
        <p:xfrm>
          <a:off x="222908" y="4901459"/>
          <a:ext cx="5091383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1023"/>
                <a:gridCol w="648072"/>
                <a:gridCol w="648072"/>
                <a:gridCol w="648072"/>
                <a:gridCol w="648072"/>
                <a:gridCol w="648072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本数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本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重さ　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err="1" smtClean="0"/>
                        <a:t>ｇ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正方形/長方形 25"/>
          <p:cNvSpPr/>
          <p:nvPr/>
        </p:nvSpPr>
        <p:spPr>
          <a:xfrm>
            <a:off x="2061393" y="5562546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０</a:t>
            </a:r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2728621" y="5563710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８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274185" y="556810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16</a:t>
            </a:r>
            <a:endParaRPr lang="ja-JP" altLang="en-US" sz="3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4002108" y="556265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24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637977" y="556949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32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16645" y="5270158"/>
            <a:ext cx="3570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式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　　　　　　　　　　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30942" y="6235388"/>
            <a:ext cx="9002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理由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　　　　　　　　　　　　　　　　　　　　　　　　　　　　　　　　　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31" name="正方形/長方形 30"/>
          <p:cNvSpPr/>
          <p:nvPr/>
        </p:nvSpPr>
        <p:spPr>
          <a:xfrm>
            <a:off x="1092537" y="3649730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８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009459" y="3640995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16</a:t>
            </a:r>
            <a:endParaRPr lang="ja-JP" altLang="en-US" sz="3600" dirty="0"/>
          </a:p>
        </p:txBody>
      </p:sp>
      <p:sp>
        <p:nvSpPr>
          <p:cNvPr id="33" name="正方形/長方形 32"/>
          <p:cNvSpPr/>
          <p:nvPr/>
        </p:nvSpPr>
        <p:spPr>
          <a:xfrm>
            <a:off x="5134064" y="360964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24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164288" y="360640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32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950556" y="4211118"/>
            <a:ext cx="1000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srgbClr val="0070C0"/>
                </a:solidFill>
              </a:rPr>
              <a:t>重さ</a:t>
            </a:r>
            <a:endParaRPr lang="ja-JP" altLang="en-US" sz="3600" dirty="0">
              <a:solidFill>
                <a:srgbClr val="0070C0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774758" y="5239379"/>
            <a:ext cx="14318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srgbClr val="0070C0"/>
                </a:solidFill>
              </a:rPr>
              <a:t>ｙ＝８ｘ</a:t>
            </a:r>
            <a:endParaRPr lang="ja-JP" altLang="en-US" sz="36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正方形/長方形 6"/>
              <p:cNvSpPr/>
              <p:nvPr/>
            </p:nvSpPr>
            <p:spPr>
              <a:xfrm>
                <a:off x="304800" y="4960123"/>
                <a:ext cx="954831" cy="55851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480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𝓍</m:t>
                      </m:r>
                    </m:oMath>
                  </m:oMathPara>
                </a14:m>
                <a:endParaRPr kumimoji="1" lang="ja-JP" altLang="en-US" sz="4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60123"/>
                <a:ext cx="954831" cy="5585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正方形/長方形 37"/>
              <p:cNvSpPr/>
              <p:nvPr/>
            </p:nvSpPr>
            <p:spPr>
              <a:xfrm>
                <a:off x="263232" y="5610823"/>
                <a:ext cx="1037966" cy="43522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480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𝓎</m:t>
                      </m:r>
                    </m:oMath>
                  </m:oMathPara>
                </a14:m>
                <a:endParaRPr kumimoji="1" lang="ja-JP" altLang="en-US" sz="4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8" name="正方形/長方形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32" y="5610823"/>
                <a:ext cx="1037966" cy="435222"/>
              </a:xfrm>
              <a:prstGeom prst="rect">
                <a:avLst/>
              </a:prstGeom>
              <a:blipFill rotWithShape="1">
                <a:blip r:embed="rId6"/>
                <a:stretch>
                  <a:fillRect b="-23684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89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40" grpId="0"/>
      <p:bldP spid="41" grpId="0"/>
      <p:bldP spid="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0536" y="4161914"/>
            <a:ext cx="7512739" cy="6352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水の量が増えると（　　　　）が変わる。</a:t>
            </a:r>
            <a:endParaRPr kumimoji="1" lang="ja-JP" altLang="en-US" sz="36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69883" y="207117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例題</a:t>
            </a:r>
            <a:r>
              <a:rPr lang="en-US" altLang="ja-JP" sz="3200" dirty="0"/>
              <a:t>3</a:t>
            </a:r>
            <a:r>
              <a:rPr lang="ja-JP" altLang="en-US" sz="3200" dirty="0" smtClean="0"/>
              <a:t>　次の関係を表と式に表し、比例している　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　　　　</a:t>
            </a:r>
            <a:r>
              <a:rPr lang="ja-JP" altLang="en-US" sz="3200" dirty="0" err="1" smtClean="0"/>
              <a:t>か</a:t>
            </a:r>
            <a:r>
              <a:rPr lang="ja-JP" altLang="en-US" sz="3200" dirty="0" smtClean="0"/>
              <a:t>どうか調べましょう。</a:t>
            </a:r>
            <a:endParaRPr lang="ja-JP" altLang="en-US" sz="3200" dirty="0"/>
          </a:p>
        </p:txBody>
      </p:sp>
      <p:pic>
        <p:nvPicPr>
          <p:cNvPr id="6" name="Picture 2" descr="https://encrypted-tbn0.gstatic.com/images?q=tbn:ANd9GcT9hMSDjMZfvC1wq0oNrDLsp-MEIohat1Bki5DH2pxCCqZcntt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9" t="12211" r="18186" b="11540"/>
          <a:stretch/>
        </p:blipFill>
        <p:spPr bwMode="auto">
          <a:xfrm>
            <a:off x="639824" y="2026972"/>
            <a:ext cx="1484765" cy="144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encrypted-tbn0.gstatic.com/images?q=tbn:ANd9GcT9hMSDjMZfvC1wq0oNrDLsp-MEIohat1Bki5DH2pxCCqZcntt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9" t="12211" r="18186" b="11540"/>
          <a:stretch/>
        </p:blipFill>
        <p:spPr bwMode="auto">
          <a:xfrm>
            <a:off x="2727931" y="2026972"/>
            <a:ext cx="1484765" cy="144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encrypted-tbn0.gstatic.com/images?q=tbn:ANd9GcT9hMSDjMZfvC1wq0oNrDLsp-MEIohat1Bki5DH2pxCCqZcntt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9" t="12211" r="18186" b="11540"/>
          <a:stretch/>
        </p:blipFill>
        <p:spPr bwMode="auto">
          <a:xfrm>
            <a:off x="4816038" y="2026972"/>
            <a:ext cx="1484765" cy="144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encrypted-tbn0.gstatic.com/images?q=tbn:ANd9GcT9hMSDjMZfvC1wq0oNrDLsp-MEIohat1Bki5DH2pxCCqZcntt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9" t="12211" r="18186" b="11540"/>
          <a:stretch/>
        </p:blipFill>
        <p:spPr bwMode="auto">
          <a:xfrm>
            <a:off x="6904145" y="2026972"/>
            <a:ext cx="1484765" cy="144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39824" y="3515583"/>
            <a:ext cx="1686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　　）</a:t>
            </a:r>
            <a:r>
              <a:rPr kumimoji="1" lang="en-US" altLang="ja-JP" sz="3600" dirty="0" smtClean="0"/>
              <a:t>kg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07123" y="3512351"/>
            <a:ext cx="1686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　　）</a:t>
            </a:r>
            <a:r>
              <a:rPr kumimoji="1" lang="en-US" altLang="ja-JP" sz="3600" dirty="0" smtClean="0"/>
              <a:t>kg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87428" y="3512350"/>
            <a:ext cx="1686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　　）</a:t>
            </a:r>
            <a:r>
              <a:rPr kumimoji="1" lang="en-US" altLang="ja-JP" sz="3600" dirty="0" smtClean="0"/>
              <a:t>kg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48824" y="3501008"/>
            <a:ext cx="1686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　　）</a:t>
            </a:r>
            <a:r>
              <a:rPr kumimoji="1" lang="en-US" altLang="ja-JP" sz="3600" dirty="0" smtClean="0"/>
              <a:t>kg</a:t>
            </a:r>
            <a:endParaRPr kumimoji="1" lang="ja-JP" altLang="en-US" sz="3600" dirty="0"/>
          </a:p>
        </p:txBody>
      </p:sp>
      <p:sp>
        <p:nvSpPr>
          <p:cNvPr id="15" name="台形 14"/>
          <p:cNvSpPr/>
          <p:nvPr/>
        </p:nvSpPr>
        <p:spPr>
          <a:xfrm rot="10800000">
            <a:off x="876295" y="1139319"/>
            <a:ext cx="1011822" cy="918754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台形 15"/>
          <p:cNvSpPr/>
          <p:nvPr/>
        </p:nvSpPr>
        <p:spPr>
          <a:xfrm rot="10800000">
            <a:off x="2964402" y="1146375"/>
            <a:ext cx="1011822" cy="918754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台形 16"/>
          <p:cNvSpPr/>
          <p:nvPr/>
        </p:nvSpPr>
        <p:spPr>
          <a:xfrm rot="10800000">
            <a:off x="5052509" y="1140230"/>
            <a:ext cx="1011822" cy="918754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台形 17"/>
          <p:cNvSpPr/>
          <p:nvPr/>
        </p:nvSpPr>
        <p:spPr>
          <a:xfrm rot="10800000">
            <a:off x="7140616" y="1134154"/>
            <a:ext cx="1011822" cy="918754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27014"/>
              </p:ext>
            </p:extLst>
          </p:nvPr>
        </p:nvGraphicFramePr>
        <p:xfrm>
          <a:off x="481394" y="4883581"/>
          <a:ext cx="4796269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9926"/>
                <a:gridCol w="792088"/>
                <a:gridCol w="792088"/>
                <a:gridCol w="812615"/>
                <a:gridCol w="699552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水量</a:t>
                      </a:r>
                      <a:r>
                        <a:rPr kumimoji="1" lang="en-US" altLang="ja-JP" sz="3600" dirty="0" smtClean="0"/>
                        <a:t>(ℓ)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重さ</a:t>
                      </a:r>
                      <a:r>
                        <a:rPr kumimoji="1" lang="en-US" altLang="ja-JP" sz="3600" dirty="0" smtClean="0"/>
                        <a:t>(kg)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2163809" y="5550230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0.5</a:t>
            </a:r>
            <a:endParaRPr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2863719" y="5550230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1.5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626979" y="5550230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2.5</a:t>
            </a:r>
            <a:endParaRPr lang="ja-JP" altLang="en-US" sz="36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435797" y="5535443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3.5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424166" y="5257842"/>
            <a:ext cx="3570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式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　　　　　　　　　　</a:t>
            </a:r>
            <a:r>
              <a:rPr kumimoji="1"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0942" y="6235388"/>
            <a:ext cx="9002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理由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　　　　　　　　　　　　　　　　　　　　　　　　　　　　　　　　　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27" name="台形 26"/>
          <p:cNvSpPr/>
          <p:nvPr/>
        </p:nvSpPr>
        <p:spPr>
          <a:xfrm rot="10800000">
            <a:off x="3121273" y="1737782"/>
            <a:ext cx="698080" cy="321202"/>
          </a:xfrm>
          <a:prstGeom prst="trapezoid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台形 27"/>
          <p:cNvSpPr/>
          <p:nvPr/>
        </p:nvSpPr>
        <p:spPr>
          <a:xfrm rot="10800000">
            <a:off x="5170619" y="1597824"/>
            <a:ext cx="775601" cy="457254"/>
          </a:xfrm>
          <a:prstGeom prst="trapezoid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台形 28"/>
          <p:cNvSpPr/>
          <p:nvPr/>
        </p:nvSpPr>
        <p:spPr>
          <a:xfrm rot="10800000">
            <a:off x="7209270" y="1412776"/>
            <a:ext cx="874514" cy="640128"/>
          </a:xfrm>
          <a:prstGeom prst="trapezoid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910995" y="3515583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0.5</a:t>
            </a:r>
            <a:endParaRPr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2964401" y="3515583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1.5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052509" y="3515583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2.5</a:t>
            </a:r>
            <a:endParaRPr lang="ja-JP" altLang="en-US" sz="3600" dirty="0"/>
          </a:p>
        </p:txBody>
      </p:sp>
      <p:sp>
        <p:nvSpPr>
          <p:cNvPr id="33" name="正方形/長方形 32"/>
          <p:cNvSpPr/>
          <p:nvPr/>
        </p:nvSpPr>
        <p:spPr>
          <a:xfrm>
            <a:off x="7140616" y="3515583"/>
            <a:ext cx="769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3.5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558552" y="4161914"/>
            <a:ext cx="1000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srgbClr val="0070C0"/>
                </a:solidFill>
              </a:rPr>
              <a:t>重さ</a:t>
            </a:r>
            <a:endParaRPr lang="ja-JP" altLang="en-US" sz="3600" dirty="0">
              <a:solidFill>
                <a:srgbClr val="0070C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175622" y="5196286"/>
            <a:ext cx="2162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srgbClr val="0070C0"/>
                </a:solidFill>
              </a:rPr>
              <a:t>ｙ＝ｘ＋</a:t>
            </a:r>
            <a:r>
              <a:rPr lang="en-US" altLang="ja-JP" sz="3600" dirty="0" smtClean="0">
                <a:solidFill>
                  <a:srgbClr val="0070C0"/>
                </a:solidFill>
              </a:rPr>
              <a:t>0.5</a:t>
            </a:r>
            <a:endParaRPr lang="ja-JP" alt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4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93022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教科書</a:t>
            </a:r>
            <a:r>
              <a:rPr kumimoji="1" lang="en-US" altLang="ja-JP" sz="3200" dirty="0" smtClean="0"/>
              <a:t>P.102</a:t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問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　次の問いで、</a:t>
            </a:r>
            <a:r>
              <a:rPr kumimoji="1" lang="ja-JP" altLang="en-US" sz="3200" dirty="0" err="1" smtClean="0"/>
              <a:t>ｙ</a:t>
            </a:r>
            <a:r>
              <a:rPr kumimoji="1" lang="ja-JP" altLang="en-US" sz="3200" dirty="0" smtClean="0"/>
              <a:t>がｘに比例することを確かめなさい。また、比例定数をいいなさい。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2276872"/>
            <a:ext cx="8496944" cy="3888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50</a:t>
            </a:r>
            <a:r>
              <a:rPr kumimoji="1" lang="ja-JP" altLang="en-US" dirty="0" smtClean="0"/>
              <a:t>円切手を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枚買ったときの代金ｙ円</a:t>
            </a:r>
            <a:endParaRPr kumimoji="1" lang="en-US" altLang="ja-JP" dirty="0" smtClean="0"/>
          </a:p>
          <a:p>
            <a:pPr marL="0" indent="0" algn="ctr">
              <a:buNone/>
            </a:pPr>
            <a:r>
              <a:rPr lang="ja-JP" altLang="en-US" sz="4800" dirty="0" smtClean="0"/>
              <a:t>ｙ＝５０ｘ</a:t>
            </a:r>
            <a:endParaRPr lang="en-US" altLang="ja-JP" sz="4800" dirty="0"/>
          </a:p>
          <a:p>
            <a:pPr marL="514350" indent="-514350">
              <a:buAutoNum type="arabicParenBoth"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(2)</a:t>
            </a:r>
            <a:r>
              <a:rPr kumimoji="1" lang="ja-JP" altLang="en-US" dirty="0" smtClean="0"/>
              <a:t>　底辺が</a:t>
            </a:r>
            <a:r>
              <a:rPr kumimoji="1" lang="en-US" altLang="ja-JP" dirty="0" smtClean="0"/>
              <a:t>8㎝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高さが</a:t>
            </a:r>
            <a:r>
              <a:rPr lang="en-US" altLang="ja-JP" dirty="0"/>
              <a:t>x</a:t>
            </a:r>
            <a:r>
              <a:rPr lang="en-US" altLang="ja-JP" dirty="0" smtClean="0"/>
              <a:t>㎝</a:t>
            </a:r>
            <a:r>
              <a:rPr lang="ja-JP" altLang="en-US" dirty="0" smtClean="0"/>
              <a:t>の三角形の面積</a:t>
            </a:r>
            <a:r>
              <a:rPr lang="en-US" altLang="ja-JP" dirty="0" smtClean="0"/>
              <a:t>y㎝</a:t>
            </a:r>
            <a:r>
              <a:rPr lang="en-US" altLang="ja-JP" baseline="30000" dirty="0" smtClean="0"/>
              <a:t>2</a:t>
            </a:r>
          </a:p>
          <a:p>
            <a:pPr marL="0" indent="0">
              <a:buNone/>
            </a:pPr>
            <a:endParaRPr kumimoji="1" lang="en-US" altLang="ja-JP" baseline="30000" dirty="0"/>
          </a:p>
          <a:p>
            <a:pPr marL="0" indent="0" algn="ctr">
              <a:buNone/>
            </a:pPr>
            <a:r>
              <a:rPr kumimoji="1" lang="ja-JP" altLang="en-US" sz="7200" baseline="30000" dirty="0" smtClean="0"/>
              <a:t>ｙ＝４ｘ</a:t>
            </a:r>
            <a:endParaRPr kumimoji="1" lang="en-US" altLang="ja-JP" sz="72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36402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</TotalTime>
  <Words>431</Words>
  <Application>Microsoft Office PowerPoint</Application>
  <PresentationFormat>画面に合わせる (4:3)</PresentationFormat>
  <Paragraphs>151</Paragraphs>
  <Slides>8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４章　変化と対応　２　比例</vt:lpstr>
      <vt:lpstr>PowerPoint プレゼンテーション</vt:lpstr>
      <vt:lpstr>PowerPoint プレゼンテーション</vt:lpstr>
      <vt:lpstr>比例の意味</vt:lpstr>
      <vt:lpstr>比例の性質</vt:lpstr>
      <vt:lpstr>例題2　次の関係を表と式に表し、比例している　 　　　　かどうか調べましょう。</vt:lpstr>
      <vt:lpstr>PowerPoint プレゼンテーション</vt:lpstr>
      <vt:lpstr>教科書P.102 問1　次の問いで、ｙがｘに比例することを確かめなさい。また、比例定数をいいなさい。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teacher</cp:lastModifiedBy>
  <cp:revision>125</cp:revision>
  <dcterms:created xsi:type="dcterms:W3CDTF">2013-07-01T05:47:01Z</dcterms:created>
  <dcterms:modified xsi:type="dcterms:W3CDTF">2015-11-02T03:40:45Z</dcterms:modified>
</cp:coreProperties>
</file>