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1" r:id="rId2"/>
    <p:sldId id="267" r:id="rId3"/>
    <p:sldId id="262" r:id="rId4"/>
    <p:sldId id="258" r:id="rId5"/>
    <p:sldId id="263" r:id="rId6"/>
    <p:sldId id="264" r:id="rId7"/>
    <p:sldId id="265" r:id="rId8"/>
    <p:sldId id="259" r:id="rId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913" autoAdjust="0"/>
  </p:normalViewPr>
  <p:slideViewPr>
    <p:cSldViewPr>
      <p:cViewPr>
        <p:scale>
          <a:sx n="70" d="100"/>
          <a:sy n="70" d="100"/>
        </p:scale>
        <p:origin x="-7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FE8220-5406-4C32-BD92-E538CBA40C38}" type="datetimeFigureOut">
              <a:rPr kumimoji="1" lang="ja-JP" altLang="en-US" smtClean="0"/>
              <a:t>2015/11/2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7A632-F4F9-42A9-96AA-1FEDEC83FA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3484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7A632-F4F9-42A9-96AA-1FEDEC83FA66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8587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7A632-F4F9-42A9-96AA-1FEDEC83FA66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8587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2015/11/2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8953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2015/11/2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785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2015/11/2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7314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2015/11/2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3301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2015/11/2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4925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2015/11/2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6713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2015/11/2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2857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2015/11/2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4854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2015/11/2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456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2015/11/2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721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2015/11/2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485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61F1B-8814-44E2-B05A-027A1AEB1245}" type="datetimeFigureOut">
              <a:rPr kumimoji="1" lang="ja-JP" altLang="en-US" smtClean="0"/>
              <a:t>2015/11/2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8488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.jp/url?sa=i&amp;rct=j&amp;q=&amp;esrc=s&amp;source=images&amp;cd=&amp;cad=rja&amp;uact=8&amp;docid=68eP_TqDt4zoNM&amp;tbnid=HNrsVUvSvtgEhM:&amp;ved=0CAcQjRw&amp;url=http://mangatop.info/sozai/other/1230/attachment/hakari-2/&amp;ei=yfYxVJr5JIrj8AXSrYGACg&amp;bvm=bv.76802529,d.dGc&amp;psig=AFQjCNGHHmbyROphbMGnxe27bKo3mOid5A&amp;ust=1412646844345114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.jp/url?sa=i&amp;rct=j&amp;q=&amp;esrc=s&amp;source=images&amp;cd=&amp;cad=rja&amp;uact=8&amp;docid=68eP_TqDt4zoNM&amp;tbnid=HNrsVUvSvtgEhM:&amp;ved=0CAcQjRw&amp;url=http://mangatop.info/sozai/other/1230/attachment/hakari-2/&amp;ei=yfYxVJr5JIrj8AXSrYGACg&amp;bvm=bv.76802529,d.dGc&amp;psig=AFQjCNGHHmbyROphbMGnxe27bKo3mOid5A&amp;ust=1412646844345114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1"/>
            <a:ext cx="7772400" cy="692695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４章　変化と対応　２　比例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83568" y="692696"/>
            <a:ext cx="7920880" cy="6165304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kumimoji="1" lang="ja-JP" altLang="en-US" sz="2800" dirty="0" smtClean="0">
                <a:solidFill>
                  <a:schemeClr val="tx1"/>
                </a:solidFill>
              </a:rPr>
              <a:t>本時の流れ</a:t>
            </a:r>
            <a:endParaRPr kumimoji="1"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800" dirty="0" smtClean="0">
                <a:solidFill>
                  <a:schemeClr val="tx1"/>
                </a:solidFill>
              </a:rPr>
              <a:t>ねらい</a:t>
            </a:r>
            <a:r>
              <a:rPr kumimoji="1" lang="ja-JP" altLang="en-US" sz="2800" dirty="0" smtClean="0">
                <a:solidFill>
                  <a:schemeClr val="tx1"/>
                </a:solidFill>
              </a:rPr>
              <a:t>「比例の意味を理解する」</a:t>
            </a:r>
            <a:endParaRPr kumimoji="1"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800" dirty="0">
                <a:solidFill>
                  <a:schemeClr val="tx1"/>
                </a:solidFill>
              </a:rPr>
              <a:t>↓</a:t>
            </a:r>
            <a:endParaRPr kumimoji="1"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800" dirty="0" smtClean="0">
                <a:solidFill>
                  <a:schemeClr val="tx1"/>
                </a:solidFill>
              </a:rPr>
              <a:t>課題「</a:t>
            </a:r>
            <a:r>
              <a:rPr lang="ja-JP" altLang="en-US" sz="2800" dirty="0">
                <a:solidFill>
                  <a:schemeClr val="tx1"/>
                </a:solidFill>
              </a:rPr>
              <a:t>ともなって変わる２つの量に</a:t>
            </a:r>
            <a:r>
              <a:rPr lang="ja-JP" altLang="en-US" sz="2800" dirty="0" smtClean="0">
                <a:solidFill>
                  <a:schemeClr val="tx1"/>
                </a:solidFill>
              </a:rPr>
              <a:t>ついて調べよう」</a:t>
            </a:r>
            <a:endParaRPr lang="en-US" altLang="ja-JP" sz="2800" dirty="0">
              <a:solidFill>
                <a:schemeClr val="tx1"/>
              </a:solidFill>
            </a:endParaRPr>
          </a:p>
          <a:p>
            <a:r>
              <a:rPr lang="ja-JP" altLang="en-US" sz="2800" dirty="0" smtClean="0">
                <a:solidFill>
                  <a:schemeClr val="tx1"/>
                </a:solidFill>
              </a:rPr>
              <a:t>↓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800" dirty="0">
                <a:solidFill>
                  <a:schemeClr val="tx1"/>
                </a:solidFill>
              </a:rPr>
              <a:t>課題の</a:t>
            </a:r>
            <a:r>
              <a:rPr lang="ja-JP" altLang="en-US" sz="2800" dirty="0" smtClean="0">
                <a:solidFill>
                  <a:schemeClr val="tx1"/>
                </a:solidFill>
              </a:rPr>
              <a:t>解決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800" dirty="0" smtClean="0">
                <a:solidFill>
                  <a:schemeClr val="tx1"/>
                </a:solidFill>
              </a:rPr>
              <a:t>↓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800" dirty="0">
                <a:solidFill>
                  <a:schemeClr val="tx1"/>
                </a:solidFill>
              </a:rPr>
              <a:t>比例</a:t>
            </a:r>
            <a:r>
              <a:rPr lang="ja-JP" altLang="en-US" sz="2800" dirty="0" smtClean="0">
                <a:solidFill>
                  <a:schemeClr val="tx1"/>
                </a:solidFill>
              </a:rPr>
              <a:t>の</a:t>
            </a:r>
            <a:r>
              <a:rPr lang="ja-JP" altLang="en-US" sz="2800" dirty="0">
                <a:solidFill>
                  <a:schemeClr val="tx1"/>
                </a:solidFill>
              </a:rPr>
              <a:t>意味を</a:t>
            </a:r>
            <a:r>
              <a:rPr lang="ja-JP" altLang="en-US" sz="2800" dirty="0" smtClean="0">
                <a:solidFill>
                  <a:schemeClr val="tx1"/>
                </a:solidFill>
              </a:rPr>
              <a:t>知る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800" dirty="0" smtClean="0">
                <a:solidFill>
                  <a:schemeClr val="tx1"/>
                </a:solidFill>
              </a:rPr>
              <a:t>↓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800" dirty="0">
                <a:solidFill>
                  <a:schemeClr val="tx1"/>
                </a:solidFill>
              </a:rPr>
              <a:t>問</a:t>
            </a:r>
            <a:r>
              <a:rPr lang="en-US" altLang="ja-JP" sz="2800" dirty="0">
                <a:solidFill>
                  <a:schemeClr val="tx1"/>
                </a:solidFill>
              </a:rPr>
              <a:t>1</a:t>
            </a:r>
            <a:r>
              <a:rPr lang="ja-JP" altLang="en-US" sz="2800" dirty="0">
                <a:solidFill>
                  <a:schemeClr val="tx1"/>
                </a:solidFill>
              </a:rPr>
              <a:t>を</a:t>
            </a:r>
            <a:r>
              <a:rPr lang="ja-JP" altLang="en-US" sz="2800" dirty="0" smtClean="0">
                <a:solidFill>
                  <a:schemeClr val="tx1"/>
                </a:solidFill>
              </a:rPr>
              <a:t>考える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800" dirty="0" smtClean="0">
                <a:solidFill>
                  <a:schemeClr val="tx1"/>
                </a:solidFill>
              </a:rPr>
              <a:t>↓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800" dirty="0">
                <a:solidFill>
                  <a:schemeClr val="tx1"/>
                </a:solidFill>
              </a:rPr>
              <a:t>本時のまとめと次時の予告をする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endParaRPr lang="en-US" altLang="ja-JP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376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eacher\AppData\Local\Microsoft\Windows\Temporary Internet Files\Content.IE5\DPDADRY1\MC90023950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674" y="200223"/>
            <a:ext cx="1727302" cy="1813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正方形/長方形 5"/>
          <p:cNvSpPr/>
          <p:nvPr/>
        </p:nvSpPr>
        <p:spPr>
          <a:xfrm>
            <a:off x="1987284" y="4642879"/>
            <a:ext cx="5767574" cy="32984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/>
          <p:cNvSpPr/>
          <p:nvPr/>
        </p:nvSpPr>
        <p:spPr>
          <a:xfrm rot="5400000">
            <a:off x="696490" y="3084818"/>
            <a:ext cx="3593429" cy="17954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/>
          <p:cNvSpPr/>
          <p:nvPr/>
        </p:nvSpPr>
        <p:spPr>
          <a:xfrm>
            <a:off x="1987284" y="4333939"/>
            <a:ext cx="5767574" cy="32984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/>
          <p:cNvSpPr/>
          <p:nvPr/>
        </p:nvSpPr>
        <p:spPr>
          <a:xfrm>
            <a:off x="1987284" y="4038971"/>
            <a:ext cx="5767574" cy="32984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正方形/長方形 46"/>
          <p:cNvSpPr/>
          <p:nvPr/>
        </p:nvSpPr>
        <p:spPr>
          <a:xfrm>
            <a:off x="1969957" y="3720913"/>
            <a:ext cx="5767574" cy="32984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/>
          <p:cNvSpPr/>
          <p:nvPr/>
        </p:nvSpPr>
        <p:spPr>
          <a:xfrm>
            <a:off x="1987284" y="3446708"/>
            <a:ext cx="5767574" cy="32984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正方形/長方形 48"/>
          <p:cNvSpPr/>
          <p:nvPr/>
        </p:nvSpPr>
        <p:spPr>
          <a:xfrm>
            <a:off x="1969957" y="3117425"/>
            <a:ext cx="5767574" cy="32984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正方形/長方形 49"/>
          <p:cNvSpPr/>
          <p:nvPr/>
        </p:nvSpPr>
        <p:spPr>
          <a:xfrm>
            <a:off x="1969957" y="2801805"/>
            <a:ext cx="5767574" cy="32984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正方形/長方形 50"/>
          <p:cNvSpPr/>
          <p:nvPr/>
        </p:nvSpPr>
        <p:spPr>
          <a:xfrm>
            <a:off x="1987284" y="2535203"/>
            <a:ext cx="5767574" cy="32984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8" name="グループ化 37"/>
          <p:cNvGrpSpPr/>
          <p:nvPr/>
        </p:nvGrpSpPr>
        <p:grpSpPr>
          <a:xfrm>
            <a:off x="1471170" y="1648032"/>
            <a:ext cx="6297044" cy="3600269"/>
            <a:chOff x="1498205" y="1344508"/>
            <a:chExt cx="6297044" cy="3600269"/>
          </a:xfrm>
        </p:grpSpPr>
        <p:grpSp>
          <p:nvGrpSpPr>
            <p:cNvPr id="36" name="グループ化 35"/>
            <p:cNvGrpSpPr/>
            <p:nvPr/>
          </p:nvGrpSpPr>
          <p:grpSpPr>
            <a:xfrm>
              <a:off x="1960635" y="1562662"/>
              <a:ext cx="5834614" cy="3105116"/>
              <a:chOff x="1397641" y="2956562"/>
              <a:chExt cx="5834614" cy="3105116"/>
            </a:xfrm>
          </p:grpSpPr>
          <p:sp>
            <p:nvSpPr>
              <p:cNvPr id="4" name="正方形/長方形 3"/>
              <p:cNvSpPr/>
              <p:nvPr/>
            </p:nvSpPr>
            <p:spPr>
              <a:xfrm>
                <a:off x="1409131" y="2956562"/>
                <a:ext cx="5823124" cy="3105116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8" name="直線コネクタ 7"/>
              <p:cNvCxnSpPr/>
              <p:nvPr/>
            </p:nvCxnSpPr>
            <p:spPr>
              <a:xfrm>
                <a:off x="1420107" y="5877272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線コネクタ 13"/>
              <p:cNvCxnSpPr/>
              <p:nvPr/>
            </p:nvCxnSpPr>
            <p:spPr>
              <a:xfrm>
                <a:off x="1420107" y="5733256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直線コネクタ 14"/>
              <p:cNvCxnSpPr/>
              <p:nvPr/>
            </p:nvCxnSpPr>
            <p:spPr>
              <a:xfrm>
                <a:off x="1422535" y="5432183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線コネクタ 15"/>
              <p:cNvCxnSpPr/>
              <p:nvPr/>
            </p:nvCxnSpPr>
            <p:spPr>
              <a:xfrm>
                <a:off x="1420107" y="5294272"/>
                <a:ext cx="559605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線コネクタ 16"/>
              <p:cNvCxnSpPr/>
              <p:nvPr/>
            </p:nvCxnSpPr>
            <p:spPr>
              <a:xfrm>
                <a:off x="1422535" y="5140239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線コネクタ 17"/>
              <p:cNvCxnSpPr/>
              <p:nvPr/>
            </p:nvCxnSpPr>
            <p:spPr>
              <a:xfrm>
                <a:off x="1420107" y="4972137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線コネクタ 18"/>
              <p:cNvCxnSpPr/>
              <p:nvPr/>
            </p:nvCxnSpPr>
            <p:spPr>
              <a:xfrm>
                <a:off x="1422535" y="4811289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線コネクタ 19"/>
              <p:cNvCxnSpPr/>
              <p:nvPr/>
            </p:nvCxnSpPr>
            <p:spPr>
              <a:xfrm>
                <a:off x="1422535" y="4653136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線コネクタ 20"/>
              <p:cNvCxnSpPr/>
              <p:nvPr/>
            </p:nvCxnSpPr>
            <p:spPr>
              <a:xfrm>
                <a:off x="1422535" y="4365932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線コネクタ 21"/>
              <p:cNvCxnSpPr/>
              <p:nvPr/>
            </p:nvCxnSpPr>
            <p:spPr>
              <a:xfrm>
                <a:off x="1422535" y="4207801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線コネクタ 22"/>
              <p:cNvCxnSpPr/>
              <p:nvPr/>
            </p:nvCxnSpPr>
            <p:spPr>
              <a:xfrm>
                <a:off x="1422535" y="4057106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線コネクタ 23"/>
              <p:cNvCxnSpPr/>
              <p:nvPr/>
            </p:nvCxnSpPr>
            <p:spPr>
              <a:xfrm>
                <a:off x="1422535" y="3908685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線コネクタ 24"/>
              <p:cNvCxnSpPr/>
              <p:nvPr/>
            </p:nvCxnSpPr>
            <p:spPr>
              <a:xfrm>
                <a:off x="1422535" y="3615041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線コネクタ 25"/>
              <p:cNvCxnSpPr/>
              <p:nvPr/>
            </p:nvCxnSpPr>
            <p:spPr>
              <a:xfrm>
                <a:off x="1427391" y="3467331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線コネクタ 26"/>
              <p:cNvCxnSpPr/>
              <p:nvPr/>
            </p:nvCxnSpPr>
            <p:spPr>
              <a:xfrm>
                <a:off x="1437646" y="3306263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線コネクタ 27"/>
              <p:cNvCxnSpPr/>
              <p:nvPr/>
            </p:nvCxnSpPr>
            <p:spPr>
              <a:xfrm>
                <a:off x="1437646" y="3138518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線コネクタ 31"/>
              <p:cNvCxnSpPr/>
              <p:nvPr/>
            </p:nvCxnSpPr>
            <p:spPr>
              <a:xfrm>
                <a:off x="1420107" y="5589240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線コネクタ 33"/>
              <p:cNvCxnSpPr/>
              <p:nvPr/>
            </p:nvCxnSpPr>
            <p:spPr>
              <a:xfrm>
                <a:off x="1420106" y="4509120"/>
                <a:ext cx="559605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線コネクタ 34"/>
              <p:cNvCxnSpPr/>
              <p:nvPr/>
            </p:nvCxnSpPr>
            <p:spPr>
              <a:xfrm>
                <a:off x="1397641" y="3759727"/>
                <a:ext cx="559605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" name="テキスト ボックス 36"/>
            <p:cNvSpPr txBox="1"/>
            <p:nvPr/>
          </p:nvSpPr>
          <p:spPr>
            <a:xfrm>
              <a:off x="1578200" y="4483112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 smtClean="0"/>
                <a:t>0</a:t>
              </a:r>
              <a:endParaRPr kumimoji="1" lang="ja-JP" altLang="en-US" sz="2400" b="1" dirty="0"/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1571213" y="3700317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 smtClean="0"/>
                <a:t>5</a:t>
              </a:r>
              <a:endParaRPr kumimoji="1" lang="ja-JP" altLang="en-US" sz="2400" b="1" dirty="0"/>
            </a:p>
          </p:txBody>
        </p:sp>
        <p:sp>
          <p:nvSpPr>
            <p:cNvPr id="40" name="テキスト ボックス 39"/>
            <p:cNvSpPr txBox="1"/>
            <p:nvPr/>
          </p:nvSpPr>
          <p:spPr>
            <a:xfrm>
              <a:off x="1501343" y="2912352"/>
              <a:ext cx="4956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 smtClean="0"/>
                <a:t>10</a:t>
              </a:r>
              <a:endParaRPr kumimoji="1" lang="ja-JP" altLang="en-US" sz="2400" b="1" dirty="0"/>
            </a:p>
          </p:txBody>
        </p:sp>
        <p:sp>
          <p:nvSpPr>
            <p:cNvPr id="41" name="テキスト ボックス 40"/>
            <p:cNvSpPr txBox="1"/>
            <p:nvPr/>
          </p:nvSpPr>
          <p:spPr>
            <a:xfrm>
              <a:off x="1498205" y="2165772"/>
              <a:ext cx="4956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 smtClean="0"/>
                <a:t>15</a:t>
              </a:r>
              <a:endParaRPr kumimoji="1" lang="ja-JP" altLang="en-US" sz="2400" b="1" dirty="0"/>
            </a:p>
          </p:txBody>
        </p:sp>
        <p:sp>
          <p:nvSpPr>
            <p:cNvPr id="42" name="テキスト ボックス 41"/>
            <p:cNvSpPr txBox="1"/>
            <p:nvPr/>
          </p:nvSpPr>
          <p:spPr>
            <a:xfrm>
              <a:off x="1498205" y="1344508"/>
              <a:ext cx="4956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 smtClean="0"/>
                <a:t>20</a:t>
              </a:r>
              <a:endParaRPr kumimoji="1" lang="ja-JP" altLang="en-US" sz="2400" b="1" dirty="0"/>
            </a:p>
          </p:txBody>
        </p:sp>
      </p:grpSp>
      <p:sp>
        <p:nvSpPr>
          <p:cNvPr id="53" name="タイトル 1"/>
          <p:cNvSpPr txBox="1">
            <a:spLocks/>
          </p:cNvSpPr>
          <p:nvPr/>
        </p:nvSpPr>
        <p:spPr>
          <a:xfrm>
            <a:off x="3203848" y="-8088"/>
            <a:ext cx="5577604" cy="14928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600" dirty="0" smtClean="0"/>
              <a:t>１分間に２</a:t>
            </a:r>
            <a:r>
              <a:rPr lang="en-US" altLang="ja-JP" sz="3600" dirty="0" smtClean="0"/>
              <a:t>㎝</a:t>
            </a:r>
            <a:r>
              <a:rPr lang="ja-JP" altLang="en-US" sz="3600" dirty="0" smtClean="0"/>
              <a:t>の割合で、からの水そうに水を入れるとき、</a:t>
            </a:r>
            <a:endParaRPr lang="ja-JP" altLang="en-US" sz="36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938673" y="5276560"/>
            <a:ext cx="72795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時間がたつと（　　　　）が変わる。</a:t>
            </a:r>
            <a:endParaRPr kumimoji="1" lang="ja-JP" altLang="en-US" sz="4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0" y="6093296"/>
            <a:ext cx="9207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「時間」と「高さ」・・・</a:t>
            </a:r>
            <a:r>
              <a:rPr kumimoji="1" lang="ja-JP" altLang="en-US" sz="3600" dirty="0" smtClean="0">
                <a:solidFill>
                  <a:srgbClr val="FF0000"/>
                </a:solidFill>
              </a:rPr>
              <a:t>ともなって変わる</a:t>
            </a:r>
            <a:r>
              <a:rPr kumimoji="1" lang="en-US" altLang="ja-JP" sz="3600" dirty="0" smtClean="0">
                <a:solidFill>
                  <a:srgbClr val="FF0000"/>
                </a:solidFill>
              </a:rPr>
              <a:t>2</a:t>
            </a:r>
            <a:r>
              <a:rPr kumimoji="1" lang="ja-JP" altLang="en-US" sz="3600" dirty="0" err="1" smtClean="0">
                <a:solidFill>
                  <a:srgbClr val="FF0000"/>
                </a:solidFill>
              </a:rPr>
              <a:t>つの</a:t>
            </a:r>
            <a:r>
              <a:rPr lang="ja-JP" altLang="en-US" sz="3600" dirty="0">
                <a:solidFill>
                  <a:srgbClr val="FF0000"/>
                </a:solidFill>
              </a:rPr>
              <a:t>数量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353446" y="5345676"/>
            <a:ext cx="10005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dirty="0">
                <a:solidFill>
                  <a:srgbClr val="0070C0"/>
                </a:solidFill>
              </a:rPr>
              <a:t>高さ</a:t>
            </a:r>
          </a:p>
        </p:txBody>
      </p:sp>
    </p:spTree>
    <p:extLst>
      <p:ext uri="{BB962C8B-B14F-4D97-AF65-F5344CB8AC3E}">
        <p14:creationId xmlns:p14="http://schemas.microsoft.com/office/powerpoint/2010/main" val="3578677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3" grpId="0"/>
      <p:bldP spid="2" grpId="0"/>
      <p:bldP spid="3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310365" y="97352"/>
            <a:ext cx="3339529" cy="2348875"/>
            <a:chOff x="938674" y="200223"/>
            <a:chExt cx="6829540" cy="4817505"/>
          </a:xfrm>
        </p:grpSpPr>
        <p:pic>
          <p:nvPicPr>
            <p:cNvPr id="1026" name="Picture 2" descr="C:\Users\teacher\AppData\Local\Microsoft\Windows\Temporary Internet Files\Content.IE5\DPDADRY1\MC900239501[1]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8674" y="200223"/>
              <a:ext cx="1727302" cy="18132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正方形/長方形 5"/>
            <p:cNvSpPr/>
            <p:nvPr/>
          </p:nvSpPr>
          <p:spPr>
            <a:xfrm>
              <a:off x="1987284" y="4642879"/>
              <a:ext cx="5767574" cy="329849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正方形/長方形 43"/>
            <p:cNvSpPr/>
            <p:nvPr/>
          </p:nvSpPr>
          <p:spPr>
            <a:xfrm rot="5400000">
              <a:off x="778239" y="3003068"/>
              <a:ext cx="3429931" cy="179544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正方形/長方形 44"/>
            <p:cNvSpPr/>
            <p:nvPr/>
          </p:nvSpPr>
          <p:spPr>
            <a:xfrm>
              <a:off x="1987284" y="4333939"/>
              <a:ext cx="5767574" cy="329849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正方形/長方形 45"/>
            <p:cNvSpPr/>
            <p:nvPr/>
          </p:nvSpPr>
          <p:spPr>
            <a:xfrm>
              <a:off x="1987284" y="4038971"/>
              <a:ext cx="5767574" cy="329849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正方形/長方形 46"/>
            <p:cNvSpPr/>
            <p:nvPr/>
          </p:nvSpPr>
          <p:spPr>
            <a:xfrm>
              <a:off x="1969957" y="3720913"/>
              <a:ext cx="5767574" cy="329849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正方形/長方形 47"/>
            <p:cNvSpPr/>
            <p:nvPr/>
          </p:nvSpPr>
          <p:spPr>
            <a:xfrm>
              <a:off x="1987284" y="3446708"/>
              <a:ext cx="5767574" cy="329849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正方形/長方形 48"/>
            <p:cNvSpPr/>
            <p:nvPr/>
          </p:nvSpPr>
          <p:spPr>
            <a:xfrm>
              <a:off x="1969957" y="3117425"/>
              <a:ext cx="5767574" cy="329849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正方形/長方形 49"/>
            <p:cNvSpPr/>
            <p:nvPr/>
          </p:nvSpPr>
          <p:spPr>
            <a:xfrm>
              <a:off x="1969957" y="2801805"/>
              <a:ext cx="5767574" cy="329849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正方形/長方形 50"/>
            <p:cNvSpPr/>
            <p:nvPr/>
          </p:nvSpPr>
          <p:spPr>
            <a:xfrm>
              <a:off x="1987284" y="2535203"/>
              <a:ext cx="5767574" cy="329849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8" name="グループ化 37"/>
            <p:cNvGrpSpPr/>
            <p:nvPr/>
          </p:nvGrpSpPr>
          <p:grpSpPr>
            <a:xfrm>
              <a:off x="1036465" y="1430056"/>
              <a:ext cx="6731749" cy="3587672"/>
              <a:chOff x="1063500" y="1126532"/>
              <a:chExt cx="6731749" cy="3587672"/>
            </a:xfrm>
          </p:grpSpPr>
          <p:grpSp>
            <p:nvGrpSpPr>
              <p:cNvPr id="36" name="グループ化 35"/>
              <p:cNvGrpSpPr/>
              <p:nvPr/>
            </p:nvGrpSpPr>
            <p:grpSpPr>
              <a:xfrm>
                <a:off x="1960635" y="1562662"/>
                <a:ext cx="5834614" cy="3105116"/>
                <a:chOff x="1397641" y="2956562"/>
                <a:chExt cx="5834614" cy="3105116"/>
              </a:xfrm>
            </p:grpSpPr>
            <p:sp>
              <p:nvSpPr>
                <p:cNvPr id="4" name="正方形/長方形 3"/>
                <p:cNvSpPr/>
                <p:nvPr/>
              </p:nvSpPr>
              <p:spPr>
                <a:xfrm>
                  <a:off x="1409131" y="2956562"/>
                  <a:ext cx="5823124" cy="3105116"/>
                </a:xfrm>
                <a:prstGeom prst="rect">
                  <a:avLst/>
                </a:prstGeom>
                <a:noFill/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8" name="直線コネクタ 7"/>
                <p:cNvCxnSpPr/>
                <p:nvPr/>
              </p:nvCxnSpPr>
              <p:spPr>
                <a:xfrm>
                  <a:off x="1420107" y="5877272"/>
                  <a:ext cx="315806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直線コネクタ 13"/>
                <p:cNvCxnSpPr/>
                <p:nvPr/>
              </p:nvCxnSpPr>
              <p:spPr>
                <a:xfrm>
                  <a:off x="1420107" y="5733256"/>
                  <a:ext cx="315806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直線コネクタ 14"/>
                <p:cNvCxnSpPr/>
                <p:nvPr/>
              </p:nvCxnSpPr>
              <p:spPr>
                <a:xfrm>
                  <a:off x="1422535" y="5432183"/>
                  <a:ext cx="315806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直線コネクタ 15"/>
                <p:cNvCxnSpPr/>
                <p:nvPr/>
              </p:nvCxnSpPr>
              <p:spPr>
                <a:xfrm>
                  <a:off x="1420107" y="5294272"/>
                  <a:ext cx="559605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直線コネクタ 16"/>
                <p:cNvCxnSpPr/>
                <p:nvPr/>
              </p:nvCxnSpPr>
              <p:spPr>
                <a:xfrm>
                  <a:off x="1422535" y="5140239"/>
                  <a:ext cx="315806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直線コネクタ 17"/>
                <p:cNvCxnSpPr/>
                <p:nvPr/>
              </p:nvCxnSpPr>
              <p:spPr>
                <a:xfrm>
                  <a:off x="1420107" y="4972137"/>
                  <a:ext cx="315806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直線コネクタ 18"/>
                <p:cNvCxnSpPr/>
                <p:nvPr/>
              </p:nvCxnSpPr>
              <p:spPr>
                <a:xfrm>
                  <a:off x="1422535" y="4811289"/>
                  <a:ext cx="315806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直線コネクタ 19"/>
                <p:cNvCxnSpPr/>
                <p:nvPr/>
              </p:nvCxnSpPr>
              <p:spPr>
                <a:xfrm>
                  <a:off x="1422535" y="4653136"/>
                  <a:ext cx="315806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直線コネクタ 20"/>
                <p:cNvCxnSpPr/>
                <p:nvPr/>
              </p:nvCxnSpPr>
              <p:spPr>
                <a:xfrm>
                  <a:off x="1422535" y="4365932"/>
                  <a:ext cx="315806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直線コネクタ 21"/>
                <p:cNvCxnSpPr/>
                <p:nvPr/>
              </p:nvCxnSpPr>
              <p:spPr>
                <a:xfrm>
                  <a:off x="1422535" y="4207801"/>
                  <a:ext cx="315806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直線コネクタ 22"/>
                <p:cNvCxnSpPr/>
                <p:nvPr/>
              </p:nvCxnSpPr>
              <p:spPr>
                <a:xfrm>
                  <a:off x="1422535" y="4057106"/>
                  <a:ext cx="315806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直線コネクタ 23"/>
                <p:cNvCxnSpPr/>
                <p:nvPr/>
              </p:nvCxnSpPr>
              <p:spPr>
                <a:xfrm>
                  <a:off x="1422535" y="3908685"/>
                  <a:ext cx="315806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直線コネクタ 24"/>
                <p:cNvCxnSpPr/>
                <p:nvPr/>
              </p:nvCxnSpPr>
              <p:spPr>
                <a:xfrm>
                  <a:off x="1422535" y="3615041"/>
                  <a:ext cx="315806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直線コネクタ 25"/>
                <p:cNvCxnSpPr/>
                <p:nvPr/>
              </p:nvCxnSpPr>
              <p:spPr>
                <a:xfrm>
                  <a:off x="1427391" y="3467331"/>
                  <a:ext cx="315806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直線コネクタ 26"/>
                <p:cNvCxnSpPr/>
                <p:nvPr/>
              </p:nvCxnSpPr>
              <p:spPr>
                <a:xfrm>
                  <a:off x="1437646" y="3306263"/>
                  <a:ext cx="315806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直線コネクタ 27"/>
                <p:cNvCxnSpPr/>
                <p:nvPr/>
              </p:nvCxnSpPr>
              <p:spPr>
                <a:xfrm>
                  <a:off x="1437646" y="3138518"/>
                  <a:ext cx="315806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直線コネクタ 31"/>
                <p:cNvCxnSpPr/>
                <p:nvPr/>
              </p:nvCxnSpPr>
              <p:spPr>
                <a:xfrm>
                  <a:off x="1420107" y="5589240"/>
                  <a:ext cx="315806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直線コネクタ 33"/>
                <p:cNvCxnSpPr/>
                <p:nvPr/>
              </p:nvCxnSpPr>
              <p:spPr>
                <a:xfrm>
                  <a:off x="1420106" y="4509120"/>
                  <a:ext cx="559605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直線コネクタ 34"/>
                <p:cNvCxnSpPr/>
                <p:nvPr/>
              </p:nvCxnSpPr>
              <p:spPr>
                <a:xfrm>
                  <a:off x="1397641" y="3759727"/>
                  <a:ext cx="559605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7" name="テキスト ボックス 36"/>
              <p:cNvSpPr txBox="1"/>
              <p:nvPr/>
            </p:nvSpPr>
            <p:spPr>
              <a:xfrm>
                <a:off x="1372815" y="4252538"/>
                <a:ext cx="340157" cy="461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400" b="1" dirty="0" smtClean="0"/>
                  <a:t>0</a:t>
                </a:r>
                <a:endParaRPr kumimoji="1" lang="ja-JP" altLang="en-US" sz="2400" b="1" dirty="0"/>
              </a:p>
            </p:txBody>
          </p:sp>
          <p:sp>
            <p:nvSpPr>
              <p:cNvPr id="39" name="テキスト ボックス 38"/>
              <p:cNvSpPr txBox="1"/>
              <p:nvPr/>
            </p:nvSpPr>
            <p:spPr>
              <a:xfrm>
                <a:off x="1375431" y="3504612"/>
                <a:ext cx="340157" cy="461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400" b="1" dirty="0" smtClean="0"/>
                  <a:t>5</a:t>
                </a:r>
                <a:endParaRPr kumimoji="1" lang="ja-JP" altLang="en-US" sz="2400" b="1" dirty="0"/>
              </a:p>
            </p:txBody>
          </p:sp>
          <p:sp>
            <p:nvSpPr>
              <p:cNvPr id="40" name="テキスト ボックス 39"/>
              <p:cNvSpPr txBox="1"/>
              <p:nvPr/>
            </p:nvSpPr>
            <p:spPr>
              <a:xfrm>
                <a:off x="1063500" y="2653553"/>
                <a:ext cx="495649" cy="461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400" b="1" dirty="0" smtClean="0"/>
                  <a:t>10</a:t>
                </a:r>
                <a:endParaRPr kumimoji="1" lang="ja-JP" altLang="en-US" sz="2400" b="1" dirty="0"/>
              </a:p>
            </p:txBody>
          </p:sp>
          <p:sp>
            <p:nvSpPr>
              <p:cNvPr id="41" name="テキスト ボックス 40"/>
              <p:cNvSpPr txBox="1"/>
              <p:nvPr/>
            </p:nvSpPr>
            <p:spPr>
              <a:xfrm>
                <a:off x="1100857" y="1934936"/>
                <a:ext cx="495649" cy="461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400" b="1" dirty="0" smtClean="0"/>
                  <a:t>15</a:t>
                </a:r>
                <a:endParaRPr kumimoji="1" lang="ja-JP" altLang="en-US" sz="2400" b="1" dirty="0"/>
              </a:p>
            </p:txBody>
          </p:sp>
          <p:sp>
            <p:nvSpPr>
              <p:cNvPr id="42" name="テキスト ボックス 41"/>
              <p:cNvSpPr txBox="1"/>
              <p:nvPr/>
            </p:nvSpPr>
            <p:spPr>
              <a:xfrm>
                <a:off x="1107573" y="1126532"/>
                <a:ext cx="495649" cy="461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400" b="1" dirty="0" smtClean="0"/>
                  <a:t>20</a:t>
                </a:r>
                <a:endParaRPr kumimoji="1" lang="ja-JP" altLang="en-US" sz="2400" b="1" dirty="0"/>
              </a:p>
            </p:txBody>
          </p:sp>
        </p:grpSp>
      </p:grpSp>
      <p:graphicFrame>
        <p:nvGraphicFramePr>
          <p:cNvPr id="43" name="表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287829"/>
              </p:ext>
            </p:extLst>
          </p:nvPr>
        </p:nvGraphicFramePr>
        <p:xfrm>
          <a:off x="677043" y="2924944"/>
          <a:ext cx="7755679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51023"/>
                <a:gridCol w="648072"/>
                <a:gridCol w="648072"/>
                <a:gridCol w="648072"/>
                <a:gridCol w="648072"/>
                <a:gridCol w="648072"/>
                <a:gridCol w="648072"/>
                <a:gridCol w="648072"/>
                <a:gridCol w="648072"/>
                <a:gridCol w="720080"/>
              </a:tblGrid>
              <a:tr h="1390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err="1" smtClean="0"/>
                        <a:t>ｘ</a:t>
                      </a:r>
                      <a:r>
                        <a:rPr kumimoji="1" lang="en-US" altLang="ja-JP" sz="3600" dirty="0" smtClean="0"/>
                        <a:t>(</a:t>
                      </a:r>
                      <a:r>
                        <a:rPr kumimoji="1" lang="ja-JP" altLang="en-US" sz="3600" dirty="0" smtClean="0"/>
                        <a:t>分</a:t>
                      </a:r>
                      <a:r>
                        <a:rPr kumimoji="1" lang="en-US" altLang="ja-JP" sz="3600" dirty="0" smtClean="0"/>
                        <a:t>)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０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１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２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３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４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５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６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７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８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err="1" smtClean="0"/>
                        <a:t>ｙ</a:t>
                      </a:r>
                      <a:r>
                        <a:rPr kumimoji="1" lang="en-US" altLang="ja-JP" sz="3600" dirty="0" smtClean="0"/>
                        <a:t>(</a:t>
                      </a:r>
                      <a:r>
                        <a:rPr kumimoji="1" lang="ja-JP" altLang="en-US" sz="3600" dirty="0" smtClean="0"/>
                        <a:t>㎝</a:t>
                      </a:r>
                      <a:r>
                        <a:rPr kumimoji="1" lang="en-US" altLang="ja-JP" sz="3600" dirty="0" smtClean="0"/>
                        <a:t>)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　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　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正方形/長方形 2"/>
          <p:cNvSpPr/>
          <p:nvPr/>
        </p:nvSpPr>
        <p:spPr>
          <a:xfrm>
            <a:off x="2515528" y="3586031"/>
            <a:ext cx="5004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dirty="0">
                <a:solidFill>
                  <a:prstClr val="black"/>
                </a:solidFill>
              </a:rPr>
              <a:t>０</a:t>
            </a:r>
            <a:endParaRPr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3182756" y="3587195"/>
            <a:ext cx="5004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ja-JP" altLang="en-US" sz="3600" dirty="0">
                <a:solidFill>
                  <a:prstClr val="black"/>
                </a:solidFill>
              </a:rPr>
              <a:t>２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3801709" y="3587195"/>
            <a:ext cx="5004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dirty="0">
                <a:solidFill>
                  <a:prstClr val="black"/>
                </a:solidFill>
              </a:rPr>
              <a:t>４</a:t>
            </a:r>
            <a:endParaRPr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4456243" y="3586141"/>
            <a:ext cx="5004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ja-JP" altLang="en-US" sz="3600" dirty="0">
                <a:solidFill>
                  <a:prstClr val="black"/>
                </a:solidFill>
              </a:rPr>
              <a:t>６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5079861" y="3564579"/>
            <a:ext cx="5004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ja-JP" altLang="en-US" sz="3600" dirty="0">
                <a:solidFill>
                  <a:prstClr val="black"/>
                </a:solidFill>
              </a:rPr>
              <a:t>８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5632741" y="3592977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>
                <a:solidFill>
                  <a:prstClr val="black"/>
                </a:solidFill>
              </a:rPr>
              <a:t>10</a:t>
            </a:r>
            <a:endParaRPr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6284816" y="3592977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3600" dirty="0">
                <a:solidFill>
                  <a:prstClr val="black"/>
                </a:solidFill>
              </a:rPr>
              <a:t>12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6974710" y="3581371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3600" dirty="0">
                <a:solidFill>
                  <a:prstClr val="black"/>
                </a:solidFill>
              </a:rPr>
              <a:t>14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7653999" y="3564578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3600" dirty="0">
                <a:solidFill>
                  <a:prstClr val="black"/>
                </a:solidFill>
              </a:rPr>
              <a:t>16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53" name="タイトル 1"/>
          <p:cNvSpPr txBox="1">
            <a:spLocks/>
          </p:cNvSpPr>
          <p:nvPr/>
        </p:nvSpPr>
        <p:spPr>
          <a:xfrm>
            <a:off x="3801710" y="61985"/>
            <a:ext cx="5342290" cy="24265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200" dirty="0" smtClean="0"/>
              <a:t>１分間に２</a:t>
            </a:r>
            <a:r>
              <a:rPr lang="en-US" altLang="ja-JP" sz="3200" dirty="0" smtClean="0"/>
              <a:t>㎝</a:t>
            </a:r>
            <a:r>
              <a:rPr lang="ja-JP" altLang="en-US" sz="3200" dirty="0" smtClean="0"/>
              <a:t>の割合で、からの水そうに水を入れるとき、時間</a:t>
            </a:r>
            <a:r>
              <a:rPr lang="ja-JP" altLang="en-US" sz="3200" dirty="0" err="1" smtClean="0"/>
              <a:t>ｘ</a:t>
            </a:r>
            <a:r>
              <a:rPr lang="en-US" altLang="ja-JP" sz="3200" dirty="0" smtClean="0"/>
              <a:t>(</a:t>
            </a:r>
            <a:r>
              <a:rPr lang="ja-JP" altLang="en-US" sz="3200" dirty="0" smtClean="0"/>
              <a:t>分</a:t>
            </a:r>
            <a:r>
              <a:rPr lang="en-US" altLang="ja-JP" sz="3200" dirty="0" smtClean="0"/>
              <a:t>)</a:t>
            </a:r>
            <a:r>
              <a:rPr lang="ja-JP" altLang="en-US" sz="3200" dirty="0" smtClean="0"/>
              <a:t>と水面までの高さｙ（</a:t>
            </a:r>
            <a:r>
              <a:rPr lang="en-US" altLang="ja-JP" sz="3200" dirty="0" smtClean="0"/>
              <a:t>cm</a:t>
            </a:r>
            <a:r>
              <a:rPr lang="ja-JP" altLang="en-US" sz="3200" dirty="0" smtClean="0"/>
              <a:t>）の関係を表にすると・・・</a:t>
            </a:r>
            <a:endParaRPr lang="ja-JP" altLang="en-US" sz="32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20321" y="4365104"/>
            <a:ext cx="23952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気づいたこと</a:t>
            </a:r>
            <a:endParaRPr kumimoji="1" lang="ja-JP" altLang="en-US" sz="3200" dirty="0"/>
          </a:p>
        </p:txBody>
      </p:sp>
      <p:sp>
        <p:nvSpPr>
          <p:cNvPr id="31" name="左大かっこ 30"/>
          <p:cNvSpPr/>
          <p:nvPr/>
        </p:nvSpPr>
        <p:spPr>
          <a:xfrm>
            <a:off x="287316" y="5077491"/>
            <a:ext cx="210316" cy="1671488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左大かっこ 53"/>
          <p:cNvSpPr/>
          <p:nvPr/>
        </p:nvSpPr>
        <p:spPr>
          <a:xfrm rot="10800000">
            <a:off x="8676456" y="5087602"/>
            <a:ext cx="250228" cy="1671488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9304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9" grpId="0"/>
      <p:bldP spid="10" grpId="0"/>
      <p:bldP spid="11" grpId="0"/>
      <p:bldP spid="12" grpId="0"/>
      <p:bldP spid="13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4626" y="0"/>
            <a:ext cx="8229600" cy="72008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比例の意味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735497"/>
            <a:ext cx="8640960" cy="22322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3600" dirty="0" smtClean="0"/>
              <a:t>「高さ」と「時間」を</a:t>
            </a:r>
            <a:r>
              <a:rPr lang="ja-JP" altLang="en-US" sz="3600" dirty="0" smtClean="0"/>
              <a:t>使って「高さ」を表す式をつくると</a:t>
            </a:r>
            <a:r>
              <a:rPr lang="en-US" altLang="ja-JP" sz="3600" dirty="0" smtClean="0"/>
              <a:t>…</a:t>
            </a:r>
            <a:endParaRPr kumimoji="1" lang="en-US" altLang="ja-JP" sz="3600" dirty="0" smtClean="0"/>
          </a:p>
          <a:p>
            <a:pPr marL="0" indent="0" algn="ctr">
              <a:buNone/>
            </a:pPr>
            <a:r>
              <a:rPr lang="ja-JP" altLang="en-US" sz="4800" dirty="0" smtClean="0"/>
              <a:t>ｙ　</a:t>
            </a:r>
            <a:r>
              <a:rPr kumimoji="1" lang="ja-JP" altLang="en-US" sz="4800" dirty="0" smtClean="0"/>
              <a:t>＝　２　</a:t>
            </a:r>
            <a:r>
              <a:rPr kumimoji="1" lang="ja-JP" altLang="en-US" sz="4800" dirty="0" err="1" smtClean="0"/>
              <a:t>ｘ</a:t>
            </a:r>
            <a:endParaRPr kumimoji="1" lang="en-US" altLang="ja-JP" sz="4800" dirty="0" smtClean="0"/>
          </a:p>
        </p:txBody>
      </p:sp>
      <p:sp>
        <p:nvSpPr>
          <p:cNvPr id="6" name="正方形/長方形 5"/>
          <p:cNvSpPr/>
          <p:nvPr/>
        </p:nvSpPr>
        <p:spPr>
          <a:xfrm>
            <a:off x="251521" y="3365310"/>
            <a:ext cx="8640960" cy="32808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ja-JP" altLang="en-US" sz="3200" dirty="0" smtClean="0">
                <a:solidFill>
                  <a:prstClr val="black"/>
                </a:solidFill>
              </a:rPr>
              <a:t>一般に、ともなって変わる数</a:t>
            </a:r>
            <a:r>
              <a:rPr lang="ja-JP" altLang="en-US" sz="3200" dirty="0" err="1" smtClean="0">
                <a:solidFill>
                  <a:prstClr val="black"/>
                </a:solidFill>
              </a:rPr>
              <a:t>ｘ</a:t>
            </a:r>
            <a:r>
              <a:rPr lang="ja-JP" altLang="en-US" sz="3200" dirty="0" smtClean="0">
                <a:solidFill>
                  <a:prstClr val="black"/>
                </a:solidFill>
              </a:rPr>
              <a:t>、ｙがあり、</a:t>
            </a:r>
            <a:endParaRPr lang="en-US" altLang="ja-JP" sz="3200" dirty="0">
              <a:solidFill>
                <a:prstClr val="black"/>
              </a:solidFill>
            </a:endParaRPr>
          </a:p>
          <a:p>
            <a:pPr lvl="0" algn="ctr">
              <a:spcBef>
                <a:spcPct val="20000"/>
              </a:spcBef>
            </a:pPr>
            <a:r>
              <a:rPr lang="ja-JP" altLang="en-US" sz="6600" dirty="0" smtClean="0">
                <a:solidFill>
                  <a:prstClr val="black"/>
                </a:solidFill>
              </a:rPr>
              <a:t>ｙ</a:t>
            </a:r>
            <a:r>
              <a:rPr lang="ja-JP" altLang="en-US" sz="4800" dirty="0">
                <a:solidFill>
                  <a:prstClr val="black"/>
                </a:solidFill>
              </a:rPr>
              <a:t>＝</a:t>
            </a:r>
            <a:r>
              <a:rPr lang="en-US" altLang="ja-JP" sz="6600" dirty="0">
                <a:solidFill>
                  <a:prstClr val="black"/>
                </a:solidFill>
              </a:rPr>
              <a:t>a</a:t>
            </a:r>
            <a:r>
              <a:rPr lang="ja-JP" altLang="en-US" sz="6600" dirty="0" err="1" smtClean="0">
                <a:solidFill>
                  <a:prstClr val="black"/>
                </a:solidFill>
              </a:rPr>
              <a:t>ｘ</a:t>
            </a:r>
            <a:endParaRPr lang="en-US" altLang="ja-JP" sz="4000" dirty="0" smtClean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ja-JP" altLang="en-US" sz="3600" dirty="0" smtClean="0"/>
              <a:t>で表されるとき、</a:t>
            </a:r>
            <a:r>
              <a:rPr lang="ja-JP" altLang="en-US" sz="3600" dirty="0" err="1" smtClean="0"/>
              <a:t>ｙ</a:t>
            </a:r>
            <a:r>
              <a:rPr lang="ja-JP" altLang="en-US" sz="3600" dirty="0" smtClean="0"/>
              <a:t>はｘに</a:t>
            </a:r>
            <a:r>
              <a:rPr lang="ja-JP" altLang="en-US" sz="3600" dirty="0" smtClean="0">
                <a:solidFill>
                  <a:srgbClr val="FF0000"/>
                </a:solidFill>
              </a:rPr>
              <a:t>比例</a:t>
            </a:r>
            <a:r>
              <a:rPr lang="ja-JP" altLang="en-US" sz="3600" dirty="0" smtClean="0"/>
              <a:t>する。</a:t>
            </a:r>
            <a:endParaRPr lang="en-US" altLang="ja-JP" sz="3600" dirty="0" smtClean="0"/>
          </a:p>
          <a:p>
            <a:pPr lvl="0">
              <a:spcBef>
                <a:spcPct val="20000"/>
              </a:spcBef>
            </a:pPr>
            <a:r>
              <a:rPr lang="ja-JP" altLang="en-US" sz="3600" dirty="0" smtClean="0"/>
              <a:t>この定数</a:t>
            </a:r>
            <a:r>
              <a:rPr lang="ja-JP" altLang="en-US" sz="4400" dirty="0" smtClean="0"/>
              <a:t>ａ</a:t>
            </a:r>
            <a:r>
              <a:rPr lang="ja-JP" altLang="en-US" sz="3600" dirty="0" smtClean="0"/>
              <a:t>を</a:t>
            </a:r>
            <a:r>
              <a:rPr lang="ja-JP" altLang="en-US" sz="3600" dirty="0" smtClean="0">
                <a:solidFill>
                  <a:srgbClr val="FF0000"/>
                </a:solidFill>
              </a:rPr>
              <a:t>比例定数</a:t>
            </a:r>
            <a:r>
              <a:rPr lang="ja-JP" altLang="en-US" sz="3600" dirty="0" smtClean="0"/>
              <a:t>という。</a:t>
            </a:r>
            <a:endParaRPr lang="ja-JP" altLang="en-US" sz="36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625647" y="2704259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FF0000"/>
                </a:solidFill>
              </a:rPr>
              <a:t>変数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482465" y="2692611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FF0000"/>
                </a:solidFill>
              </a:rPr>
              <a:t>変数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374469" y="2692612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定数</a:t>
            </a:r>
            <a:endParaRPr kumimoji="1" lang="ja-JP" altLang="en-US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753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 animBg="1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63664"/>
            <a:ext cx="2232248" cy="54198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kumimoji="1" lang="ja-JP" altLang="en-US" sz="3200" dirty="0" smtClean="0"/>
              <a:t>比例の性質</a:t>
            </a:r>
            <a:endParaRPr kumimoji="1" lang="ja-JP" altLang="en-US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251339" y="2348880"/>
                <a:ext cx="8722672" cy="3168352"/>
              </a:xfr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/>
              <a:lstStyle/>
              <a:p>
                <a:r>
                  <a:rPr lang="ja-JP" altLang="en-US" dirty="0" err="1"/>
                  <a:t>ｘ</a:t>
                </a:r>
                <a:r>
                  <a:rPr lang="ja-JP" altLang="en-US" dirty="0"/>
                  <a:t>の値を</a:t>
                </a:r>
                <a:r>
                  <a:rPr lang="en-US" altLang="ja-JP" dirty="0">
                    <a:solidFill>
                      <a:srgbClr val="FF0000"/>
                    </a:solidFill>
                  </a:rPr>
                  <a:t>2</a:t>
                </a:r>
                <a:r>
                  <a:rPr lang="ja-JP" altLang="en-US" dirty="0">
                    <a:solidFill>
                      <a:srgbClr val="FF0000"/>
                    </a:solidFill>
                  </a:rPr>
                  <a:t>倍、</a:t>
                </a:r>
                <a:r>
                  <a:rPr lang="en-US" altLang="ja-JP" dirty="0">
                    <a:solidFill>
                      <a:srgbClr val="FF0000"/>
                    </a:solidFill>
                  </a:rPr>
                  <a:t>3</a:t>
                </a:r>
                <a:r>
                  <a:rPr lang="ja-JP" altLang="en-US" dirty="0">
                    <a:solidFill>
                      <a:srgbClr val="FF0000"/>
                    </a:solidFill>
                  </a:rPr>
                  <a:t>倍、</a:t>
                </a:r>
                <a:r>
                  <a:rPr lang="en-US" altLang="ja-JP" dirty="0">
                    <a:solidFill>
                      <a:srgbClr val="FF0000"/>
                    </a:solidFill>
                  </a:rPr>
                  <a:t>4</a:t>
                </a:r>
                <a:r>
                  <a:rPr lang="ja-JP" altLang="en-US" dirty="0">
                    <a:solidFill>
                      <a:srgbClr val="FF0000"/>
                    </a:solidFill>
                  </a:rPr>
                  <a:t>倍・・・</a:t>
                </a:r>
                <a:r>
                  <a:rPr lang="ja-JP" altLang="en-US" dirty="0"/>
                  <a:t>すると、</a:t>
                </a:r>
                <a:r>
                  <a:rPr lang="ja-JP" altLang="en-US" dirty="0" err="1"/>
                  <a:t>ｙ</a:t>
                </a:r>
                <a:r>
                  <a:rPr lang="ja-JP" altLang="en-US" dirty="0"/>
                  <a:t>の値も</a:t>
                </a:r>
                <a:r>
                  <a:rPr lang="en-US" altLang="ja-JP" dirty="0">
                    <a:solidFill>
                      <a:srgbClr val="FF0000"/>
                    </a:solidFill>
                  </a:rPr>
                  <a:t>2</a:t>
                </a:r>
                <a:r>
                  <a:rPr lang="ja-JP" altLang="en-US" dirty="0">
                    <a:solidFill>
                      <a:srgbClr val="FF0000"/>
                    </a:solidFill>
                  </a:rPr>
                  <a:t>倍、</a:t>
                </a:r>
                <a:r>
                  <a:rPr lang="en-US" altLang="ja-JP" dirty="0">
                    <a:solidFill>
                      <a:srgbClr val="FF0000"/>
                    </a:solidFill>
                  </a:rPr>
                  <a:t>3</a:t>
                </a:r>
                <a:r>
                  <a:rPr lang="ja-JP" altLang="en-US" dirty="0">
                    <a:solidFill>
                      <a:srgbClr val="FF0000"/>
                    </a:solidFill>
                  </a:rPr>
                  <a:t>倍、</a:t>
                </a:r>
                <a:r>
                  <a:rPr lang="en-US" altLang="ja-JP" dirty="0">
                    <a:solidFill>
                      <a:srgbClr val="FF0000"/>
                    </a:solidFill>
                  </a:rPr>
                  <a:t>4</a:t>
                </a:r>
                <a:r>
                  <a:rPr lang="ja-JP" altLang="en-US" dirty="0">
                    <a:solidFill>
                      <a:srgbClr val="FF0000"/>
                    </a:solidFill>
                  </a:rPr>
                  <a:t>倍・・・</a:t>
                </a:r>
                <a:r>
                  <a:rPr lang="ja-JP" altLang="en-US" dirty="0"/>
                  <a:t>となる。</a:t>
                </a:r>
              </a:p>
              <a:p>
                <a:r>
                  <a:rPr kumimoji="1" lang="ja-JP" altLang="en-US" dirty="0" err="1" smtClean="0"/>
                  <a:t>ｙ</a:t>
                </a:r>
                <a:r>
                  <a:rPr kumimoji="1" lang="ja-JP" altLang="en-US" dirty="0" smtClean="0"/>
                  <a:t>をｘで割った値（商）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4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kumimoji="1" lang="ja-JP" altLang="en-US" sz="4400" b="0" i="1" smtClean="0"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kumimoji="1" lang="ja-JP" altLang="en-US" sz="4400" b="0" i="1" smtClean="0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r>
                  <a:rPr kumimoji="1" lang="ja-JP" altLang="en-US" dirty="0" smtClean="0"/>
                  <a:t>は一定で、比例定数ａに等しい。</a:t>
                </a:r>
                <a:r>
                  <a:rPr kumimoji="1" lang="en-US" altLang="ja-JP" dirty="0" smtClean="0"/>
                  <a:t>(</a:t>
                </a:r>
                <a:r>
                  <a:rPr lang="en-US" altLang="ja-JP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4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4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ja-JP" altLang="en-US" sz="4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r>
                  <a:rPr kumimoji="1" lang="ja-JP" altLang="en-US" dirty="0" smtClean="0">
                    <a:solidFill>
                      <a:srgbClr val="FF0000"/>
                    </a:solidFill>
                  </a:rPr>
                  <a:t>＝ａ</a:t>
                </a:r>
                <a:r>
                  <a:rPr kumimoji="1" lang="en-US" altLang="ja-JP" dirty="0" smtClean="0"/>
                  <a:t>)</a:t>
                </a:r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339" y="2348880"/>
                <a:ext cx="8722672" cy="3168352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/>
          <p:cNvSpPr txBox="1"/>
          <p:nvPr/>
        </p:nvSpPr>
        <p:spPr>
          <a:xfrm>
            <a:off x="251521" y="5661248"/>
            <a:ext cx="8722490" cy="10772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これら比例の定義と性質のうち、どれか一つでも</a:t>
            </a:r>
            <a:endParaRPr kumimoji="1" lang="en-US" altLang="ja-JP" sz="3200" dirty="0" smtClean="0"/>
          </a:p>
          <a:p>
            <a:r>
              <a:rPr kumimoji="1" lang="ja-JP" altLang="en-US" sz="3200" dirty="0" smtClean="0"/>
              <a:t>当てはまれば、</a:t>
            </a:r>
            <a:r>
              <a:rPr kumimoji="1" lang="ja-JP" altLang="en-US" sz="3200" dirty="0" smtClean="0">
                <a:solidFill>
                  <a:schemeClr val="tx1"/>
                </a:solidFill>
              </a:rPr>
              <a:t>比例</a:t>
            </a:r>
            <a:r>
              <a:rPr kumimoji="1" lang="ja-JP" altLang="en-US" sz="3200" dirty="0" smtClean="0"/>
              <a:t>である。</a:t>
            </a:r>
            <a:endParaRPr kumimoji="1" lang="ja-JP" altLang="en-US" sz="3200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1163024"/>
              </p:ext>
            </p:extLst>
          </p:nvPr>
        </p:nvGraphicFramePr>
        <p:xfrm>
          <a:off x="1714787" y="751322"/>
          <a:ext cx="7284055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93880"/>
                <a:gridCol w="635507"/>
                <a:gridCol w="635507"/>
                <a:gridCol w="635507"/>
                <a:gridCol w="635507"/>
                <a:gridCol w="635507"/>
                <a:gridCol w="635507"/>
                <a:gridCol w="635507"/>
                <a:gridCol w="635507"/>
                <a:gridCol w="706119"/>
              </a:tblGrid>
              <a:tr h="61206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err="1" smtClean="0"/>
                        <a:t>ｘ</a:t>
                      </a:r>
                      <a:r>
                        <a:rPr kumimoji="1" lang="en-US" altLang="ja-JP" sz="3600" dirty="0" smtClean="0"/>
                        <a:t>(</a:t>
                      </a:r>
                      <a:r>
                        <a:rPr kumimoji="1" lang="ja-JP" altLang="en-US" sz="3600" dirty="0" smtClean="0"/>
                        <a:t>分</a:t>
                      </a:r>
                      <a:r>
                        <a:rPr kumimoji="1" lang="en-US" altLang="ja-JP" sz="3600" dirty="0" smtClean="0"/>
                        <a:t>)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０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１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２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３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４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５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６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７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８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err="1" smtClean="0"/>
                        <a:t>ｙ</a:t>
                      </a:r>
                      <a:r>
                        <a:rPr kumimoji="1" lang="en-US" altLang="ja-JP" sz="3600" dirty="0" smtClean="0"/>
                        <a:t>(</a:t>
                      </a:r>
                      <a:r>
                        <a:rPr kumimoji="1" lang="ja-JP" altLang="en-US" sz="3600" dirty="0" smtClean="0"/>
                        <a:t>㎝</a:t>
                      </a:r>
                      <a:r>
                        <a:rPr kumimoji="1" lang="en-US" altLang="ja-JP" sz="3600" dirty="0" smtClean="0"/>
                        <a:t>)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　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　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正方形/長方形 5"/>
          <p:cNvSpPr/>
          <p:nvPr/>
        </p:nvSpPr>
        <p:spPr>
          <a:xfrm>
            <a:off x="3182797" y="1385151"/>
            <a:ext cx="5004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dirty="0">
                <a:solidFill>
                  <a:prstClr val="black"/>
                </a:solidFill>
              </a:rPr>
              <a:t>０</a:t>
            </a:r>
            <a:endParaRPr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3850025" y="1386315"/>
            <a:ext cx="5004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ja-JP" altLang="en-US" sz="3600" dirty="0">
                <a:solidFill>
                  <a:prstClr val="black"/>
                </a:solidFill>
              </a:rPr>
              <a:t>２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4468978" y="1386315"/>
            <a:ext cx="5004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dirty="0">
                <a:solidFill>
                  <a:prstClr val="black"/>
                </a:solidFill>
              </a:rPr>
              <a:t>４</a:t>
            </a:r>
            <a:endParaRPr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5123512" y="1385261"/>
            <a:ext cx="5004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ja-JP" altLang="en-US" sz="3600" dirty="0">
                <a:solidFill>
                  <a:prstClr val="black"/>
                </a:solidFill>
              </a:rPr>
              <a:t>６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5747130" y="1363699"/>
            <a:ext cx="5004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ja-JP" altLang="en-US" sz="3600" dirty="0">
                <a:solidFill>
                  <a:prstClr val="black"/>
                </a:solidFill>
              </a:rPr>
              <a:t>８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6300010" y="1392097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>
                <a:solidFill>
                  <a:prstClr val="black"/>
                </a:solidFill>
              </a:rPr>
              <a:t>10</a:t>
            </a:r>
            <a:endParaRPr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6952085" y="1392097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3600" dirty="0">
                <a:solidFill>
                  <a:prstClr val="black"/>
                </a:solidFill>
              </a:rPr>
              <a:t>12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7641979" y="1380491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3600" dirty="0">
                <a:solidFill>
                  <a:prstClr val="black"/>
                </a:solidFill>
              </a:rPr>
              <a:t>14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8321268" y="1363698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3600" dirty="0">
                <a:solidFill>
                  <a:prstClr val="black"/>
                </a:solidFill>
              </a:rPr>
              <a:t>16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15" name="下カーブ矢印 14"/>
          <p:cNvSpPr/>
          <p:nvPr/>
        </p:nvSpPr>
        <p:spPr>
          <a:xfrm>
            <a:off x="4056450" y="450282"/>
            <a:ext cx="773029" cy="258031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6" name="下カーブ矢印 15"/>
          <p:cNvSpPr/>
          <p:nvPr/>
        </p:nvSpPr>
        <p:spPr>
          <a:xfrm>
            <a:off x="4100255" y="473666"/>
            <a:ext cx="1311670" cy="234647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7" name="下カーブ矢印 16"/>
          <p:cNvSpPr/>
          <p:nvPr/>
        </p:nvSpPr>
        <p:spPr>
          <a:xfrm>
            <a:off x="4173643" y="502976"/>
            <a:ext cx="1823715" cy="205337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8" name="上カーブ矢印 17"/>
          <p:cNvSpPr/>
          <p:nvPr/>
        </p:nvSpPr>
        <p:spPr>
          <a:xfrm>
            <a:off x="4100253" y="1975458"/>
            <a:ext cx="729225" cy="288032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9" name="上カーブ矢印 18"/>
          <p:cNvSpPr/>
          <p:nvPr/>
        </p:nvSpPr>
        <p:spPr>
          <a:xfrm>
            <a:off x="4114593" y="1975232"/>
            <a:ext cx="1307560" cy="279648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0" name="上カーブ矢印 19"/>
          <p:cNvSpPr/>
          <p:nvPr/>
        </p:nvSpPr>
        <p:spPr>
          <a:xfrm>
            <a:off x="4142348" y="1987808"/>
            <a:ext cx="1855010" cy="267072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034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9883" y="207117"/>
            <a:ext cx="8229600" cy="706090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3200" dirty="0" smtClean="0"/>
              <a:t>例題</a:t>
            </a:r>
            <a:r>
              <a:rPr kumimoji="1" lang="en-US" altLang="ja-JP" sz="3200" dirty="0" smtClean="0"/>
              <a:t>2</a:t>
            </a:r>
            <a:r>
              <a:rPr kumimoji="1" lang="ja-JP" altLang="en-US" sz="3200" dirty="0" smtClean="0"/>
              <a:t>　次の関係を表と式に表し、比例している　</a:t>
            </a:r>
            <a:r>
              <a:rPr kumimoji="1" lang="en-US" altLang="ja-JP" sz="3200" dirty="0" smtClean="0"/>
              <a:t/>
            </a:r>
            <a:br>
              <a:rPr kumimoji="1" lang="en-US" altLang="ja-JP" sz="3200" dirty="0" smtClean="0"/>
            </a:br>
            <a:r>
              <a:rPr lang="ja-JP" altLang="en-US" sz="3200" dirty="0"/>
              <a:t>　</a:t>
            </a:r>
            <a:r>
              <a:rPr lang="ja-JP" altLang="en-US" sz="3200" dirty="0" smtClean="0"/>
              <a:t>　　　</a:t>
            </a:r>
            <a:r>
              <a:rPr kumimoji="1" lang="ja-JP" altLang="en-US" sz="3200" dirty="0" err="1" smtClean="0"/>
              <a:t>か</a:t>
            </a:r>
            <a:r>
              <a:rPr kumimoji="1" lang="ja-JP" altLang="en-US" sz="3200" dirty="0" smtClean="0"/>
              <a:t>どうか調べましょう。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23177" y="4225620"/>
            <a:ext cx="8229600" cy="6480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3600" dirty="0" smtClean="0"/>
              <a:t>釘の本数を増やすと（　　　　）が変わる。</a:t>
            </a:r>
            <a:endParaRPr kumimoji="1" lang="ja-JP" altLang="en-US" sz="3600" dirty="0"/>
          </a:p>
        </p:txBody>
      </p:sp>
      <p:pic>
        <p:nvPicPr>
          <p:cNvPr id="1026" name="Picture 2" descr="https://encrypted-tbn0.gstatic.com/images?q=tbn:ANd9GcT9hMSDjMZfvC1wq0oNrDLsp-MEIohat1Bki5DH2pxCCqZcnttS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79" t="12211" r="18186" b="11540"/>
          <a:stretch/>
        </p:blipFill>
        <p:spPr bwMode="auto">
          <a:xfrm>
            <a:off x="625390" y="2121030"/>
            <a:ext cx="1484765" cy="1445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encrypted-tbn0.gstatic.com/images?q=tbn:ANd9GcT9hMSDjMZfvC1wq0oNrDLsp-MEIohat1Bki5DH2pxCCqZcnttS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79" t="12211" r="18186" b="11540"/>
          <a:stretch/>
        </p:blipFill>
        <p:spPr bwMode="auto">
          <a:xfrm>
            <a:off x="2713497" y="2121030"/>
            <a:ext cx="1484765" cy="1445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encrypted-tbn0.gstatic.com/images?q=tbn:ANd9GcT9hMSDjMZfvC1wq0oNrDLsp-MEIohat1Bki5DH2pxCCqZcnttS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79" t="12211" r="18186" b="11540"/>
          <a:stretch/>
        </p:blipFill>
        <p:spPr bwMode="auto">
          <a:xfrm>
            <a:off x="4801604" y="2121030"/>
            <a:ext cx="1484765" cy="1445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s://encrypted-tbn0.gstatic.com/images?q=tbn:ANd9GcT9hMSDjMZfvC1wq0oNrDLsp-MEIohat1Bki5DH2pxCCqZcnttS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79" t="12211" r="18186" b="11540"/>
          <a:stretch/>
        </p:blipFill>
        <p:spPr bwMode="auto">
          <a:xfrm>
            <a:off x="6889711" y="2121030"/>
            <a:ext cx="1484765" cy="1445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data:image/jpeg;base64,/9j/4AAQSkZJRgABAQAAAQABAAD/2wCEAAkGBwgHBgkIBwgKCgkLDRYPDQwMDRsUFRAWIB0iIiAdHx8kKDQsJCYxJx8fLT0tMTU3Ojo6Iys/RD84QzQ5OjcBCgoKDQwNGg8PGjclHyU3Nzc3Nzc3Nzc3Nzc3Nzc3Nzc3Nzc3Nzc3Nzc3Nzc3Nzc3Nzc3Nzc3Nzc3Nzc3Nzc3N//AABEIAS4AQAMBIgACEQEDEQH/xAAcAAEBAQEAAwEBAAAAAAAAAAAABgcFAQMECAL/xABIEAAABAMEBQgFCAcJAAAAAAAAAQIDBAUGBxE2sxIhhLGyExQxNDdzdHUiQVFxgRUWIyQyYZPSQlRWkaGiwTNSYmNlg5Kj4f/EABQBAQAAAAAAAAAAAAAAAAAAAAD/xAAUEQEAAAAAAAAAAAAAAAAAAAAA/9oADAMBAAIRAxEAPwBCNSanJLBwtRWaRz0Wy0lD8SmFbcS4ouk9IlHeOequrM0qNKqGURkdxkcO3q/mH6Au1XDlTSmpHNyMpnKIGKMyu0nWEmovcq68gGKfPuzL1UMf4DX5g+fdmX7Dn+A1+YUtZWV0s1ESjmUK9CHGzFEO5yLx3Eg0LM7iVfcd6SGa0DR0vqOuo+RxjsQiFh0PGhTaiJR6CySV53ewwFL8/LMf2HP8Br8wfPuzL9hz/Aa/MO5UNjFOyyQzGPYipgp2GhnHUEtxNxmlJmV+oemymzqmpvIflKaQa4p8n1ouW6ok3FddqK72gOUmurM1KJKaGUajO4iKHbvP+I6i2pPP5c6zT1msdDRThETMWuFbaS2q8tekaiGsSunZLKE6MslUFC+02mEpM/ed15/EdO4B5AAATVZ9ZprzprLdGQ2N9rs47uKzUjVbRY+FlbUhjo95LMKxN2lOuKIzJJcm5r1DFrMahlEntJmczmUa2xBOoiCbeURmStJwjLoK/WQDfK3wdO/AvcBibsUwZtbm5I9FV2j0hG0xNoWFnjDj70I6htBIX6SjSZEX2R77FMGbW5uSAvwAAAAABHWlRC4WFkj7UE5HLbm7Rphm7tJ36NzUV+oYlZzMn4K0OYxTMhiJg44h8jgmyTpt3uEeu/Vq6Bt1pHPzh5GUoOHKP+V2uROIIzb0uTc+1druuvGJWblUR2iTEpGuXlNNB/ljiUqNq7lC0rrtfTdcA0ip6ljn6dmbTlAzCGSuFcSbyuSubvSfpHd6iHXsUwZq/W3NyRzKnTaQVNzTn7tOHC80c5YmkO6ehonfdefTcOlYpgza3NyQF+AAAAAAI20uG55CSWG569A8pNmi5yyskra+jc1kZ9H/AKMSs6lRR1oMwg/l6Nl+gh/67Dvkhxy5ZFrUfTf0mNmtaVKkyiVKqAiOVlNWuc3koy0dBz1J19N3QMIox2kW6wjF1MSTkZpd5AjQ4ZX6ZaGpPpfZv6QGs1NSnN6dmbxV9PInk4VxXIOR6VJcuSfomXrI+gdixTBmr9bc3JEHPIqx1UljkypLfPjh1lD/AEMSX0l3o9JXdPtF7Yrgw7yu+tubkgL4AAAAAATNaERxFNkesvllrV/tujIbHUkq1ycEoiMuTiukv81I1+s+s01501lujIbG+12cd3FZqQGzVs2gqPnZkhJGUC96v8BidsUwZq/W3NyRSVvg6d+Be4DE3Ypgza3NyQF+AAAAAAJqs+s01501lujIbG+12cd3FZqRr1Z9ZprzprLdGQ2N9rs47uKzUgNorfB078C9wGJuxTBm1ubkikrfB078C9wGJuxTBm1ubkgL8AAAAAATVZ9ZprzprLdGQ2N9rs47uKzUjXqz6zTXnTWW6Mhsb7XZx3cVmpAbRW+Dp34F7gMTdimDNrc3JFJW+Dp34F7gMTdimDNrc3JAX4AAAAAAmqz6zTXnTWW6Mhsb7XZx3cVmpGvVn1mmvOmst0ZDY32uzju4rNSA2it8HTvwL3AYm7FMGbW5uSKSt8HTvwL3AYm7FMGbW5uSAvwAAAAABNVn1mmvOmst0ZDY32uzju4rNSNerPrNNedNZboyGxvtdnHdxWakBtFb4OnfgXuAxN2KYM2tzckUlb4OnfgXuAxN2KYM2tzckBfgAAAAACarPrNNedNZboyGxvtdnHdxWaka9WfWaa86ay3RkNjfa7OO7is1IDaK3wdO/AvcBibsUwZtbm5IpK3wdO/AvcBibsUwZtbm5IC/AAAAAAE1WfWaa86ay3RkNjfa7OO7is1I16s+s01501lujIbG+12cd3FZqQG0Vvg6d+Be4DE3Ypgza3NyRSVvg6d+Be4DE3Ypgza3NyQF+AAAAAAJqs+s01501lujIbG+12cd3FZqRr1Z9ZprzprLdGQ2N9rs47uKzUgNorfB078C9wGJuxTBm1ubkikrfB078C9wGJuxTBm1ubkgL8AAAAAATVZ9ZprzprLdGQ2N9rs47uKzUjXqz6zTXnTWW6Mhsb7XZx3cVmpAbRW+Dp34F7gMTdimDNrc3JFJW+Dp34F7gMTdimDNrc3JAX4AAAAAAmqz6zTXnTWW6Mhsb7XZx3cVmpGvVn1mmvOmst0ZDY32uzju4rNSA2it8HTvwL3AYm7FMGbW5uSKSt8HTvwL3AYm7FMGbW5uSAvwAAAAABNVn1mmvOmst0ZDY32uzju4rNSNerPrNNedNZboyGxvtdnHdxWakBtFb4OnfgXuAxN2KYM2tzckUlb4OnfgXuAxN2KYM2tzckBfgAAAAACarPrNNedNZboyGxvtdnHdxWaka9WZ/WaaL/Wmst0YpZjNYKUWpzeJmD3JNGUSgj0TO9RukZFcWv1GA3Wt8HTvwL3AYm7FMGbW5uSPqqWrJDM6ZnUHCTSHVFHAPGTC1aC/sH+iq4x8timDNrc3JAX4AAAAAAkLR4VMZCSZp511mHObsE66y4bakJUladSi1leakp+IoZVKJfJ4ZMNLIRqFZL9FpJFf95+0/ePhrWDcj6XmLMPdzhDXLMGfqcQZLQf/ACSQ6UrjW5jLoWOZ/s4llDqfcor/AOoD+JtKZfOIVULNINmKYP8AQdQSrvd7BPWcQDMsl80gYTT5qxNH0MaajUeiRJ9Z9Nx3l8BSzKLagJfExj53NQ7SnVn9ySv/AKDlUPBuQVKy9ESRFEut8u/d0G44ZrX/ADKMB3gAAAAAB4MiPpK8TVA/V5TESozLSlUY7CEn+6gj0m/+tSBTCZgj5hXkwhjuJuYwbcUj1XuNmaF3fA27/gA81+ZvSRqVoMtOaRTUHdfcZpUd67vvJCVn8BSJIiSRJK4i1ERCamH1+uZXC3Xty+FdjF+siWu5tHuO7lP4ilLoAeQAAAAAAEzVRczm1PzUjuJmM5q6d2vk3y0bvuLTJs/gKYcKuIXnVJTRCDInEMKeaM+gnG/TQZ/dpJIB81LfXJ3UM0MiNK4tMGyr16DKbjL8RTn7xTCfoJg2KQlWmrSdeYKIdV7XHPTUf71GKAAAAAf/2Q=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838902">
            <a:off x="1183508" y="1090278"/>
            <a:ext cx="318516" cy="1502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838902">
            <a:off x="3271612" y="811025"/>
            <a:ext cx="318516" cy="1502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838902">
            <a:off x="3271614" y="1090282"/>
            <a:ext cx="318516" cy="1502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838902">
            <a:off x="5301178" y="440963"/>
            <a:ext cx="318516" cy="1502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838902">
            <a:off x="5307324" y="754123"/>
            <a:ext cx="318516" cy="1502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838902">
            <a:off x="5307326" y="1085911"/>
            <a:ext cx="318516" cy="1502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838902">
            <a:off x="7447827" y="1090279"/>
            <a:ext cx="318516" cy="1502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838902">
            <a:off x="7447829" y="238644"/>
            <a:ext cx="318516" cy="1502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838902">
            <a:off x="7472834" y="517900"/>
            <a:ext cx="318516" cy="1502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838902">
            <a:off x="7447826" y="797156"/>
            <a:ext cx="318516" cy="150299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テキスト ボックス 8"/>
          <p:cNvSpPr txBox="1"/>
          <p:nvPr/>
        </p:nvSpPr>
        <p:spPr>
          <a:xfrm>
            <a:off x="625390" y="3609641"/>
            <a:ext cx="15263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（　　）ｇ</a:t>
            </a:r>
            <a:endParaRPr kumimoji="1" lang="ja-JP" altLang="en-US" sz="36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692689" y="3606409"/>
            <a:ext cx="15263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（　　）ｇ</a:t>
            </a:r>
            <a:endParaRPr kumimoji="1" lang="ja-JP" altLang="en-US" sz="36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772994" y="3606408"/>
            <a:ext cx="15263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（　　）ｇ</a:t>
            </a:r>
            <a:endParaRPr kumimoji="1" lang="ja-JP" altLang="en-US" sz="36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834390" y="3595066"/>
            <a:ext cx="15263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（　　）ｇ</a:t>
            </a:r>
            <a:endParaRPr kumimoji="1" lang="ja-JP" altLang="en-US" sz="3600" dirty="0"/>
          </a:p>
        </p:txBody>
      </p:sp>
      <p:graphicFrame>
        <p:nvGraphicFramePr>
          <p:cNvPr id="25" name="表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0099608"/>
              </p:ext>
            </p:extLst>
          </p:nvPr>
        </p:nvGraphicFramePr>
        <p:xfrm>
          <a:off x="222908" y="4901459"/>
          <a:ext cx="5091383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51023"/>
                <a:gridCol w="648072"/>
                <a:gridCol w="648072"/>
                <a:gridCol w="648072"/>
                <a:gridCol w="648072"/>
                <a:gridCol w="648072"/>
              </a:tblGrid>
              <a:tr h="139040"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本数</a:t>
                      </a:r>
                      <a:r>
                        <a:rPr kumimoji="1" lang="en-US" altLang="ja-JP" sz="3600" dirty="0" smtClean="0"/>
                        <a:t>(</a:t>
                      </a:r>
                      <a:r>
                        <a:rPr kumimoji="1" lang="ja-JP" altLang="en-US" sz="3600" dirty="0" smtClean="0"/>
                        <a:t>本</a:t>
                      </a:r>
                      <a:r>
                        <a:rPr kumimoji="1" lang="en-US" altLang="ja-JP" sz="3600" dirty="0" smtClean="0"/>
                        <a:t>)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０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１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２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３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４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重さ　</a:t>
                      </a:r>
                      <a:r>
                        <a:rPr kumimoji="1" lang="en-US" altLang="ja-JP" sz="3600" dirty="0" smtClean="0"/>
                        <a:t>(</a:t>
                      </a:r>
                      <a:r>
                        <a:rPr kumimoji="1" lang="ja-JP" altLang="en-US" sz="3600" dirty="0" err="1" smtClean="0"/>
                        <a:t>ｇ</a:t>
                      </a:r>
                      <a:r>
                        <a:rPr kumimoji="1" lang="en-US" altLang="ja-JP" sz="3600" dirty="0" smtClean="0"/>
                        <a:t>)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　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" name="正方形/長方形 25"/>
          <p:cNvSpPr/>
          <p:nvPr/>
        </p:nvSpPr>
        <p:spPr>
          <a:xfrm>
            <a:off x="2061393" y="5562546"/>
            <a:ext cx="5004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dirty="0">
                <a:solidFill>
                  <a:prstClr val="black"/>
                </a:solidFill>
              </a:rPr>
              <a:t>０</a:t>
            </a:r>
            <a:endParaRPr lang="ja-JP" altLang="en-US" dirty="0"/>
          </a:p>
        </p:txBody>
      </p:sp>
      <p:sp>
        <p:nvSpPr>
          <p:cNvPr id="27" name="正方形/長方形 26"/>
          <p:cNvSpPr/>
          <p:nvPr/>
        </p:nvSpPr>
        <p:spPr>
          <a:xfrm>
            <a:off x="2728621" y="5563710"/>
            <a:ext cx="5004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ja-JP" altLang="en-US" sz="3600" dirty="0" smtClean="0">
                <a:solidFill>
                  <a:prstClr val="black"/>
                </a:solidFill>
              </a:rPr>
              <a:t>８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3274185" y="5568108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 smtClean="0"/>
              <a:t>16</a:t>
            </a:r>
            <a:endParaRPr lang="ja-JP" altLang="en-US" sz="3600" dirty="0"/>
          </a:p>
        </p:txBody>
      </p:sp>
      <p:sp>
        <p:nvSpPr>
          <p:cNvPr id="29" name="正方形/長方形 28"/>
          <p:cNvSpPr/>
          <p:nvPr/>
        </p:nvSpPr>
        <p:spPr>
          <a:xfrm>
            <a:off x="4002108" y="5562656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3600" dirty="0" smtClean="0">
                <a:solidFill>
                  <a:prstClr val="black"/>
                </a:solidFill>
              </a:rPr>
              <a:t>24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4637977" y="5569492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3600" dirty="0" smtClean="0">
                <a:solidFill>
                  <a:prstClr val="black"/>
                </a:solidFill>
              </a:rPr>
              <a:t>32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516645" y="5270158"/>
            <a:ext cx="35702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式</a:t>
            </a:r>
            <a:r>
              <a:rPr kumimoji="1" lang="en-US" altLang="ja-JP" sz="3200" dirty="0" smtClean="0"/>
              <a:t>(</a:t>
            </a:r>
            <a:r>
              <a:rPr kumimoji="1" lang="ja-JP" altLang="en-US" sz="3200" dirty="0" smtClean="0"/>
              <a:t>　　　　　　　　　　</a:t>
            </a:r>
            <a:r>
              <a:rPr kumimoji="1" lang="en-US" altLang="ja-JP" sz="3200" dirty="0" smtClean="0"/>
              <a:t>)</a:t>
            </a:r>
            <a:endParaRPr kumimoji="1" lang="ja-JP" altLang="en-US" sz="32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30942" y="6235388"/>
            <a:ext cx="90027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理由</a:t>
            </a:r>
            <a:r>
              <a:rPr kumimoji="1" lang="en-US" altLang="ja-JP" sz="2800" dirty="0" smtClean="0"/>
              <a:t>(</a:t>
            </a:r>
            <a:r>
              <a:rPr kumimoji="1" lang="ja-JP" altLang="en-US" sz="2800" dirty="0" smtClean="0"/>
              <a:t>　　　　　　　　　　　　　　　　　　　　　　　　　　　　　　　　　</a:t>
            </a:r>
            <a:r>
              <a:rPr kumimoji="1" lang="en-US" altLang="ja-JP" sz="2800" dirty="0" smtClean="0"/>
              <a:t>)</a:t>
            </a:r>
            <a:endParaRPr kumimoji="1" lang="ja-JP" altLang="en-US" sz="2800" dirty="0"/>
          </a:p>
        </p:txBody>
      </p:sp>
      <p:sp>
        <p:nvSpPr>
          <p:cNvPr id="31" name="正方形/長方形 30"/>
          <p:cNvSpPr/>
          <p:nvPr/>
        </p:nvSpPr>
        <p:spPr>
          <a:xfrm>
            <a:off x="1092537" y="3649730"/>
            <a:ext cx="5004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ja-JP" altLang="en-US" sz="3600" dirty="0" smtClean="0">
                <a:solidFill>
                  <a:prstClr val="black"/>
                </a:solidFill>
              </a:rPr>
              <a:t>８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3009459" y="3640995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 smtClean="0"/>
              <a:t>16</a:t>
            </a:r>
            <a:endParaRPr lang="ja-JP" altLang="en-US" sz="3600" dirty="0"/>
          </a:p>
        </p:txBody>
      </p:sp>
      <p:sp>
        <p:nvSpPr>
          <p:cNvPr id="33" name="正方形/長方形 32"/>
          <p:cNvSpPr/>
          <p:nvPr/>
        </p:nvSpPr>
        <p:spPr>
          <a:xfrm>
            <a:off x="5134064" y="3609641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3600" dirty="0" smtClean="0">
                <a:solidFill>
                  <a:prstClr val="black"/>
                </a:solidFill>
              </a:rPr>
              <a:t>24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7164288" y="3606409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3600" dirty="0" smtClean="0">
                <a:solidFill>
                  <a:prstClr val="black"/>
                </a:solidFill>
              </a:rPr>
              <a:t>32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4950556" y="4211118"/>
            <a:ext cx="10005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ja-JP" altLang="en-US" sz="3600" dirty="0" smtClean="0">
                <a:solidFill>
                  <a:srgbClr val="0070C0"/>
                </a:solidFill>
              </a:rPr>
              <a:t>重さ</a:t>
            </a:r>
            <a:endParaRPr lang="ja-JP" altLang="en-US" sz="3600" dirty="0">
              <a:solidFill>
                <a:srgbClr val="0070C0"/>
              </a:solidFill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6774758" y="5239379"/>
            <a:ext cx="14318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ja-JP" altLang="en-US" sz="3600" dirty="0" smtClean="0">
                <a:solidFill>
                  <a:srgbClr val="0070C0"/>
                </a:solidFill>
              </a:rPr>
              <a:t>ｙ＝８ｘ</a:t>
            </a:r>
            <a:endParaRPr lang="ja-JP" altLang="en-US" sz="36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正方形/長方形 6"/>
              <p:cNvSpPr/>
              <p:nvPr/>
            </p:nvSpPr>
            <p:spPr>
              <a:xfrm>
                <a:off x="304800" y="4960123"/>
                <a:ext cx="954831" cy="55851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sz="4800" i="1" smtClean="0">
                          <a:solidFill>
                            <a:sysClr val="windowText" lastClr="000000"/>
                          </a:solidFill>
                          <a:latin typeface="Cambria Math"/>
                        </a:rPr>
                        <m:t>𝓍</m:t>
                      </m:r>
                    </m:oMath>
                  </m:oMathPara>
                </a14:m>
                <a:endParaRPr kumimoji="1" lang="ja-JP" altLang="en-US" sz="48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7" name="正方形/長方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4960123"/>
                <a:ext cx="954831" cy="55851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正方形/長方形 37"/>
              <p:cNvSpPr/>
              <p:nvPr/>
            </p:nvSpPr>
            <p:spPr>
              <a:xfrm>
                <a:off x="263232" y="5610823"/>
                <a:ext cx="1037966" cy="43522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sz="4800" i="1" smtClean="0">
                          <a:solidFill>
                            <a:sysClr val="windowText" lastClr="000000"/>
                          </a:solidFill>
                          <a:latin typeface="Cambria Math"/>
                        </a:rPr>
                        <m:t>𝓎</m:t>
                      </m:r>
                    </m:oMath>
                  </m:oMathPara>
                </a14:m>
                <a:endParaRPr kumimoji="1" lang="ja-JP" altLang="en-US" sz="48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38" name="正方形/長方形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232" y="5610823"/>
                <a:ext cx="1037966" cy="435222"/>
              </a:xfrm>
              <a:prstGeom prst="rect">
                <a:avLst/>
              </a:prstGeom>
              <a:blipFill rotWithShape="1">
                <a:blip r:embed="rId6"/>
                <a:stretch>
                  <a:fillRect b="-23684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9891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40" grpId="0"/>
      <p:bldP spid="41" grpId="0"/>
      <p:bldP spid="7" grpId="0" animBg="1"/>
      <p:bldP spid="3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50536" y="4161914"/>
            <a:ext cx="7512739" cy="6352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3600" dirty="0" smtClean="0"/>
              <a:t>水の量が増えると（　　　　）が変わる。</a:t>
            </a:r>
            <a:endParaRPr kumimoji="1" lang="ja-JP" altLang="en-US" sz="3600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169883" y="207117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200" dirty="0" smtClean="0"/>
              <a:t>例題</a:t>
            </a:r>
            <a:r>
              <a:rPr lang="en-US" altLang="ja-JP" sz="3200" dirty="0"/>
              <a:t>3</a:t>
            </a:r>
            <a:r>
              <a:rPr lang="ja-JP" altLang="en-US" sz="3200" dirty="0" smtClean="0"/>
              <a:t>　次の関係を表と式に表し、比例している　</a:t>
            </a: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r>
              <a:rPr lang="ja-JP" altLang="en-US" sz="3200" dirty="0" smtClean="0"/>
              <a:t>　　　　</a:t>
            </a:r>
            <a:r>
              <a:rPr lang="ja-JP" altLang="en-US" sz="3200" dirty="0" err="1" smtClean="0"/>
              <a:t>か</a:t>
            </a:r>
            <a:r>
              <a:rPr lang="ja-JP" altLang="en-US" sz="3200" dirty="0" smtClean="0"/>
              <a:t>どうか調べましょう。</a:t>
            </a:r>
            <a:endParaRPr lang="ja-JP" altLang="en-US" sz="3200" dirty="0"/>
          </a:p>
        </p:txBody>
      </p:sp>
      <p:pic>
        <p:nvPicPr>
          <p:cNvPr id="6" name="Picture 2" descr="https://encrypted-tbn0.gstatic.com/images?q=tbn:ANd9GcT9hMSDjMZfvC1wq0oNrDLsp-MEIohat1Bki5DH2pxCCqZcnttS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79" t="12211" r="18186" b="11540"/>
          <a:stretch/>
        </p:blipFill>
        <p:spPr bwMode="auto">
          <a:xfrm>
            <a:off x="639824" y="2026972"/>
            <a:ext cx="1484765" cy="1445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s://encrypted-tbn0.gstatic.com/images?q=tbn:ANd9GcT9hMSDjMZfvC1wq0oNrDLsp-MEIohat1Bki5DH2pxCCqZcnttS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79" t="12211" r="18186" b="11540"/>
          <a:stretch/>
        </p:blipFill>
        <p:spPr bwMode="auto">
          <a:xfrm>
            <a:off x="2727931" y="2026972"/>
            <a:ext cx="1484765" cy="1445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s://encrypted-tbn0.gstatic.com/images?q=tbn:ANd9GcT9hMSDjMZfvC1wq0oNrDLsp-MEIohat1Bki5DH2pxCCqZcnttS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79" t="12211" r="18186" b="11540"/>
          <a:stretch/>
        </p:blipFill>
        <p:spPr bwMode="auto">
          <a:xfrm>
            <a:off x="4816038" y="2026972"/>
            <a:ext cx="1484765" cy="1445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s://encrypted-tbn0.gstatic.com/images?q=tbn:ANd9GcT9hMSDjMZfvC1wq0oNrDLsp-MEIohat1Bki5DH2pxCCqZcnttS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79" t="12211" r="18186" b="11540"/>
          <a:stretch/>
        </p:blipFill>
        <p:spPr bwMode="auto">
          <a:xfrm>
            <a:off x="6904145" y="2026972"/>
            <a:ext cx="1484765" cy="1445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テキスト ボックス 9"/>
          <p:cNvSpPr txBox="1"/>
          <p:nvPr/>
        </p:nvSpPr>
        <p:spPr>
          <a:xfrm>
            <a:off x="639824" y="3515583"/>
            <a:ext cx="16866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（　　）</a:t>
            </a:r>
            <a:r>
              <a:rPr kumimoji="1" lang="en-US" altLang="ja-JP" sz="3600" dirty="0" smtClean="0"/>
              <a:t>kg</a:t>
            </a:r>
            <a:endParaRPr kumimoji="1" lang="ja-JP" altLang="en-US" sz="36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707123" y="3512351"/>
            <a:ext cx="16866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（　　）</a:t>
            </a:r>
            <a:r>
              <a:rPr kumimoji="1" lang="en-US" altLang="ja-JP" sz="3600" dirty="0" smtClean="0"/>
              <a:t>kg</a:t>
            </a:r>
            <a:endParaRPr kumimoji="1" lang="ja-JP" altLang="en-US" sz="36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787428" y="3512350"/>
            <a:ext cx="16866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（　　）</a:t>
            </a:r>
            <a:r>
              <a:rPr kumimoji="1" lang="en-US" altLang="ja-JP" sz="3600" dirty="0" smtClean="0"/>
              <a:t>kg</a:t>
            </a:r>
            <a:endParaRPr kumimoji="1" lang="ja-JP" altLang="en-US" sz="36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848824" y="3501008"/>
            <a:ext cx="16866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（　　）</a:t>
            </a:r>
            <a:r>
              <a:rPr kumimoji="1" lang="en-US" altLang="ja-JP" sz="3600" dirty="0" smtClean="0"/>
              <a:t>kg</a:t>
            </a:r>
            <a:endParaRPr kumimoji="1" lang="ja-JP" altLang="en-US" sz="3600" dirty="0"/>
          </a:p>
        </p:txBody>
      </p:sp>
      <p:sp>
        <p:nvSpPr>
          <p:cNvPr id="15" name="台形 14"/>
          <p:cNvSpPr/>
          <p:nvPr/>
        </p:nvSpPr>
        <p:spPr>
          <a:xfrm rot="10800000">
            <a:off x="876295" y="1139319"/>
            <a:ext cx="1011822" cy="918754"/>
          </a:xfrm>
          <a:prstGeom prst="trapezoi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台形 15"/>
          <p:cNvSpPr/>
          <p:nvPr/>
        </p:nvSpPr>
        <p:spPr>
          <a:xfrm rot="10800000">
            <a:off x="2964402" y="1146375"/>
            <a:ext cx="1011822" cy="918754"/>
          </a:xfrm>
          <a:prstGeom prst="trapezoi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台形 16"/>
          <p:cNvSpPr/>
          <p:nvPr/>
        </p:nvSpPr>
        <p:spPr>
          <a:xfrm rot="10800000">
            <a:off x="5052509" y="1140230"/>
            <a:ext cx="1011822" cy="918754"/>
          </a:xfrm>
          <a:prstGeom prst="trapezoi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台形 17"/>
          <p:cNvSpPr/>
          <p:nvPr/>
        </p:nvSpPr>
        <p:spPr>
          <a:xfrm rot="10800000">
            <a:off x="7140616" y="1134154"/>
            <a:ext cx="1011822" cy="918754"/>
          </a:xfrm>
          <a:prstGeom prst="trapezoi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9" name="表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727014"/>
              </p:ext>
            </p:extLst>
          </p:nvPr>
        </p:nvGraphicFramePr>
        <p:xfrm>
          <a:off x="481394" y="4883581"/>
          <a:ext cx="4796269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99926"/>
                <a:gridCol w="792088"/>
                <a:gridCol w="792088"/>
                <a:gridCol w="812615"/>
                <a:gridCol w="699552"/>
              </a:tblGrid>
              <a:tr h="139040"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水量</a:t>
                      </a:r>
                      <a:r>
                        <a:rPr kumimoji="1" lang="en-US" altLang="ja-JP" sz="3600" dirty="0" smtClean="0"/>
                        <a:t>(ℓ)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０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１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２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３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重さ</a:t>
                      </a:r>
                      <a:r>
                        <a:rPr kumimoji="1" lang="en-US" altLang="ja-JP" sz="3600" dirty="0" smtClean="0"/>
                        <a:t>(kg)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　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" name="正方形/長方形 19"/>
          <p:cNvSpPr/>
          <p:nvPr/>
        </p:nvSpPr>
        <p:spPr>
          <a:xfrm>
            <a:off x="2163809" y="5550230"/>
            <a:ext cx="7697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 smtClean="0">
                <a:solidFill>
                  <a:prstClr val="black"/>
                </a:solidFill>
              </a:rPr>
              <a:t>0.5</a:t>
            </a:r>
            <a:endParaRPr lang="ja-JP" altLang="en-US" dirty="0"/>
          </a:p>
        </p:txBody>
      </p:sp>
      <p:sp>
        <p:nvSpPr>
          <p:cNvPr id="21" name="正方形/長方形 20"/>
          <p:cNvSpPr/>
          <p:nvPr/>
        </p:nvSpPr>
        <p:spPr>
          <a:xfrm>
            <a:off x="2863719" y="5550230"/>
            <a:ext cx="7697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3600" dirty="0" smtClean="0">
                <a:solidFill>
                  <a:prstClr val="black"/>
                </a:solidFill>
              </a:rPr>
              <a:t>1.5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3626979" y="5550230"/>
            <a:ext cx="7697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 smtClean="0"/>
              <a:t>2.5</a:t>
            </a:r>
            <a:endParaRPr lang="ja-JP" altLang="en-US" sz="3600" dirty="0"/>
          </a:p>
        </p:txBody>
      </p:sp>
      <p:sp>
        <p:nvSpPr>
          <p:cNvPr id="23" name="正方形/長方形 22"/>
          <p:cNvSpPr/>
          <p:nvPr/>
        </p:nvSpPr>
        <p:spPr>
          <a:xfrm>
            <a:off x="4435797" y="5535443"/>
            <a:ext cx="7697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3600" dirty="0" smtClean="0">
                <a:solidFill>
                  <a:prstClr val="black"/>
                </a:solidFill>
              </a:rPr>
              <a:t>3.5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424166" y="5257842"/>
            <a:ext cx="35702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式</a:t>
            </a:r>
            <a:r>
              <a:rPr kumimoji="1" lang="en-US" altLang="ja-JP" sz="3200" dirty="0" smtClean="0"/>
              <a:t>(</a:t>
            </a:r>
            <a:r>
              <a:rPr kumimoji="1" lang="ja-JP" altLang="en-US" sz="3200" dirty="0" smtClean="0"/>
              <a:t>　　　　　　　　　　</a:t>
            </a:r>
            <a:r>
              <a:rPr kumimoji="1" lang="en-US" altLang="ja-JP" sz="3200" dirty="0" smtClean="0"/>
              <a:t>)</a:t>
            </a:r>
            <a:endParaRPr kumimoji="1" lang="ja-JP" altLang="en-US" sz="32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30942" y="6235388"/>
            <a:ext cx="90027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理由</a:t>
            </a:r>
            <a:r>
              <a:rPr kumimoji="1" lang="en-US" altLang="ja-JP" sz="2800" dirty="0" smtClean="0"/>
              <a:t>(</a:t>
            </a:r>
            <a:r>
              <a:rPr kumimoji="1" lang="ja-JP" altLang="en-US" sz="2800" dirty="0" smtClean="0"/>
              <a:t>　　　　　　　　　　　　　　　　　　　　　　　　　　　　　　　　　</a:t>
            </a:r>
            <a:r>
              <a:rPr kumimoji="1" lang="en-US" altLang="ja-JP" sz="2800" dirty="0" smtClean="0"/>
              <a:t>)</a:t>
            </a:r>
            <a:endParaRPr kumimoji="1" lang="ja-JP" altLang="en-US" sz="2800" dirty="0"/>
          </a:p>
        </p:txBody>
      </p:sp>
      <p:sp>
        <p:nvSpPr>
          <p:cNvPr id="27" name="台形 26"/>
          <p:cNvSpPr/>
          <p:nvPr/>
        </p:nvSpPr>
        <p:spPr>
          <a:xfrm rot="10800000">
            <a:off x="3121273" y="1737782"/>
            <a:ext cx="698080" cy="321202"/>
          </a:xfrm>
          <a:prstGeom prst="trapezoid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台形 27"/>
          <p:cNvSpPr/>
          <p:nvPr/>
        </p:nvSpPr>
        <p:spPr>
          <a:xfrm rot="10800000">
            <a:off x="5170619" y="1597824"/>
            <a:ext cx="775601" cy="457254"/>
          </a:xfrm>
          <a:prstGeom prst="trapezoid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台形 28"/>
          <p:cNvSpPr/>
          <p:nvPr/>
        </p:nvSpPr>
        <p:spPr>
          <a:xfrm rot="10800000">
            <a:off x="7209270" y="1412776"/>
            <a:ext cx="874514" cy="640128"/>
          </a:xfrm>
          <a:prstGeom prst="trapezoid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/>
          <p:cNvSpPr/>
          <p:nvPr/>
        </p:nvSpPr>
        <p:spPr>
          <a:xfrm>
            <a:off x="910995" y="3515583"/>
            <a:ext cx="7697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 smtClean="0">
                <a:solidFill>
                  <a:prstClr val="black"/>
                </a:solidFill>
              </a:rPr>
              <a:t>0.5</a:t>
            </a:r>
            <a:endParaRPr lang="ja-JP" altLang="en-US" dirty="0"/>
          </a:p>
        </p:txBody>
      </p:sp>
      <p:sp>
        <p:nvSpPr>
          <p:cNvPr id="31" name="正方形/長方形 30"/>
          <p:cNvSpPr/>
          <p:nvPr/>
        </p:nvSpPr>
        <p:spPr>
          <a:xfrm>
            <a:off x="2964401" y="3515583"/>
            <a:ext cx="7697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3600" dirty="0" smtClean="0">
                <a:solidFill>
                  <a:prstClr val="black"/>
                </a:solidFill>
              </a:rPr>
              <a:t>1.5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5052509" y="3515583"/>
            <a:ext cx="7697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 smtClean="0"/>
              <a:t>2.5</a:t>
            </a:r>
            <a:endParaRPr lang="ja-JP" altLang="en-US" sz="3600" dirty="0"/>
          </a:p>
        </p:txBody>
      </p:sp>
      <p:sp>
        <p:nvSpPr>
          <p:cNvPr id="33" name="正方形/長方形 32"/>
          <p:cNvSpPr/>
          <p:nvPr/>
        </p:nvSpPr>
        <p:spPr>
          <a:xfrm>
            <a:off x="7140616" y="3515583"/>
            <a:ext cx="7697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3600" dirty="0" smtClean="0">
                <a:solidFill>
                  <a:prstClr val="black"/>
                </a:solidFill>
              </a:rPr>
              <a:t>3.5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4558552" y="4161914"/>
            <a:ext cx="10005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ja-JP" altLang="en-US" sz="3600" dirty="0" smtClean="0">
                <a:solidFill>
                  <a:srgbClr val="0070C0"/>
                </a:solidFill>
              </a:rPr>
              <a:t>重さ</a:t>
            </a:r>
            <a:endParaRPr lang="ja-JP" altLang="en-US" sz="3600" dirty="0">
              <a:solidFill>
                <a:srgbClr val="0070C0"/>
              </a:solidFill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6175622" y="5196286"/>
            <a:ext cx="21627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ja-JP" altLang="en-US" sz="3600" dirty="0" smtClean="0">
                <a:solidFill>
                  <a:srgbClr val="0070C0"/>
                </a:solidFill>
              </a:rPr>
              <a:t>ｙ＝ｘ＋</a:t>
            </a:r>
            <a:r>
              <a:rPr lang="en-US" altLang="ja-JP" sz="3600" dirty="0" smtClean="0">
                <a:solidFill>
                  <a:srgbClr val="0070C0"/>
                </a:solidFill>
              </a:rPr>
              <a:t>0.5</a:t>
            </a:r>
            <a:endParaRPr lang="ja-JP" altLang="en-US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419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7" grpId="0" animBg="1"/>
      <p:bldP spid="28" grpId="0" animBg="1"/>
      <p:bldP spid="29" grpId="0" animBg="1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930226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3200" dirty="0" smtClean="0"/>
              <a:t>教科書</a:t>
            </a:r>
            <a:r>
              <a:rPr kumimoji="1" lang="en-US" altLang="ja-JP" sz="3200" dirty="0" smtClean="0"/>
              <a:t>P.102</a:t>
            </a:r>
            <a:br>
              <a:rPr kumimoji="1" lang="en-US" altLang="ja-JP" sz="3200" dirty="0" smtClean="0"/>
            </a:br>
            <a:r>
              <a:rPr kumimoji="1" lang="ja-JP" altLang="en-US" sz="3200" dirty="0" smtClean="0"/>
              <a:t>問</a:t>
            </a:r>
            <a:r>
              <a:rPr kumimoji="1" lang="en-US" altLang="ja-JP" sz="3200" dirty="0" smtClean="0"/>
              <a:t>1</a:t>
            </a:r>
            <a:r>
              <a:rPr kumimoji="1" lang="ja-JP" altLang="en-US" sz="3200" dirty="0" smtClean="0"/>
              <a:t>　次の問いで、</a:t>
            </a:r>
            <a:r>
              <a:rPr kumimoji="1" lang="ja-JP" altLang="en-US" sz="3200" dirty="0" err="1" smtClean="0"/>
              <a:t>ｙ</a:t>
            </a:r>
            <a:r>
              <a:rPr kumimoji="1" lang="ja-JP" altLang="en-US" sz="3200" dirty="0" smtClean="0"/>
              <a:t>がｘに比例することを確かめなさい。また、比例定数をいいなさい。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6" y="2276872"/>
            <a:ext cx="8496944" cy="38884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en-US" altLang="ja-JP" dirty="0" smtClean="0"/>
              <a:t>(1)</a:t>
            </a:r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50</a:t>
            </a:r>
            <a:r>
              <a:rPr kumimoji="1" lang="ja-JP" altLang="en-US" dirty="0" smtClean="0"/>
              <a:t>円切手を</a:t>
            </a:r>
            <a:r>
              <a:rPr kumimoji="1" lang="ja-JP" altLang="en-US" dirty="0" err="1" smtClean="0"/>
              <a:t>ｘ</a:t>
            </a:r>
            <a:r>
              <a:rPr kumimoji="1" lang="ja-JP" altLang="en-US" dirty="0" smtClean="0"/>
              <a:t>枚買ったときの代金ｙ円</a:t>
            </a:r>
            <a:endParaRPr kumimoji="1" lang="en-US" altLang="ja-JP" dirty="0" smtClean="0"/>
          </a:p>
          <a:p>
            <a:pPr marL="0" indent="0" algn="ctr">
              <a:buNone/>
            </a:pPr>
            <a:r>
              <a:rPr lang="ja-JP" altLang="en-US" sz="4800" dirty="0" smtClean="0"/>
              <a:t>ｙ＝５０ｘ</a:t>
            </a:r>
            <a:endParaRPr lang="en-US" altLang="ja-JP" sz="4800" dirty="0"/>
          </a:p>
          <a:p>
            <a:pPr marL="514350" indent="-514350">
              <a:buAutoNum type="arabicParenBoth"/>
            </a:pPr>
            <a:endParaRPr kumimoji="1" lang="en-US" altLang="ja-JP" dirty="0" smtClean="0"/>
          </a:p>
          <a:p>
            <a:pPr marL="0" indent="0">
              <a:buNone/>
            </a:pPr>
            <a:r>
              <a:rPr kumimoji="1" lang="en-US" altLang="ja-JP" dirty="0" smtClean="0"/>
              <a:t>(2)</a:t>
            </a:r>
            <a:r>
              <a:rPr kumimoji="1" lang="ja-JP" altLang="en-US" dirty="0" smtClean="0"/>
              <a:t>　底辺が</a:t>
            </a:r>
            <a:r>
              <a:rPr kumimoji="1" lang="en-US" altLang="ja-JP" dirty="0" smtClean="0"/>
              <a:t>8㎝</a:t>
            </a:r>
            <a:r>
              <a:rPr kumimoji="1" lang="ja-JP" altLang="en-US" dirty="0" err="1" smtClean="0"/>
              <a:t>、</a:t>
            </a:r>
            <a:r>
              <a:rPr kumimoji="1" lang="ja-JP" altLang="en-US" dirty="0" smtClean="0"/>
              <a:t>高さが</a:t>
            </a:r>
            <a:r>
              <a:rPr lang="en-US" altLang="ja-JP" dirty="0"/>
              <a:t>x</a:t>
            </a:r>
            <a:r>
              <a:rPr lang="en-US" altLang="ja-JP" dirty="0" smtClean="0"/>
              <a:t>㎝</a:t>
            </a:r>
            <a:r>
              <a:rPr lang="ja-JP" altLang="en-US" dirty="0" smtClean="0"/>
              <a:t>の三角形の面積</a:t>
            </a:r>
            <a:r>
              <a:rPr lang="en-US" altLang="ja-JP" dirty="0" smtClean="0"/>
              <a:t>y㎝</a:t>
            </a:r>
            <a:r>
              <a:rPr lang="en-US" altLang="ja-JP" baseline="30000" dirty="0" smtClean="0"/>
              <a:t>2</a:t>
            </a:r>
          </a:p>
          <a:p>
            <a:pPr marL="0" indent="0">
              <a:buNone/>
            </a:pPr>
            <a:endParaRPr kumimoji="1" lang="en-US" altLang="ja-JP" baseline="30000" dirty="0"/>
          </a:p>
          <a:p>
            <a:pPr marL="0" indent="0" algn="ctr">
              <a:buNone/>
            </a:pPr>
            <a:r>
              <a:rPr kumimoji="1" lang="ja-JP" altLang="en-US" sz="7200" baseline="30000" dirty="0" smtClean="0"/>
              <a:t>ｙ＝４ｘ</a:t>
            </a:r>
            <a:endParaRPr kumimoji="1" lang="en-US" altLang="ja-JP" sz="7200" baseline="30000" dirty="0" smtClean="0"/>
          </a:p>
        </p:txBody>
      </p:sp>
    </p:spTree>
    <p:extLst>
      <p:ext uri="{BB962C8B-B14F-4D97-AF65-F5344CB8AC3E}">
        <p14:creationId xmlns:p14="http://schemas.microsoft.com/office/powerpoint/2010/main" val="3364024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4326</TotalTime>
  <Words>431</Words>
  <Application>Microsoft Office PowerPoint</Application>
  <PresentationFormat>画面に合わせる (4:3)</PresentationFormat>
  <Paragraphs>151</Paragraphs>
  <Slides>8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Office ​​テーマ</vt:lpstr>
      <vt:lpstr>４章　変化と対応　２　比例</vt:lpstr>
      <vt:lpstr>PowerPoint プレゼンテーション</vt:lpstr>
      <vt:lpstr>PowerPoint プレゼンテーション</vt:lpstr>
      <vt:lpstr>比例の意味</vt:lpstr>
      <vt:lpstr>比例の性質</vt:lpstr>
      <vt:lpstr>例題2　次の関係を表と式に表し、比例している　 　　　　かどうか調べましょう。</vt:lpstr>
      <vt:lpstr>PowerPoint プレゼンテーション</vt:lpstr>
      <vt:lpstr>教科書P.102 問1　次の問いで、ｙがｘに比例することを確かめなさい。また、比例定数をいいなさい。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一次関数</dc:title>
  <dc:creator>teacher</dc:creator>
  <cp:lastModifiedBy>teacher</cp:lastModifiedBy>
  <cp:revision>125</cp:revision>
  <dcterms:created xsi:type="dcterms:W3CDTF">2013-07-01T05:47:01Z</dcterms:created>
  <dcterms:modified xsi:type="dcterms:W3CDTF">2015-11-02T03:40:45Z</dcterms:modified>
</cp:coreProperties>
</file>