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9" r:id="rId2"/>
    <p:sldId id="275" r:id="rId3"/>
    <p:sldId id="274" r:id="rId4"/>
    <p:sldId id="272" r:id="rId5"/>
    <p:sldId id="277" r:id="rId6"/>
    <p:sldId id="278" r:id="rId7"/>
    <p:sldId id="276" r:id="rId8"/>
    <p:sldId id="280" r:id="rId9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913" autoAdjust="0"/>
  </p:normalViewPr>
  <p:slideViewPr>
    <p:cSldViewPr>
      <p:cViewPr>
        <p:scale>
          <a:sx n="70" d="100"/>
          <a:sy n="70" d="100"/>
        </p:scale>
        <p:origin x="-5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FE8220-5406-4C32-BD92-E538CBA40C38}" type="datetimeFigureOut">
              <a:rPr kumimoji="1" lang="ja-JP" altLang="en-US" smtClean="0"/>
              <a:t>2015/11/9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97A632-F4F9-42A9-96AA-1FEDEC83FA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3484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97A632-F4F9-42A9-96AA-1FEDEC83FA66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85879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97A632-F4F9-42A9-96AA-1FEDEC83FA66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15553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97A632-F4F9-42A9-96AA-1FEDEC83FA66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15553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97A632-F4F9-42A9-96AA-1FEDEC83FA66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85879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97A632-F4F9-42A9-96AA-1FEDEC83FA66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8587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2015/11/9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8953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2015/11/9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785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2015/11/9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7314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2015/11/9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3301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2015/11/9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4925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2015/11/9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6713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2015/11/9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2857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2015/11/9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4854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2015/11/9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456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2015/11/9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721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2015/11/9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9485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B61F1B-8814-44E2-B05A-027A1AEB1245}" type="datetimeFigureOut">
              <a:rPr kumimoji="1" lang="ja-JP" altLang="en-US" smtClean="0"/>
              <a:t>2015/11/9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8488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39552" y="404664"/>
            <a:ext cx="7772400" cy="692695"/>
          </a:xfrm>
        </p:spPr>
        <p:txBody>
          <a:bodyPr>
            <a:noAutofit/>
          </a:bodyPr>
          <a:lstStyle/>
          <a:p>
            <a:r>
              <a:rPr kumimoji="1" lang="ja-JP" altLang="en-US" sz="5400" dirty="0" smtClean="0"/>
              <a:t>２　比例　第２時</a:t>
            </a:r>
            <a:endParaRPr kumimoji="1" lang="ja-JP" altLang="en-US" sz="54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539552" y="1844824"/>
            <a:ext cx="8208912" cy="4464496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ja-JP" altLang="en-US" sz="4800" dirty="0" smtClean="0">
                <a:solidFill>
                  <a:schemeClr val="tx1"/>
                </a:solidFill>
              </a:rPr>
              <a:t>本時の目標</a:t>
            </a:r>
            <a:endParaRPr lang="en-US" altLang="ja-JP" sz="4800" dirty="0" smtClean="0">
              <a:solidFill>
                <a:schemeClr val="tx1"/>
              </a:solidFill>
            </a:endParaRPr>
          </a:p>
          <a:p>
            <a:pPr algn="l"/>
            <a:r>
              <a:rPr kumimoji="1" lang="ja-JP" altLang="en-US" sz="4800" dirty="0" smtClean="0">
                <a:solidFill>
                  <a:schemeClr val="tx1"/>
                </a:solidFill>
              </a:rPr>
              <a:t>「変数が負の数もとることを理解する。」</a:t>
            </a:r>
            <a:endParaRPr kumimoji="1" lang="en-US" altLang="ja-JP" sz="4800" dirty="0" smtClean="0">
              <a:solidFill>
                <a:schemeClr val="tx1"/>
              </a:solidFill>
            </a:endParaRPr>
          </a:p>
          <a:p>
            <a:pPr algn="l"/>
            <a:r>
              <a:rPr kumimoji="1" lang="ja-JP" altLang="en-US" sz="4800" dirty="0" smtClean="0">
                <a:solidFill>
                  <a:schemeClr val="tx1"/>
                </a:solidFill>
              </a:rPr>
              <a:t>「与えられた変数の数値から比例の式を求めることができる。」</a:t>
            </a:r>
            <a:endParaRPr kumimoji="1" lang="en-US" altLang="ja-JP" sz="48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5828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eacher\AppData\Local\Microsoft\Windows\Temporary Internet Files\Content.IE5\DPDADRY1\MC900239501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395" y="527154"/>
            <a:ext cx="1727302" cy="1813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正方形/長方形 5"/>
          <p:cNvSpPr/>
          <p:nvPr/>
        </p:nvSpPr>
        <p:spPr>
          <a:xfrm>
            <a:off x="1692005" y="4969810"/>
            <a:ext cx="5767574" cy="329849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正方形/長方形 43"/>
          <p:cNvSpPr/>
          <p:nvPr/>
        </p:nvSpPr>
        <p:spPr>
          <a:xfrm rot="5400000">
            <a:off x="401211" y="3411749"/>
            <a:ext cx="3593429" cy="17954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正方形/長方形 44"/>
          <p:cNvSpPr/>
          <p:nvPr/>
        </p:nvSpPr>
        <p:spPr>
          <a:xfrm>
            <a:off x="1692005" y="4660870"/>
            <a:ext cx="5767574" cy="329849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正方形/長方形 45"/>
          <p:cNvSpPr/>
          <p:nvPr/>
        </p:nvSpPr>
        <p:spPr>
          <a:xfrm>
            <a:off x="1692005" y="4365902"/>
            <a:ext cx="5767574" cy="329849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正方形/長方形 46"/>
          <p:cNvSpPr/>
          <p:nvPr/>
        </p:nvSpPr>
        <p:spPr>
          <a:xfrm>
            <a:off x="1674678" y="4047844"/>
            <a:ext cx="5767574" cy="329849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正方形/長方形 47"/>
          <p:cNvSpPr/>
          <p:nvPr/>
        </p:nvSpPr>
        <p:spPr>
          <a:xfrm>
            <a:off x="1692005" y="3773639"/>
            <a:ext cx="5767574" cy="329849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正方形/長方形 48"/>
          <p:cNvSpPr/>
          <p:nvPr/>
        </p:nvSpPr>
        <p:spPr>
          <a:xfrm>
            <a:off x="1674678" y="3444356"/>
            <a:ext cx="5767574" cy="329849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正方形/長方形 49"/>
          <p:cNvSpPr/>
          <p:nvPr/>
        </p:nvSpPr>
        <p:spPr>
          <a:xfrm>
            <a:off x="1674678" y="3128736"/>
            <a:ext cx="5767574" cy="329849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正方形/長方形 50"/>
          <p:cNvSpPr/>
          <p:nvPr/>
        </p:nvSpPr>
        <p:spPr>
          <a:xfrm>
            <a:off x="1692005" y="2862134"/>
            <a:ext cx="5767574" cy="329849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8" name="グループ化 37"/>
          <p:cNvGrpSpPr/>
          <p:nvPr/>
        </p:nvGrpSpPr>
        <p:grpSpPr>
          <a:xfrm>
            <a:off x="1175891" y="1974963"/>
            <a:ext cx="6297044" cy="3600269"/>
            <a:chOff x="1498205" y="1344508"/>
            <a:chExt cx="6297044" cy="3600269"/>
          </a:xfrm>
        </p:grpSpPr>
        <p:grpSp>
          <p:nvGrpSpPr>
            <p:cNvPr id="36" name="グループ化 35"/>
            <p:cNvGrpSpPr/>
            <p:nvPr/>
          </p:nvGrpSpPr>
          <p:grpSpPr>
            <a:xfrm>
              <a:off x="1960635" y="1562662"/>
              <a:ext cx="5834614" cy="3105116"/>
              <a:chOff x="1397641" y="2956562"/>
              <a:chExt cx="5834614" cy="3105116"/>
            </a:xfrm>
          </p:grpSpPr>
          <p:sp>
            <p:nvSpPr>
              <p:cNvPr id="4" name="正方形/長方形 3"/>
              <p:cNvSpPr/>
              <p:nvPr/>
            </p:nvSpPr>
            <p:spPr>
              <a:xfrm>
                <a:off x="1409131" y="2956562"/>
                <a:ext cx="5823124" cy="3105116"/>
              </a:xfrm>
              <a:prstGeom prst="rect">
                <a:avLst/>
              </a:prstGeom>
              <a:noFill/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8" name="直線コネクタ 7"/>
              <p:cNvCxnSpPr/>
              <p:nvPr/>
            </p:nvCxnSpPr>
            <p:spPr>
              <a:xfrm>
                <a:off x="1420107" y="5877272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直線コネクタ 13"/>
              <p:cNvCxnSpPr/>
              <p:nvPr/>
            </p:nvCxnSpPr>
            <p:spPr>
              <a:xfrm>
                <a:off x="1420107" y="5733256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直線コネクタ 14"/>
              <p:cNvCxnSpPr/>
              <p:nvPr/>
            </p:nvCxnSpPr>
            <p:spPr>
              <a:xfrm>
                <a:off x="1422535" y="5432183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直線コネクタ 15"/>
              <p:cNvCxnSpPr/>
              <p:nvPr/>
            </p:nvCxnSpPr>
            <p:spPr>
              <a:xfrm>
                <a:off x="1420107" y="5294272"/>
                <a:ext cx="559605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直線コネクタ 16"/>
              <p:cNvCxnSpPr/>
              <p:nvPr/>
            </p:nvCxnSpPr>
            <p:spPr>
              <a:xfrm>
                <a:off x="1422535" y="5140239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直線コネクタ 17"/>
              <p:cNvCxnSpPr/>
              <p:nvPr/>
            </p:nvCxnSpPr>
            <p:spPr>
              <a:xfrm>
                <a:off x="1420107" y="4972137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直線コネクタ 18"/>
              <p:cNvCxnSpPr/>
              <p:nvPr/>
            </p:nvCxnSpPr>
            <p:spPr>
              <a:xfrm>
                <a:off x="1422535" y="4811289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直線コネクタ 19"/>
              <p:cNvCxnSpPr/>
              <p:nvPr/>
            </p:nvCxnSpPr>
            <p:spPr>
              <a:xfrm>
                <a:off x="1422535" y="4653136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直線コネクタ 20"/>
              <p:cNvCxnSpPr/>
              <p:nvPr/>
            </p:nvCxnSpPr>
            <p:spPr>
              <a:xfrm>
                <a:off x="1422535" y="4365932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直線コネクタ 21"/>
              <p:cNvCxnSpPr/>
              <p:nvPr/>
            </p:nvCxnSpPr>
            <p:spPr>
              <a:xfrm>
                <a:off x="1422535" y="4207801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直線コネクタ 22"/>
              <p:cNvCxnSpPr/>
              <p:nvPr/>
            </p:nvCxnSpPr>
            <p:spPr>
              <a:xfrm>
                <a:off x="1422535" y="4057106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直線コネクタ 23"/>
              <p:cNvCxnSpPr/>
              <p:nvPr/>
            </p:nvCxnSpPr>
            <p:spPr>
              <a:xfrm>
                <a:off x="1422535" y="3908685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直線コネクタ 24"/>
              <p:cNvCxnSpPr/>
              <p:nvPr/>
            </p:nvCxnSpPr>
            <p:spPr>
              <a:xfrm>
                <a:off x="1422535" y="3615041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直線コネクタ 25"/>
              <p:cNvCxnSpPr/>
              <p:nvPr/>
            </p:nvCxnSpPr>
            <p:spPr>
              <a:xfrm>
                <a:off x="1427391" y="3467331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線コネクタ 26"/>
              <p:cNvCxnSpPr/>
              <p:nvPr/>
            </p:nvCxnSpPr>
            <p:spPr>
              <a:xfrm>
                <a:off x="1437646" y="3306263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線コネクタ 27"/>
              <p:cNvCxnSpPr/>
              <p:nvPr/>
            </p:nvCxnSpPr>
            <p:spPr>
              <a:xfrm>
                <a:off x="1437646" y="3138518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線コネクタ 31"/>
              <p:cNvCxnSpPr/>
              <p:nvPr/>
            </p:nvCxnSpPr>
            <p:spPr>
              <a:xfrm>
                <a:off x="1420107" y="5589240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直線コネクタ 33"/>
              <p:cNvCxnSpPr/>
              <p:nvPr/>
            </p:nvCxnSpPr>
            <p:spPr>
              <a:xfrm>
                <a:off x="1420106" y="4509120"/>
                <a:ext cx="559605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線コネクタ 34"/>
              <p:cNvCxnSpPr/>
              <p:nvPr/>
            </p:nvCxnSpPr>
            <p:spPr>
              <a:xfrm>
                <a:off x="1397641" y="3759727"/>
                <a:ext cx="559605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7" name="テキスト ボックス 36"/>
            <p:cNvSpPr txBox="1"/>
            <p:nvPr/>
          </p:nvSpPr>
          <p:spPr>
            <a:xfrm>
              <a:off x="1578200" y="4483112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 smtClean="0"/>
                <a:t>0</a:t>
              </a:r>
              <a:endParaRPr kumimoji="1" lang="ja-JP" altLang="en-US" sz="2400" b="1" dirty="0"/>
            </a:p>
          </p:txBody>
        </p:sp>
        <p:sp>
          <p:nvSpPr>
            <p:cNvPr id="39" name="テキスト ボックス 38"/>
            <p:cNvSpPr txBox="1"/>
            <p:nvPr/>
          </p:nvSpPr>
          <p:spPr>
            <a:xfrm>
              <a:off x="1571213" y="3700317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 smtClean="0"/>
                <a:t>5</a:t>
              </a:r>
              <a:endParaRPr kumimoji="1" lang="ja-JP" altLang="en-US" sz="2400" b="1" dirty="0"/>
            </a:p>
          </p:txBody>
        </p:sp>
        <p:sp>
          <p:nvSpPr>
            <p:cNvPr id="40" name="テキスト ボックス 39"/>
            <p:cNvSpPr txBox="1"/>
            <p:nvPr/>
          </p:nvSpPr>
          <p:spPr>
            <a:xfrm>
              <a:off x="1501343" y="2912352"/>
              <a:ext cx="49564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 smtClean="0"/>
                <a:t>10</a:t>
              </a:r>
              <a:endParaRPr kumimoji="1" lang="ja-JP" altLang="en-US" sz="2400" b="1" dirty="0"/>
            </a:p>
          </p:txBody>
        </p:sp>
        <p:sp>
          <p:nvSpPr>
            <p:cNvPr id="41" name="テキスト ボックス 40"/>
            <p:cNvSpPr txBox="1"/>
            <p:nvPr/>
          </p:nvSpPr>
          <p:spPr>
            <a:xfrm>
              <a:off x="1498205" y="2165772"/>
              <a:ext cx="49564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 smtClean="0"/>
                <a:t>15</a:t>
              </a:r>
              <a:endParaRPr kumimoji="1" lang="ja-JP" altLang="en-US" sz="2400" b="1" dirty="0"/>
            </a:p>
          </p:txBody>
        </p:sp>
        <p:sp>
          <p:nvSpPr>
            <p:cNvPr id="42" name="テキスト ボックス 41"/>
            <p:cNvSpPr txBox="1"/>
            <p:nvPr/>
          </p:nvSpPr>
          <p:spPr>
            <a:xfrm>
              <a:off x="1498205" y="1344508"/>
              <a:ext cx="49564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 smtClean="0"/>
                <a:t>20</a:t>
              </a:r>
              <a:endParaRPr kumimoji="1" lang="ja-JP" altLang="en-US" sz="2400" b="1" dirty="0"/>
            </a:p>
          </p:txBody>
        </p:sp>
      </p:grpSp>
      <p:sp>
        <p:nvSpPr>
          <p:cNvPr id="53" name="タイトル 1"/>
          <p:cNvSpPr txBox="1">
            <a:spLocks/>
          </p:cNvSpPr>
          <p:nvPr/>
        </p:nvSpPr>
        <p:spPr>
          <a:xfrm>
            <a:off x="2627784" y="527154"/>
            <a:ext cx="6120680" cy="12415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600" dirty="0" smtClean="0"/>
              <a:t>１分間に２</a:t>
            </a:r>
            <a:r>
              <a:rPr lang="en-US" altLang="ja-JP" sz="3600" dirty="0" smtClean="0"/>
              <a:t>㎝</a:t>
            </a:r>
            <a:r>
              <a:rPr lang="ja-JP" altLang="en-US" sz="3600" dirty="0" smtClean="0"/>
              <a:t>の割合</a:t>
            </a:r>
            <a:r>
              <a:rPr lang="ja-JP" altLang="en-US" sz="3600" smtClean="0"/>
              <a:t>で、からの</a:t>
            </a:r>
            <a:r>
              <a:rPr lang="ja-JP" altLang="en-US" sz="3600" dirty="0" smtClean="0"/>
              <a:t>水そうに水を入れるとき、</a:t>
            </a:r>
            <a:endParaRPr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819642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正方形/長方形 61"/>
          <p:cNvSpPr/>
          <p:nvPr/>
        </p:nvSpPr>
        <p:spPr>
          <a:xfrm>
            <a:off x="1654585" y="3294521"/>
            <a:ext cx="5767574" cy="301886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8328" y="198586"/>
            <a:ext cx="8229600" cy="360040"/>
          </a:xfrm>
        </p:spPr>
        <p:txBody>
          <a:bodyPr>
            <a:noAutofit/>
          </a:bodyPr>
          <a:lstStyle/>
          <a:p>
            <a:r>
              <a:rPr kumimoji="1" lang="ja-JP" altLang="en-US" sz="3600" dirty="0" smtClean="0"/>
              <a:t>変数が負の値をとるとき１</a:t>
            </a:r>
            <a:endParaRPr kumimoji="1" lang="ja-JP" altLang="en-US" sz="3600" dirty="0"/>
          </a:p>
        </p:txBody>
      </p:sp>
      <p:pic>
        <p:nvPicPr>
          <p:cNvPr id="4" name="Picture 2" descr="C:\Users\teacher\AppData\Local\Microsoft\Windows\Temporary Internet Files\Content.IE5\DPDADRY1\MC900239501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909" y="558626"/>
            <a:ext cx="1727302" cy="1813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正方形/長方形 4"/>
          <p:cNvSpPr/>
          <p:nvPr/>
        </p:nvSpPr>
        <p:spPr>
          <a:xfrm>
            <a:off x="1678519" y="4820541"/>
            <a:ext cx="5767574" cy="329849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1678519" y="4511601"/>
            <a:ext cx="5767574" cy="329849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1678519" y="4216634"/>
            <a:ext cx="5767574" cy="302836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1661192" y="3898575"/>
            <a:ext cx="5767574" cy="329849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1678519" y="3624370"/>
            <a:ext cx="5767574" cy="274205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5" name="グループ化 14"/>
          <p:cNvGrpSpPr/>
          <p:nvPr/>
        </p:nvGrpSpPr>
        <p:grpSpPr>
          <a:xfrm>
            <a:off x="1624835" y="2043848"/>
            <a:ext cx="5834614" cy="3105116"/>
            <a:chOff x="1397641" y="2956562"/>
            <a:chExt cx="5834614" cy="3105116"/>
          </a:xfrm>
        </p:grpSpPr>
        <p:sp>
          <p:nvSpPr>
            <p:cNvPr id="21" name="正方形/長方形 20"/>
            <p:cNvSpPr/>
            <p:nvPr/>
          </p:nvSpPr>
          <p:spPr>
            <a:xfrm>
              <a:off x="1409131" y="2956562"/>
              <a:ext cx="5823124" cy="3105116"/>
            </a:xfrm>
            <a:prstGeom prst="rect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2" name="直線コネクタ 21"/>
            <p:cNvCxnSpPr/>
            <p:nvPr/>
          </p:nvCxnSpPr>
          <p:spPr>
            <a:xfrm>
              <a:off x="1420107" y="5877272"/>
              <a:ext cx="31580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コネクタ 22"/>
            <p:cNvCxnSpPr/>
            <p:nvPr/>
          </p:nvCxnSpPr>
          <p:spPr>
            <a:xfrm>
              <a:off x="1420107" y="5733256"/>
              <a:ext cx="31580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コネクタ 23"/>
            <p:cNvCxnSpPr/>
            <p:nvPr/>
          </p:nvCxnSpPr>
          <p:spPr>
            <a:xfrm>
              <a:off x="1422535" y="5432183"/>
              <a:ext cx="31580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/>
            <p:nvPr/>
          </p:nvCxnSpPr>
          <p:spPr>
            <a:xfrm>
              <a:off x="1420107" y="5294272"/>
              <a:ext cx="559605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コネクタ 25"/>
            <p:cNvCxnSpPr/>
            <p:nvPr/>
          </p:nvCxnSpPr>
          <p:spPr>
            <a:xfrm>
              <a:off x="1422535" y="5140239"/>
              <a:ext cx="31580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コネクタ 26"/>
            <p:cNvCxnSpPr/>
            <p:nvPr/>
          </p:nvCxnSpPr>
          <p:spPr>
            <a:xfrm>
              <a:off x="1420107" y="4972137"/>
              <a:ext cx="31580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>
              <a:off x="1422535" y="4811289"/>
              <a:ext cx="31580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コネクタ 28"/>
            <p:cNvCxnSpPr/>
            <p:nvPr/>
          </p:nvCxnSpPr>
          <p:spPr>
            <a:xfrm>
              <a:off x="1422535" y="4653136"/>
              <a:ext cx="31580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コネクタ 29"/>
            <p:cNvCxnSpPr/>
            <p:nvPr/>
          </p:nvCxnSpPr>
          <p:spPr>
            <a:xfrm>
              <a:off x="1422535" y="4365932"/>
              <a:ext cx="31580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コネクタ 30"/>
            <p:cNvCxnSpPr/>
            <p:nvPr/>
          </p:nvCxnSpPr>
          <p:spPr>
            <a:xfrm>
              <a:off x="1422535" y="4207801"/>
              <a:ext cx="31580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コネクタ 31"/>
            <p:cNvCxnSpPr/>
            <p:nvPr/>
          </p:nvCxnSpPr>
          <p:spPr>
            <a:xfrm>
              <a:off x="1422535" y="4057106"/>
              <a:ext cx="31580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コネクタ 32"/>
            <p:cNvCxnSpPr/>
            <p:nvPr/>
          </p:nvCxnSpPr>
          <p:spPr>
            <a:xfrm>
              <a:off x="1422535" y="3908685"/>
              <a:ext cx="31580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/>
            <p:cNvCxnSpPr/>
            <p:nvPr/>
          </p:nvCxnSpPr>
          <p:spPr>
            <a:xfrm>
              <a:off x="1422535" y="3615041"/>
              <a:ext cx="31580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コネクタ 34"/>
            <p:cNvCxnSpPr/>
            <p:nvPr/>
          </p:nvCxnSpPr>
          <p:spPr>
            <a:xfrm>
              <a:off x="1427391" y="3467331"/>
              <a:ext cx="31580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コネクタ 35"/>
            <p:cNvCxnSpPr/>
            <p:nvPr/>
          </p:nvCxnSpPr>
          <p:spPr>
            <a:xfrm>
              <a:off x="1437646" y="3306263"/>
              <a:ext cx="31580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コネクタ 36"/>
            <p:cNvCxnSpPr/>
            <p:nvPr/>
          </p:nvCxnSpPr>
          <p:spPr>
            <a:xfrm>
              <a:off x="1437646" y="3138518"/>
              <a:ext cx="31580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コネクタ 37"/>
            <p:cNvCxnSpPr/>
            <p:nvPr/>
          </p:nvCxnSpPr>
          <p:spPr>
            <a:xfrm>
              <a:off x="1420107" y="5589240"/>
              <a:ext cx="31580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コネクタ 38"/>
            <p:cNvCxnSpPr/>
            <p:nvPr/>
          </p:nvCxnSpPr>
          <p:spPr>
            <a:xfrm>
              <a:off x="1420106" y="4509120"/>
              <a:ext cx="559605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コネクタ 39"/>
            <p:cNvCxnSpPr/>
            <p:nvPr/>
          </p:nvCxnSpPr>
          <p:spPr>
            <a:xfrm>
              <a:off x="1397641" y="3759727"/>
              <a:ext cx="559605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テキスト ボックス 15"/>
          <p:cNvSpPr txBox="1"/>
          <p:nvPr/>
        </p:nvSpPr>
        <p:spPr>
          <a:xfrm>
            <a:off x="842271" y="4912272"/>
            <a:ext cx="8050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 smtClean="0"/>
              <a:t>－</a:t>
            </a:r>
            <a:r>
              <a:rPr kumimoji="1" lang="en-US" altLang="ja-JP" sz="2400" b="1" dirty="0" smtClean="0"/>
              <a:t>10</a:t>
            </a:r>
            <a:endParaRPr kumimoji="1" lang="ja-JP" altLang="en-US" sz="2400" b="1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005048" y="4181503"/>
            <a:ext cx="6495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 smtClean="0"/>
              <a:t>－</a:t>
            </a:r>
            <a:r>
              <a:rPr kumimoji="1" lang="en-US" altLang="ja-JP" sz="2400" b="1" dirty="0" smtClean="0"/>
              <a:t>5</a:t>
            </a:r>
            <a:endParaRPr kumimoji="1" lang="ja-JP" altLang="en-US" sz="2400" b="1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296768" y="3393537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 smtClean="0"/>
              <a:t>0</a:t>
            </a:r>
            <a:endParaRPr kumimoji="1" lang="ja-JP" altLang="en-US" sz="2400" b="1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307142" y="264695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 smtClean="0"/>
              <a:t>5</a:t>
            </a:r>
            <a:endParaRPr kumimoji="1" lang="ja-JP" altLang="en-US" sz="2400" b="1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162405" y="1825694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 smtClean="0"/>
              <a:t>10</a:t>
            </a:r>
            <a:endParaRPr kumimoji="1" lang="ja-JP" altLang="en-US" sz="2400" b="1" dirty="0"/>
          </a:p>
        </p:txBody>
      </p:sp>
      <p:sp>
        <p:nvSpPr>
          <p:cNvPr id="41" name="タイトル 1"/>
          <p:cNvSpPr txBox="1">
            <a:spLocks/>
          </p:cNvSpPr>
          <p:nvPr/>
        </p:nvSpPr>
        <p:spPr>
          <a:xfrm>
            <a:off x="2600217" y="649224"/>
            <a:ext cx="5577604" cy="124272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600" dirty="0" smtClean="0"/>
              <a:t>１分間に２</a:t>
            </a:r>
            <a:r>
              <a:rPr lang="en-US" altLang="ja-JP" sz="3600" dirty="0" smtClean="0"/>
              <a:t>㎝</a:t>
            </a:r>
            <a:r>
              <a:rPr lang="ja-JP" altLang="en-US" sz="3600" dirty="0" smtClean="0"/>
              <a:t>の割合で、水そうに水を入れるとき、</a:t>
            </a:r>
            <a:endParaRPr lang="ja-JP" altLang="en-US" sz="3600" dirty="0"/>
          </a:p>
        </p:txBody>
      </p:sp>
      <p:graphicFrame>
        <p:nvGraphicFramePr>
          <p:cNvPr id="45" name="表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111766"/>
              </p:ext>
            </p:extLst>
          </p:nvPr>
        </p:nvGraphicFramePr>
        <p:xfrm>
          <a:off x="187641" y="5491087"/>
          <a:ext cx="8272792" cy="128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88015"/>
                <a:gridCol w="1016465"/>
                <a:gridCol w="639719"/>
                <a:gridCol w="839055"/>
                <a:gridCol w="961145"/>
                <a:gridCol w="739446"/>
                <a:gridCol w="792600"/>
                <a:gridCol w="665449"/>
                <a:gridCol w="665449"/>
                <a:gridCol w="665449"/>
              </a:tblGrid>
              <a:tr h="58241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err="1" smtClean="0"/>
                        <a:t>ｘ</a:t>
                      </a:r>
                      <a:r>
                        <a:rPr kumimoji="1" lang="en-US" altLang="ja-JP" sz="3600" dirty="0" smtClean="0"/>
                        <a:t>(</a:t>
                      </a:r>
                      <a:r>
                        <a:rPr kumimoji="1" lang="ja-JP" altLang="en-US" sz="3600" dirty="0" smtClean="0"/>
                        <a:t>分</a:t>
                      </a:r>
                      <a:r>
                        <a:rPr kumimoji="1" lang="en-US" altLang="ja-JP" sz="3600" dirty="0" smtClean="0"/>
                        <a:t>)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０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１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２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３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４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err="1" smtClean="0"/>
                        <a:t>ｙ</a:t>
                      </a:r>
                      <a:r>
                        <a:rPr kumimoji="1" lang="en-US" altLang="ja-JP" sz="3600" dirty="0" smtClean="0"/>
                        <a:t>(</a:t>
                      </a:r>
                      <a:r>
                        <a:rPr kumimoji="1" lang="ja-JP" altLang="en-US" sz="3600" dirty="0" smtClean="0"/>
                        <a:t>㎝</a:t>
                      </a:r>
                      <a:r>
                        <a:rPr kumimoji="1" lang="en-US" altLang="ja-JP" sz="3600" dirty="0" smtClean="0"/>
                        <a:t>)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　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6" name="正方形/長方形 45"/>
          <p:cNvSpPr/>
          <p:nvPr/>
        </p:nvSpPr>
        <p:spPr>
          <a:xfrm>
            <a:off x="1540461" y="6137039"/>
            <a:ext cx="8803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dirty="0" smtClean="0">
                <a:solidFill>
                  <a:prstClr val="black"/>
                </a:solidFill>
              </a:rPr>
              <a:t>－</a:t>
            </a:r>
            <a:r>
              <a:rPr lang="en-US" altLang="ja-JP" sz="3600" dirty="0" smtClean="0">
                <a:solidFill>
                  <a:prstClr val="black"/>
                </a:solidFill>
              </a:rPr>
              <a:t>8</a:t>
            </a:r>
            <a:endParaRPr lang="ja-JP" altLang="en-US" dirty="0"/>
          </a:p>
        </p:txBody>
      </p:sp>
      <p:sp>
        <p:nvSpPr>
          <p:cNvPr id="47" name="正方形/長方形 46"/>
          <p:cNvSpPr/>
          <p:nvPr/>
        </p:nvSpPr>
        <p:spPr>
          <a:xfrm>
            <a:off x="2383383" y="6137039"/>
            <a:ext cx="8803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ja-JP" altLang="en-US" sz="3600" dirty="0" smtClean="0">
                <a:solidFill>
                  <a:prstClr val="black"/>
                </a:solidFill>
              </a:rPr>
              <a:t>－</a:t>
            </a:r>
            <a:r>
              <a:rPr lang="en-US" altLang="ja-JP" sz="3600" dirty="0" smtClean="0">
                <a:solidFill>
                  <a:prstClr val="black"/>
                </a:solidFill>
              </a:rPr>
              <a:t>6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3251158" y="6137039"/>
            <a:ext cx="8803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dirty="0" smtClean="0">
                <a:solidFill>
                  <a:prstClr val="black"/>
                </a:solidFill>
              </a:rPr>
              <a:t>－</a:t>
            </a:r>
            <a:r>
              <a:rPr lang="en-US" altLang="ja-JP" sz="3600" dirty="0" smtClean="0">
                <a:solidFill>
                  <a:prstClr val="black"/>
                </a:solidFill>
              </a:rPr>
              <a:t>4</a:t>
            </a:r>
            <a:endParaRPr lang="ja-JP" altLang="en-US" dirty="0"/>
          </a:p>
        </p:txBody>
      </p:sp>
      <p:sp>
        <p:nvSpPr>
          <p:cNvPr id="49" name="正方形/長方形 48"/>
          <p:cNvSpPr/>
          <p:nvPr/>
        </p:nvSpPr>
        <p:spPr>
          <a:xfrm>
            <a:off x="4066936" y="6121015"/>
            <a:ext cx="8803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ja-JP" altLang="en-US" sz="3600" dirty="0" smtClean="0">
                <a:solidFill>
                  <a:prstClr val="black"/>
                </a:solidFill>
              </a:rPr>
              <a:t>－</a:t>
            </a:r>
            <a:r>
              <a:rPr lang="en-US" altLang="ja-JP" sz="3600" dirty="0" smtClean="0">
                <a:solidFill>
                  <a:prstClr val="black"/>
                </a:solidFill>
              </a:rPr>
              <a:t>2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4936150" y="6118334"/>
            <a:ext cx="5004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ja-JP" altLang="en-US" sz="3600" dirty="0">
                <a:solidFill>
                  <a:prstClr val="black"/>
                </a:solidFill>
              </a:rPr>
              <a:t>０</a:t>
            </a:r>
          </a:p>
        </p:txBody>
      </p:sp>
      <p:sp>
        <p:nvSpPr>
          <p:cNvPr id="51" name="正方形/長方形 50"/>
          <p:cNvSpPr/>
          <p:nvPr/>
        </p:nvSpPr>
        <p:spPr>
          <a:xfrm>
            <a:off x="5724128" y="6126073"/>
            <a:ext cx="5004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dirty="0" smtClean="0">
                <a:solidFill>
                  <a:prstClr val="black"/>
                </a:solidFill>
              </a:rPr>
              <a:t>２</a:t>
            </a:r>
            <a:endParaRPr lang="ja-JP" altLang="en-US" dirty="0"/>
          </a:p>
        </p:txBody>
      </p:sp>
      <p:sp>
        <p:nvSpPr>
          <p:cNvPr id="52" name="正方形/長方形 51"/>
          <p:cNvSpPr/>
          <p:nvPr/>
        </p:nvSpPr>
        <p:spPr>
          <a:xfrm>
            <a:off x="6516216" y="6131556"/>
            <a:ext cx="5004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ja-JP" altLang="en-US" sz="3600" dirty="0" smtClean="0">
                <a:solidFill>
                  <a:prstClr val="black"/>
                </a:solidFill>
              </a:rPr>
              <a:t>４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7178537" y="6126073"/>
            <a:ext cx="5004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ja-JP" altLang="en-US" sz="3600" dirty="0" smtClean="0">
                <a:solidFill>
                  <a:prstClr val="black"/>
                </a:solidFill>
              </a:rPr>
              <a:t>６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7812360" y="6126073"/>
            <a:ext cx="5004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ja-JP" altLang="en-US" sz="3600" dirty="0" smtClean="0">
                <a:solidFill>
                  <a:prstClr val="black"/>
                </a:solidFill>
              </a:rPr>
              <a:t>８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4055781" y="5490708"/>
            <a:ext cx="8803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ja-JP" altLang="en-US" sz="3600" dirty="0" smtClean="0">
                <a:solidFill>
                  <a:prstClr val="black"/>
                </a:solidFill>
              </a:rPr>
              <a:t>－</a:t>
            </a:r>
            <a:r>
              <a:rPr lang="en-US" altLang="ja-JP" sz="3600" dirty="0" smtClean="0">
                <a:solidFill>
                  <a:prstClr val="black"/>
                </a:solidFill>
              </a:rPr>
              <a:t>1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3269605" y="5474684"/>
            <a:ext cx="8803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ja-JP" altLang="en-US" sz="3600" dirty="0" smtClean="0">
                <a:solidFill>
                  <a:prstClr val="black"/>
                </a:solidFill>
              </a:rPr>
              <a:t>－</a:t>
            </a:r>
            <a:r>
              <a:rPr lang="en-US" altLang="ja-JP" sz="3600" dirty="0" smtClean="0">
                <a:solidFill>
                  <a:prstClr val="black"/>
                </a:solidFill>
              </a:rPr>
              <a:t>2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2399701" y="5474684"/>
            <a:ext cx="8803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ja-JP" altLang="en-US" sz="3600" dirty="0" smtClean="0">
                <a:solidFill>
                  <a:prstClr val="black"/>
                </a:solidFill>
              </a:rPr>
              <a:t>－</a:t>
            </a:r>
            <a:r>
              <a:rPr lang="en-US" altLang="ja-JP" sz="3600" dirty="0" smtClean="0">
                <a:solidFill>
                  <a:prstClr val="black"/>
                </a:solidFill>
              </a:rPr>
              <a:t>3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1525350" y="5485225"/>
            <a:ext cx="8803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ja-JP" altLang="en-US" sz="3600" dirty="0" smtClean="0">
                <a:solidFill>
                  <a:prstClr val="black"/>
                </a:solidFill>
              </a:rPr>
              <a:t>－</a:t>
            </a:r>
            <a:r>
              <a:rPr lang="en-US" altLang="ja-JP" sz="3600" dirty="0" smtClean="0">
                <a:solidFill>
                  <a:prstClr val="black"/>
                </a:solidFill>
              </a:rPr>
              <a:t>4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61" name="正方形/長方形 60"/>
          <p:cNvSpPr/>
          <p:nvPr/>
        </p:nvSpPr>
        <p:spPr>
          <a:xfrm rot="5400000">
            <a:off x="556374" y="3268549"/>
            <a:ext cx="3295234" cy="250228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7866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5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7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nimBg="1"/>
      <p:bldP spid="62" grpId="1" animBg="1"/>
      <p:bldP spid="8" grpId="0" animBg="1"/>
      <p:bldP spid="9" grpId="0" animBg="1"/>
      <p:bldP spid="10" grpId="0" animBg="1"/>
      <p:bldP spid="16" grpId="0"/>
      <p:bldP spid="17" grpId="0"/>
      <p:bldP spid="18" grpId="0"/>
      <p:bldP spid="19" grpId="0"/>
      <p:bldP spid="20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8328" y="198586"/>
            <a:ext cx="8229600" cy="360040"/>
          </a:xfrm>
        </p:spPr>
        <p:txBody>
          <a:bodyPr>
            <a:noAutofit/>
          </a:bodyPr>
          <a:lstStyle/>
          <a:p>
            <a:r>
              <a:rPr kumimoji="1" lang="ja-JP" altLang="en-US" sz="3600" dirty="0" smtClean="0"/>
              <a:t>変数が負の値をとるとき２</a:t>
            </a:r>
            <a:endParaRPr kumimoji="1" lang="ja-JP" altLang="en-US" sz="3600" dirty="0"/>
          </a:p>
        </p:txBody>
      </p:sp>
      <p:pic>
        <p:nvPicPr>
          <p:cNvPr id="4" name="Picture 2" descr="C:\Users\teacher\AppData\Local\Microsoft\Windows\Temporary Internet Files\Content.IE5\DPDADRY1\MC900239501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909" y="558626"/>
            <a:ext cx="1727302" cy="1813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正方形/長方形 4"/>
          <p:cNvSpPr/>
          <p:nvPr/>
        </p:nvSpPr>
        <p:spPr>
          <a:xfrm>
            <a:off x="1678519" y="4820541"/>
            <a:ext cx="5767574" cy="329849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1678519" y="4511601"/>
            <a:ext cx="5767574" cy="329849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1678519" y="4216634"/>
            <a:ext cx="5767574" cy="302836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1661192" y="3898575"/>
            <a:ext cx="5767574" cy="329849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8" name="正方形/長方形 97"/>
          <p:cNvSpPr/>
          <p:nvPr/>
        </p:nvSpPr>
        <p:spPr>
          <a:xfrm>
            <a:off x="1678519" y="3288293"/>
            <a:ext cx="5767574" cy="308113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1678519" y="3624370"/>
            <a:ext cx="5767574" cy="274205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5" name="グループ化 14"/>
          <p:cNvGrpSpPr/>
          <p:nvPr/>
        </p:nvGrpSpPr>
        <p:grpSpPr>
          <a:xfrm>
            <a:off x="1624835" y="2043848"/>
            <a:ext cx="5834614" cy="3105116"/>
            <a:chOff x="1397641" y="2956562"/>
            <a:chExt cx="5834614" cy="3105116"/>
          </a:xfrm>
        </p:grpSpPr>
        <p:sp>
          <p:nvSpPr>
            <p:cNvPr id="21" name="正方形/長方形 20"/>
            <p:cNvSpPr/>
            <p:nvPr/>
          </p:nvSpPr>
          <p:spPr>
            <a:xfrm>
              <a:off x="1409131" y="2956562"/>
              <a:ext cx="5823124" cy="3105116"/>
            </a:xfrm>
            <a:prstGeom prst="rect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2" name="直線コネクタ 21"/>
            <p:cNvCxnSpPr/>
            <p:nvPr/>
          </p:nvCxnSpPr>
          <p:spPr>
            <a:xfrm>
              <a:off x="1420107" y="5877272"/>
              <a:ext cx="31580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コネクタ 22"/>
            <p:cNvCxnSpPr/>
            <p:nvPr/>
          </p:nvCxnSpPr>
          <p:spPr>
            <a:xfrm>
              <a:off x="1420107" y="5733256"/>
              <a:ext cx="31580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コネクタ 23"/>
            <p:cNvCxnSpPr/>
            <p:nvPr/>
          </p:nvCxnSpPr>
          <p:spPr>
            <a:xfrm>
              <a:off x="1422535" y="5432183"/>
              <a:ext cx="31580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/>
            <p:nvPr/>
          </p:nvCxnSpPr>
          <p:spPr>
            <a:xfrm>
              <a:off x="1420107" y="5294272"/>
              <a:ext cx="559605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コネクタ 25"/>
            <p:cNvCxnSpPr/>
            <p:nvPr/>
          </p:nvCxnSpPr>
          <p:spPr>
            <a:xfrm>
              <a:off x="1422535" y="5140239"/>
              <a:ext cx="31580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コネクタ 26"/>
            <p:cNvCxnSpPr/>
            <p:nvPr/>
          </p:nvCxnSpPr>
          <p:spPr>
            <a:xfrm>
              <a:off x="1420107" y="4972137"/>
              <a:ext cx="31580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>
              <a:off x="1422535" y="4811289"/>
              <a:ext cx="31580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コネクタ 28"/>
            <p:cNvCxnSpPr/>
            <p:nvPr/>
          </p:nvCxnSpPr>
          <p:spPr>
            <a:xfrm>
              <a:off x="1422535" y="4653136"/>
              <a:ext cx="31580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コネクタ 29"/>
            <p:cNvCxnSpPr/>
            <p:nvPr/>
          </p:nvCxnSpPr>
          <p:spPr>
            <a:xfrm>
              <a:off x="1422535" y="4365932"/>
              <a:ext cx="31580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コネクタ 30"/>
            <p:cNvCxnSpPr/>
            <p:nvPr/>
          </p:nvCxnSpPr>
          <p:spPr>
            <a:xfrm>
              <a:off x="1422535" y="4207801"/>
              <a:ext cx="31580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コネクタ 31"/>
            <p:cNvCxnSpPr/>
            <p:nvPr/>
          </p:nvCxnSpPr>
          <p:spPr>
            <a:xfrm>
              <a:off x="1422535" y="4057106"/>
              <a:ext cx="31580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コネクタ 32"/>
            <p:cNvCxnSpPr/>
            <p:nvPr/>
          </p:nvCxnSpPr>
          <p:spPr>
            <a:xfrm>
              <a:off x="1422535" y="3908685"/>
              <a:ext cx="31580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/>
            <p:cNvCxnSpPr/>
            <p:nvPr/>
          </p:nvCxnSpPr>
          <p:spPr>
            <a:xfrm>
              <a:off x="1422535" y="3615041"/>
              <a:ext cx="31580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コネクタ 34"/>
            <p:cNvCxnSpPr/>
            <p:nvPr/>
          </p:nvCxnSpPr>
          <p:spPr>
            <a:xfrm>
              <a:off x="1427391" y="3467331"/>
              <a:ext cx="31580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コネクタ 35"/>
            <p:cNvCxnSpPr/>
            <p:nvPr/>
          </p:nvCxnSpPr>
          <p:spPr>
            <a:xfrm>
              <a:off x="1437646" y="3306263"/>
              <a:ext cx="31580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コネクタ 36"/>
            <p:cNvCxnSpPr/>
            <p:nvPr/>
          </p:nvCxnSpPr>
          <p:spPr>
            <a:xfrm>
              <a:off x="1437646" y="3138518"/>
              <a:ext cx="31580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コネクタ 37"/>
            <p:cNvCxnSpPr/>
            <p:nvPr/>
          </p:nvCxnSpPr>
          <p:spPr>
            <a:xfrm>
              <a:off x="1420107" y="5589240"/>
              <a:ext cx="31580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コネクタ 38"/>
            <p:cNvCxnSpPr/>
            <p:nvPr/>
          </p:nvCxnSpPr>
          <p:spPr>
            <a:xfrm>
              <a:off x="1420106" y="4509120"/>
              <a:ext cx="559605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コネクタ 39"/>
            <p:cNvCxnSpPr/>
            <p:nvPr/>
          </p:nvCxnSpPr>
          <p:spPr>
            <a:xfrm>
              <a:off x="1397641" y="3759727"/>
              <a:ext cx="559605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テキスト ボックス 15"/>
          <p:cNvSpPr txBox="1"/>
          <p:nvPr/>
        </p:nvSpPr>
        <p:spPr>
          <a:xfrm>
            <a:off x="859811" y="4908241"/>
            <a:ext cx="8050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 smtClean="0"/>
              <a:t>－</a:t>
            </a:r>
            <a:r>
              <a:rPr kumimoji="1" lang="en-US" altLang="ja-JP" sz="2400" b="1" dirty="0" smtClean="0"/>
              <a:t>10</a:t>
            </a:r>
            <a:endParaRPr kumimoji="1" lang="ja-JP" altLang="en-US" sz="2400" b="1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005048" y="4181503"/>
            <a:ext cx="6495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 smtClean="0"/>
              <a:t>－</a:t>
            </a:r>
            <a:r>
              <a:rPr kumimoji="1" lang="en-US" altLang="ja-JP" sz="2400" b="1" dirty="0" smtClean="0"/>
              <a:t>5</a:t>
            </a:r>
            <a:endParaRPr kumimoji="1" lang="ja-JP" altLang="en-US" sz="2400" b="1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296768" y="3393537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 smtClean="0"/>
              <a:t>0</a:t>
            </a:r>
            <a:endParaRPr kumimoji="1" lang="ja-JP" altLang="en-US" sz="2400" b="1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307142" y="264695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 smtClean="0"/>
              <a:t>5</a:t>
            </a:r>
            <a:endParaRPr kumimoji="1" lang="ja-JP" altLang="en-US" sz="2400" b="1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162405" y="1825694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 smtClean="0"/>
              <a:t>10</a:t>
            </a:r>
            <a:endParaRPr kumimoji="1" lang="ja-JP" altLang="en-US" sz="2400" b="1" dirty="0"/>
          </a:p>
        </p:txBody>
      </p:sp>
      <p:sp>
        <p:nvSpPr>
          <p:cNvPr id="41" name="タイトル 1"/>
          <p:cNvSpPr txBox="1">
            <a:spLocks/>
          </p:cNvSpPr>
          <p:nvPr/>
        </p:nvSpPr>
        <p:spPr>
          <a:xfrm>
            <a:off x="2600217" y="649224"/>
            <a:ext cx="5577604" cy="124272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600" dirty="0" smtClean="0"/>
              <a:t>１分間に２</a:t>
            </a:r>
            <a:r>
              <a:rPr lang="en-US" altLang="ja-JP" sz="3600" dirty="0" smtClean="0"/>
              <a:t>㎝</a:t>
            </a:r>
            <a:r>
              <a:rPr lang="ja-JP" altLang="en-US" sz="3600" dirty="0" smtClean="0"/>
              <a:t>の割合で、水そうから水を抜いていくとき、</a:t>
            </a:r>
            <a:endParaRPr lang="ja-JP" altLang="en-US" sz="3600" dirty="0"/>
          </a:p>
        </p:txBody>
      </p:sp>
      <p:graphicFrame>
        <p:nvGraphicFramePr>
          <p:cNvPr id="45" name="表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4801522"/>
              </p:ext>
            </p:extLst>
          </p:nvPr>
        </p:nvGraphicFramePr>
        <p:xfrm>
          <a:off x="187641" y="5491087"/>
          <a:ext cx="8272792" cy="128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88015"/>
                <a:gridCol w="1016465"/>
                <a:gridCol w="639719"/>
                <a:gridCol w="839055"/>
                <a:gridCol w="961145"/>
                <a:gridCol w="739446"/>
                <a:gridCol w="792600"/>
                <a:gridCol w="665449"/>
                <a:gridCol w="665449"/>
                <a:gridCol w="665449"/>
              </a:tblGrid>
              <a:tr h="58241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err="1" smtClean="0"/>
                        <a:t>ｘ</a:t>
                      </a:r>
                      <a:r>
                        <a:rPr kumimoji="1" lang="en-US" altLang="ja-JP" sz="3600" dirty="0" smtClean="0"/>
                        <a:t>(</a:t>
                      </a:r>
                      <a:r>
                        <a:rPr kumimoji="1" lang="ja-JP" altLang="en-US" sz="3600" dirty="0" smtClean="0"/>
                        <a:t>分</a:t>
                      </a:r>
                      <a:r>
                        <a:rPr kumimoji="1" lang="en-US" altLang="ja-JP" sz="3600" dirty="0" smtClean="0"/>
                        <a:t>)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０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１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２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３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４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err="1" smtClean="0"/>
                        <a:t>ｙ</a:t>
                      </a:r>
                      <a:r>
                        <a:rPr kumimoji="1" lang="en-US" altLang="ja-JP" sz="3600" dirty="0" smtClean="0"/>
                        <a:t>(</a:t>
                      </a:r>
                      <a:r>
                        <a:rPr kumimoji="1" lang="ja-JP" altLang="en-US" sz="3600" dirty="0" smtClean="0"/>
                        <a:t>㎝</a:t>
                      </a:r>
                      <a:r>
                        <a:rPr kumimoji="1" lang="en-US" altLang="ja-JP" sz="3600" dirty="0" smtClean="0"/>
                        <a:t>)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　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6" name="正方形/長方形 45"/>
          <p:cNvSpPr/>
          <p:nvPr/>
        </p:nvSpPr>
        <p:spPr>
          <a:xfrm>
            <a:off x="7569569" y="6106942"/>
            <a:ext cx="8803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dirty="0" smtClean="0">
                <a:solidFill>
                  <a:prstClr val="black"/>
                </a:solidFill>
              </a:rPr>
              <a:t>－</a:t>
            </a:r>
            <a:r>
              <a:rPr lang="en-US" altLang="ja-JP" sz="3600" dirty="0" smtClean="0">
                <a:solidFill>
                  <a:prstClr val="black"/>
                </a:solidFill>
              </a:rPr>
              <a:t>8</a:t>
            </a:r>
            <a:endParaRPr lang="ja-JP" altLang="en-US" dirty="0"/>
          </a:p>
        </p:txBody>
      </p:sp>
      <p:sp>
        <p:nvSpPr>
          <p:cNvPr id="47" name="正方形/長方形 46"/>
          <p:cNvSpPr/>
          <p:nvPr/>
        </p:nvSpPr>
        <p:spPr>
          <a:xfrm>
            <a:off x="6792338" y="6121014"/>
            <a:ext cx="8803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ja-JP" altLang="en-US" sz="3600" dirty="0" smtClean="0">
                <a:solidFill>
                  <a:prstClr val="black"/>
                </a:solidFill>
              </a:rPr>
              <a:t>－</a:t>
            </a:r>
            <a:r>
              <a:rPr lang="en-US" altLang="ja-JP" sz="3600" dirty="0" smtClean="0">
                <a:solidFill>
                  <a:prstClr val="black"/>
                </a:solidFill>
              </a:rPr>
              <a:t>6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6084614" y="6121013"/>
            <a:ext cx="8803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dirty="0" smtClean="0">
                <a:solidFill>
                  <a:prstClr val="black"/>
                </a:solidFill>
              </a:rPr>
              <a:t>－</a:t>
            </a:r>
            <a:r>
              <a:rPr lang="en-US" altLang="ja-JP" sz="3600" dirty="0" smtClean="0">
                <a:solidFill>
                  <a:prstClr val="black"/>
                </a:solidFill>
              </a:rPr>
              <a:t>4</a:t>
            </a:r>
            <a:endParaRPr lang="ja-JP" altLang="en-US" dirty="0"/>
          </a:p>
        </p:txBody>
      </p:sp>
      <p:sp>
        <p:nvSpPr>
          <p:cNvPr id="49" name="正方形/長方形 48"/>
          <p:cNvSpPr/>
          <p:nvPr/>
        </p:nvSpPr>
        <p:spPr>
          <a:xfrm>
            <a:off x="5288150" y="6121015"/>
            <a:ext cx="8803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ja-JP" altLang="en-US" sz="3600" dirty="0" smtClean="0">
                <a:solidFill>
                  <a:prstClr val="black"/>
                </a:solidFill>
              </a:rPr>
              <a:t>－</a:t>
            </a:r>
            <a:r>
              <a:rPr lang="en-US" altLang="ja-JP" sz="3600" dirty="0" smtClean="0">
                <a:solidFill>
                  <a:prstClr val="black"/>
                </a:solidFill>
              </a:rPr>
              <a:t>2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4897322" y="6104318"/>
            <a:ext cx="5004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ja-JP" altLang="en-US" sz="3600" dirty="0">
                <a:solidFill>
                  <a:prstClr val="black"/>
                </a:solidFill>
              </a:rPr>
              <a:t>０</a:t>
            </a:r>
          </a:p>
        </p:txBody>
      </p:sp>
      <p:sp>
        <p:nvSpPr>
          <p:cNvPr id="51" name="正方形/長方形 50"/>
          <p:cNvSpPr/>
          <p:nvPr/>
        </p:nvSpPr>
        <p:spPr>
          <a:xfrm>
            <a:off x="4189803" y="6121015"/>
            <a:ext cx="5004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dirty="0" smtClean="0">
                <a:solidFill>
                  <a:prstClr val="black"/>
                </a:solidFill>
              </a:rPr>
              <a:t>２</a:t>
            </a:r>
            <a:endParaRPr lang="ja-JP" altLang="en-US" dirty="0"/>
          </a:p>
        </p:txBody>
      </p:sp>
      <p:sp>
        <p:nvSpPr>
          <p:cNvPr id="52" name="正方形/長方形 51"/>
          <p:cNvSpPr/>
          <p:nvPr/>
        </p:nvSpPr>
        <p:spPr>
          <a:xfrm>
            <a:off x="3459561" y="6121015"/>
            <a:ext cx="5004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ja-JP" altLang="en-US" sz="3600" dirty="0" smtClean="0">
                <a:solidFill>
                  <a:prstClr val="black"/>
                </a:solidFill>
              </a:rPr>
              <a:t>４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2629870" y="6121015"/>
            <a:ext cx="5004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ja-JP" altLang="en-US" sz="3600" dirty="0" smtClean="0">
                <a:solidFill>
                  <a:prstClr val="black"/>
                </a:solidFill>
              </a:rPr>
              <a:t>６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1828648" y="6121015"/>
            <a:ext cx="5004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ja-JP" altLang="en-US" sz="3600" dirty="0" smtClean="0">
                <a:solidFill>
                  <a:prstClr val="black"/>
                </a:solidFill>
              </a:rPr>
              <a:t>８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3999848" y="5474684"/>
            <a:ext cx="8803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ja-JP" altLang="en-US" sz="3600" dirty="0" smtClean="0">
                <a:solidFill>
                  <a:prstClr val="black"/>
                </a:solidFill>
              </a:rPr>
              <a:t>－</a:t>
            </a:r>
            <a:r>
              <a:rPr lang="en-US" altLang="ja-JP" sz="3600" dirty="0" smtClean="0">
                <a:solidFill>
                  <a:prstClr val="black"/>
                </a:solidFill>
              </a:rPr>
              <a:t>1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3269605" y="5474684"/>
            <a:ext cx="8803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ja-JP" altLang="en-US" sz="3600" dirty="0" smtClean="0">
                <a:solidFill>
                  <a:prstClr val="black"/>
                </a:solidFill>
              </a:rPr>
              <a:t>－</a:t>
            </a:r>
            <a:r>
              <a:rPr lang="en-US" altLang="ja-JP" sz="3600" dirty="0" smtClean="0">
                <a:solidFill>
                  <a:prstClr val="black"/>
                </a:solidFill>
              </a:rPr>
              <a:t>2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2399701" y="5474684"/>
            <a:ext cx="8803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ja-JP" altLang="en-US" sz="3600" dirty="0" smtClean="0">
                <a:solidFill>
                  <a:prstClr val="black"/>
                </a:solidFill>
              </a:rPr>
              <a:t>－</a:t>
            </a:r>
            <a:r>
              <a:rPr lang="en-US" altLang="ja-JP" sz="3600" dirty="0" smtClean="0">
                <a:solidFill>
                  <a:prstClr val="black"/>
                </a:solidFill>
              </a:rPr>
              <a:t>3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1551576" y="5455128"/>
            <a:ext cx="8803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ja-JP" altLang="en-US" sz="3600" dirty="0" smtClean="0">
                <a:solidFill>
                  <a:prstClr val="black"/>
                </a:solidFill>
              </a:rPr>
              <a:t>－</a:t>
            </a:r>
            <a:r>
              <a:rPr lang="en-US" altLang="ja-JP" sz="3600" dirty="0" smtClean="0">
                <a:solidFill>
                  <a:prstClr val="black"/>
                </a:solidFill>
              </a:rPr>
              <a:t>4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cxnSp>
        <p:nvCxnSpPr>
          <p:cNvPr id="14" name="直線コネクタ 13"/>
          <p:cNvCxnSpPr/>
          <p:nvPr/>
        </p:nvCxnSpPr>
        <p:spPr>
          <a:xfrm>
            <a:off x="7459449" y="4676526"/>
            <a:ext cx="426517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/>
          <p:cNvCxnSpPr/>
          <p:nvPr/>
        </p:nvCxnSpPr>
        <p:spPr>
          <a:xfrm>
            <a:off x="7428766" y="5139074"/>
            <a:ext cx="4572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59"/>
          <p:cNvCxnSpPr/>
          <p:nvPr/>
        </p:nvCxnSpPr>
        <p:spPr>
          <a:xfrm flipV="1">
            <a:off x="7459449" y="4700910"/>
            <a:ext cx="0" cy="420018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7" name="グループ化 96"/>
          <p:cNvGrpSpPr/>
          <p:nvPr/>
        </p:nvGrpSpPr>
        <p:grpSpPr>
          <a:xfrm>
            <a:off x="7055020" y="4700910"/>
            <a:ext cx="1909468" cy="2157092"/>
            <a:chOff x="7051188" y="4700912"/>
            <a:chExt cx="1669554" cy="2157092"/>
          </a:xfrm>
        </p:grpSpPr>
        <p:sp>
          <p:nvSpPr>
            <p:cNvPr id="94" name="アーチ 93"/>
            <p:cNvSpPr/>
            <p:nvPr/>
          </p:nvSpPr>
          <p:spPr>
            <a:xfrm rot="5400000">
              <a:off x="7092139" y="4659961"/>
              <a:ext cx="1587652" cy="1669553"/>
            </a:xfrm>
            <a:prstGeom prst="blockArc">
              <a:avLst>
                <a:gd name="adj1" fmla="val 10915871"/>
                <a:gd name="adj2" fmla="val 16329639"/>
                <a:gd name="adj3" fmla="val 26876"/>
              </a:avLst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00B0F0"/>
                </a:solidFill>
              </a:endParaRPr>
            </a:p>
          </p:txBody>
        </p:sp>
        <p:sp>
          <p:nvSpPr>
            <p:cNvPr id="95" name="正方形/長方形 94"/>
            <p:cNvSpPr/>
            <p:nvPr/>
          </p:nvSpPr>
          <p:spPr>
            <a:xfrm>
              <a:off x="7386440" y="4703976"/>
              <a:ext cx="646475" cy="416952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6" name="正方形/長方形 95"/>
            <p:cNvSpPr/>
            <p:nvPr/>
          </p:nvSpPr>
          <p:spPr>
            <a:xfrm rot="5400000">
              <a:off x="7840201" y="5977464"/>
              <a:ext cx="1383317" cy="377764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630150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9" grpId="1" animBg="1"/>
      <p:bldP spid="98" grpId="0" animBg="1"/>
      <p:bldP spid="10" grpId="0" animBg="1"/>
      <p:bldP spid="10" grpId="1" animBg="1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kumimoji="1" lang="ja-JP" altLang="en-US" dirty="0" smtClean="0"/>
              <a:t>比例の式を求める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9512" y="1124744"/>
            <a:ext cx="4392488" cy="55446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ja-JP" sz="2800" dirty="0" smtClean="0"/>
              <a:t>y</a:t>
            </a:r>
            <a:r>
              <a:rPr kumimoji="1" lang="ja-JP" altLang="en-US" sz="2800" dirty="0" smtClean="0"/>
              <a:t>は</a:t>
            </a:r>
            <a:r>
              <a:rPr kumimoji="1" lang="ja-JP" altLang="en-US" sz="2800" dirty="0" err="1" smtClean="0"/>
              <a:t>ｘ</a:t>
            </a:r>
            <a:r>
              <a:rPr kumimoji="1" lang="ja-JP" altLang="en-US" sz="2800" dirty="0" smtClean="0"/>
              <a:t>に比例し、ｘ＝８のとき、</a:t>
            </a:r>
            <a:endParaRPr kumimoji="1" lang="en-US" altLang="ja-JP" sz="2800" dirty="0" smtClean="0"/>
          </a:p>
          <a:p>
            <a:pPr marL="0" indent="0">
              <a:buNone/>
            </a:pPr>
            <a:r>
              <a:rPr kumimoji="1" lang="ja-JP" altLang="en-US" sz="2800" dirty="0" smtClean="0"/>
              <a:t>ｙ＝１６です。ｘとｙの関係を</a:t>
            </a:r>
            <a:endParaRPr kumimoji="1" lang="en-US" altLang="ja-JP" sz="2800" dirty="0" smtClean="0"/>
          </a:p>
          <a:p>
            <a:pPr marL="0" indent="0">
              <a:buNone/>
            </a:pPr>
            <a:r>
              <a:rPr kumimoji="1" lang="ja-JP" altLang="en-US" sz="2800" dirty="0" smtClean="0"/>
              <a:t>式に表しなさい。</a:t>
            </a:r>
            <a:endParaRPr kumimoji="1" lang="en-US" altLang="ja-JP" sz="2800" dirty="0" smtClean="0"/>
          </a:p>
          <a:p>
            <a:pPr marL="0" indent="0">
              <a:buNone/>
            </a:pPr>
            <a:r>
              <a:rPr kumimoji="1" lang="ja-JP" altLang="en-US" sz="4400" dirty="0" smtClean="0">
                <a:solidFill>
                  <a:srgbClr val="FF0000"/>
                </a:solidFill>
              </a:rPr>
              <a:t>　</a:t>
            </a:r>
            <a:r>
              <a:rPr kumimoji="1" lang="ja-JP" altLang="en-US" sz="4000" dirty="0" smtClean="0">
                <a:solidFill>
                  <a:srgbClr val="FF0000"/>
                </a:solidFill>
              </a:rPr>
              <a:t>ｙ＝ａｘ</a:t>
            </a:r>
            <a:endParaRPr kumimoji="1" lang="en-US" altLang="ja-JP" sz="4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3600" dirty="0"/>
              <a:t>１６＝</a:t>
            </a:r>
            <a:r>
              <a:rPr lang="ja-JP" altLang="en-US" sz="3600" dirty="0" smtClean="0"/>
              <a:t>ａ</a:t>
            </a:r>
            <a:r>
              <a:rPr lang="en-US" altLang="ja-JP" sz="3600" dirty="0" smtClean="0"/>
              <a:t>×</a:t>
            </a:r>
            <a:r>
              <a:rPr lang="ja-JP" altLang="en-US" sz="3600" dirty="0" smtClean="0"/>
              <a:t>８</a:t>
            </a:r>
            <a:endParaRPr lang="en-US" altLang="ja-JP" sz="3600" dirty="0" smtClean="0"/>
          </a:p>
          <a:p>
            <a:pPr marL="0" indent="0">
              <a:buNone/>
            </a:pPr>
            <a:r>
              <a:rPr kumimoji="1" lang="ja-JP" altLang="en-US" sz="3600" dirty="0" smtClean="0"/>
              <a:t>　ａ</a:t>
            </a:r>
            <a:r>
              <a:rPr kumimoji="1" lang="ja-JP" altLang="en-US" sz="3600" dirty="0"/>
              <a:t>＝</a:t>
            </a:r>
            <a:r>
              <a:rPr kumimoji="1" lang="ja-JP" altLang="en-US" sz="3600" dirty="0" smtClean="0"/>
              <a:t>２</a:t>
            </a:r>
            <a:endParaRPr kumimoji="1" lang="en-US" altLang="ja-JP" sz="3600" dirty="0" smtClean="0"/>
          </a:p>
          <a:p>
            <a:pPr marL="0" indent="0">
              <a:buNone/>
            </a:pPr>
            <a:r>
              <a:rPr lang="ja-JP" altLang="en-US" sz="3600" dirty="0"/>
              <a:t>よって</a:t>
            </a:r>
            <a:r>
              <a:rPr lang="ja-JP" altLang="en-US" sz="3600" dirty="0" smtClean="0"/>
              <a:t>、　ｙ＝２ｘ</a:t>
            </a:r>
            <a:endParaRPr kumimoji="1" lang="ja-JP" altLang="en-US" sz="3600" dirty="0"/>
          </a:p>
        </p:txBody>
      </p:sp>
      <p:sp>
        <p:nvSpPr>
          <p:cNvPr id="4" name="正方形/長方形 3"/>
          <p:cNvSpPr/>
          <p:nvPr/>
        </p:nvSpPr>
        <p:spPr>
          <a:xfrm>
            <a:off x="146107" y="1063820"/>
            <a:ext cx="2376264" cy="57606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下矢印 4"/>
          <p:cNvSpPr/>
          <p:nvPr/>
        </p:nvSpPr>
        <p:spPr>
          <a:xfrm>
            <a:off x="1241998" y="1633886"/>
            <a:ext cx="484632" cy="1283695"/>
          </a:xfrm>
          <a:prstGeom prst="downArrow">
            <a:avLst/>
          </a:prstGeom>
          <a:solidFill>
            <a:srgbClr val="FF0000">
              <a:alpha val="48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427984" y="983697"/>
            <a:ext cx="4608512" cy="563231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問</a:t>
            </a:r>
            <a:r>
              <a:rPr kumimoji="1" lang="en-US" altLang="ja-JP" sz="2400" dirty="0" smtClean="0"/>
              <a:t>3</a:t>
            </a:r>
            <a:r>
              <a:rPr kumimoji="1" lang="ja-JP" altLang="en-US" sz="2400" dirty="0" smtClean="0"/>
              <a:t>　次の</a:t>
            </a:r>
            <a:r>
              <a:rPr kumimoji="1" lang="ja-JP" altLang="en-US" sz="2400" dirty="0" err="1" smtClean="0"/>
              <a:t>ｘ</a:t>
            </a:r>
            <a:r>
              <a:rPr kumimoji="1" lang="ja-JP" altLang="en-US" sz="2400" dirty="0" smtClean="0"/>
              <a:t>とｙの関係を式に表しな　</a:t>
            </a:r>
            <a:endParaRPr kumimoji="1" lang="en-US" altLang="ja-JP" sz="2400" dirty="0" smtClean="0"/>
          </a:p>
          <a:p>
            <a:r>
              <a:rPr lang="ja-JP" altLang="en-US" sz="2400" dirty="0"/>
              <a:t>　</a:t>
            </a:r>
            <a:r>
              <a:rPr lang="ja-JP" altLang="en-US" sz="2400" dirty="0" smtClean="0"/>
              <a:t>　</a:t>
            </a:r>
            <a:r>
              <a:rPr kumimoji="1" lang="ja-JP" altLang="en-US" sz="2400" dirty="0" smtClean="0"/>
              <a:t>さい。</a:t>
            </a:r>
            <a:endParaRPr kumimoji="1" lang="en-US" altLang="ja-JP" sz="2400" dirty="0" smtClean="0"/>
          </a:p>
          <a:p>
            <a:pPr marL="514350" indent="-514350">
              <a:buAutoNum type="arabicParenBoth"/>
            </a:pPr>
            <a:r>
              <a:rPr kumimoji="1" lang="ja-JP" altLang="en-US" sz="2400" dirty="0" err="1" smtClean="0"/>
              <a:t>ｙ</a:t>
            </a:r>
            <a:r>
              <a:rPr kumimoji="1" lang="ja-JP" altLang="en-US" sz="2400" dirty="0" smtClean="0"/>
              <a:t>はｘに比例し、ｘ＝８のとき、</a:t>
            </a:r>
            <a:endParaRPr kumimoji="1" lang="en-US" altLang="ja-JP" sz="2400" dirty="0" smtClean="0"/>
          </a:p>
          <a:p>
            <a:r>
              <a:rPr lang="ja-JP" altLang="en-US" sz="2400" dirty="0"/>
              <a:t>　</a:t>
            </a:r>
            <a:r>
              <a:rPr lang="ja-JP" altLang="en-US" sz="2400" dirty="0" smtClean="0"/>
              <a:t>　</a:t>
            </a:r>
            <a:r>
              <a:rPr kumimoji="1" lang="ja-JP" altLang="en-US" sz="2400" dirty="0" smtClean="0"/>
              <a:t>ｙ＝３２である。</a:t>
            </a:r>
            <a:endParaRPr kumimoji="1" lang="en-US" altLang="ja-JP" sz="2400" dirty="0" smtClean="0"/>
          </a:p>
          <a:p>
            <a:endParaRPr lang="en-US" altLang="ja-JP" sz="2400" dirty="0" smtClean="0"/>
          </a:p>
          <a:p>
            <a:endParaRPr lang="en-US" altLang="ja-JP" sz="2400" dirty="0" smtClean="0"/>
          </a:p>
          <a:p>
            <a:endParaRPr lang="en-US" altLang="ja-JP" sz="2400" dirty="0"/>
          </a:p>
          <a:p>
            <a:endParaRPr kumimoji="1" lang="en-US" altLang="ja-JP" sz="2400" dirty="0" smtClean="0"/>
          </a:p>
          <a:p>
            <a:r>
              <a:rPr lang="en-US" altLang="ja-JP" sz="2400" dirty="0" smtClean="0"/>
              <a:t>(</a:t>
            </a:r>
            <a:r>
              <a:rPr lang="en-US" altLang="ja-JP" sz="2400" dirty="0"/>
              <a:t>2</a:t>
            </a:r>
            <a:r>
              <a:rPr lang="en-US" altLang="ja-JP" sz="2400" dirty="0" smtClean="0"/>
              <a:t>)</a:t>
            </a:r>
            <a:r>
              <a:rPr lang="ja-JP" altLang="en-US" sz="2400" dirty="0" smtClean="0"/>
              <a:t>　</a:t>
            </a:r>
            <a:r>
              <a:rPr lang="ja-JP" altLang="en-US" sz="2400" dirty="0" err="1" smtClean="0"/>
              <a:t>ｙ</a:t>
            </a:r>
            <a:r>
              <a:rPr lang="ja-JP" altLang="en-US" sz="2400" dirty="0"/>
              <a:t>はｘに比例し、ｘ</a:t>
            </a:r>
            <a:r>
              <a:rPr lang="ja-JP" altLang="en-US" sz="2400" dirty="0" smtClean="0"/>
              <a:t>＝－４のとき、</a:t>
            </a:r>
            <a:endParaRPr lang="en-US" altLang="ja-JP" sz="2400" dirty="0" smtClean="0"/>
          </a:p>
          <a:p>
            <a:r>
              <a:rPr lang="ja-JP" altLang="en-US" sz="2400" dirty="0"/>
              <a:t>　</a:t>
            </a:r>
            <a:r>
              <a:rPr lang="ja-JP" altLang="en-US" sz="2400" dirty="0" smtClean="0"/>
              <a:t>　ｙ＝４０で</a:t>
            </a:r>
            <a:r>
              <a:rPr lang="ja-JP" altLang="en-US" sz="2400" dirty="0"/>
              <a:t>ある。</a:t>
            </a:r>
            <a:endParaRPr lang="en-US" altLang="ja-JP" sz="2400" dirty="0"/>
          </a:p>
          <a:p>
            <a:endParaRPr kumimoji="1" lang="en-US" altLang="ja-JP" sz="2400" dirty="0" smtClean="0"/>
          </a:p>
          <a:p>
            <a:endParaRPr kumimoji="1" lang="en-US" altLang="ja-JP" sz="2400" dirty="0" smtClean="0"/>
          </a:p>
          <a:p>
            <a:endParaRPr lang="en-US" altLang="ja-JP" sz="2400" dirty="0"/>
          </a:p>
          <a:p>
            <a:endParaRPr kumimoji="1" lang="en-US" altLang="ja-JP" sz="2400" dirty="0" smtClean="0"/>
          </a:p>
          <a:p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533158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eacher\AppData\Local\Microsoft\Windows\Temporary Internet Files\Content.IE5\DPDADRY1\MC900239501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289" y="733370"/>
            <a:ext cx="1727302" cy="1813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正方形/長方形 5"/>
          <p:cNvSpPr/>
          <p:nvPr/>
        </p:nvSpPr>
        <p:spPr>
          <a:xfrm>
            <a:off x="1695899" y="5176026"/>
            <a:ext cx="5767574" cy="329849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正方形/長方形 43"/>
          <p:cNvSpPr/>
          <p:nvPr/>
        </p:nvSpPr>
        <p:spPr>
          <a:xfrm rot="5400000">
            <a:off x="405105" y="3617965"/>
            <a:ext cx="3593429" cy="17954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正方形/長方形 44"/>
          <p:cNvSpPr/>
          <p:nvPr/>
        </p:nvSpPr>
        <p:spPr>
          <a:xfrm>
            <a:off x="1695899" y="4867086"/>
            <a:ext cx="5767574" cy="329849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正方形/長方形 45"/>
          <p:cNvSpPr/>
          <p:nvPr/>
        </p:nvSpPr>
        <p:spPr>
          <a:xfrm>
            <a:off x="1695899" y="4572118"/>
            <a:ext cx="5767574" cy="329849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正方形/長方形 46"/>
          <p:cNvSpPr/>
          <p:nvPr/>
        </p:nvSpPr>
        <p:spPr>
          <a:xfrm>
            <a:off x="1678572" y="4254060"/>
            <a:ext cx="5767574" cy="329849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正方形/長方形 47"/>
          <p:cNvSpPr/>
          <p:nvPr/>
        </p:nvSpPr>
        <p:spPr>
          <a:xfrm>
            <a:off x="1695899" y="3979855"/>
            <a:ext cx="5767574" cy="329849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正方形/長方形 48"/>
          <p:cNvSpPr/>
          <p:nvPr/>
        </p:nvSpPr>
        <p:spPr>
          <a:xfrm>
            <a:off x="1678572" y="3650572"/>
            <a:ext cx="5767574" cy="329849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正方形/長方形 49"/>
          <p:cNvSpPr/>
          <p:nvPr/>
        </p:nvSpPr>
        <p:spPr>
          <a:xfrm>
            <a:off x="1678572" y="3334952"/>
            <a:ext cx="5767574" cy="329849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正方形/長方形 50"/>
          <p:cNvSpPr/>
          <p:nvPr/>
        </p:nvSpPr>
        <p:spPr>
          <a:xfrm>
            <a:off x="1695899" y="3068350"/>
            <a:ext cx="5767574" cy="329849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8" name="グループ化 37"/>
          <p:cNvGrpSpPr/>
          <p:nvPr/>
        </p:nvGrpSpPr>
        <p:grpSpPr>
          <a:xfrm>
            <a:off x="1179785" y="2181179"/>
            <a:ext cx="6297044" cy="3600269"/>
            <a:chOff x="1498205" y="1344508"/>
            <a:chExt cx="6297044" cy="3600269"/>
          </a:xfrm>
        </p:grpSpPr>
        <p:grpSp>
          <p:nvGrpSpPr>
            <p:cNvPr id="36" name="グループ化 35"/>
            <p:cNvGrpSpPr/>
            <p:nvPr/>
          </p:nvGrpSpPr>
          <p:grpSpPr>
            <a:xfrm>
              <a:off x="1960635" y="1562662"/>
              <a:ext cx="5834614" cy="3105116"/>
              <a:chOff x="1397641" y="2956562"/>
              <a:chExt cx="5834614" cy="3105116"/>
            </a:xfrm>
          </p:grpSpPr>
          <p:sp>
            <p:nvSpPr>
              <p:cNvPr id="4" name="正方形/長方形 3"/>
              <p:cNvSpPr/>
              <p:nvPr/>
            </p:nvSpPr>
            <p:spPr>
              <a:xfrm>
                <a:off x="1409131" y="2956562"/>
                <a:ext cx="5823124" cy="3105116"/>
              </a:xfrm>
              <a:prstGeom prst="rect">
                <a:avLst/>
              </a:prstGeom>
              <a:noFill/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8" name="直線コネクタ 7"/>
              <p:cNvCxnSpPr/>
              <p:nvPr/>
            </p:nvCxnSpPr>
            <p:spPr>
              <a:xfrm>
                <a:off x="1420107" y="5877272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直線コネクタ 13"/>
              <p:cNvCxnSpPr/>
              <p:nvPr/>
            </p:nvCxnSpPr>
            <p:spPr>
              <a:xfrm>
                <a:off x="1420107" y="5733256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直線コネクタ 14"/>
              <p:cNvCxnSpPr/>
              <p:nvPr/>
            </p:nvCxnSpPr>
            <p:spPr>
              <a:xfrm>
                <a:off x="1422535" y="5432183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直線コネクタ 15"/>
              <p:cNvCxnSpPr/>
              <p:nvPr/>
            </p:nvCxnSpPr>
            <p:spPr>
              <a:xfrm>
                <a:off x="1420107" y="5294272"/>
                <a:ext cx="559605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直線コネクタ 16"/>
              <p:cNvCxnSpPr/>
              <p:nvPr/>
            </p:nvCxnSpPr>
            <p:spPr>
              <a:xfrm>
                <a:off x="1422535" y="5140239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直線コネクタ 17"/>
              <p:cNvCxnSpPr/>
              <p:nvPr/>
            </p:nvCxnSpPr>
            <p:spPr>
              <a:xfrm>
                <a:off x="1420107" y="4972137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直線コネクタ 18"/>
              <p:cNvCxnSpPr/>
              <p:nvPr/>
            </p:nvCxnSpPr>
            <p:spPr>
              <a:xfrm>
                <a:off x="1422535" y="4811289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直線コネクタ 19"/>
              <p:cNvCxnSpPr/>
              <p:nvPr/>
            </p:nvCxnSpPr>
            <p:spPr>
              <a:xfrm>
                <a:off x="1422535" y="4653136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直線コネクタ 20"/>
              <p:cNvCxnSpPr/>
              <p:nvPr/>
            </p:nvCxnSpPr>
            <p:spPr>
              <a:xfrm>
                <a:off x="1422535" y="4365932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直線コネクタ 21"/>
              <p:cNvCxnSpPr/>
              <p:nvPr/>
            </p:nvCxnSpPr>
            <p:spPr>
              <a:xfrm>
                <a:off x="1422535" y="4207801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直線コネクタ 22"/>
              <p:cNvCxnSpPr/>
              <p:nvPr/>
            </p:nvCxnSpPr>
            <p:spPr>
              <a:xfrm>
                <a:off x="1422535" y="4057106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直線コネクタ 23"/>
              <p:cNvCxnSpPr/>
              <p:nvPr/>
            </p:nvCxnSpPr>
            <p:spPr>
              <a:xfrm>
                <a:off x="1422535" y="3908685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直線コネクタ 24"/>
              <p:cNvCxnSpPr/>
              <p:nvPr/>
            </p:nvCxnSpPr>
            <p:spPr>
              <a:xfrm>
                <a:off x="1422535" y="3615041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直線コネクタ 25"/>
              <p:cNvCxnSpPr/>
              <p:nvPr/>
            </p:nvCxnSpPr>
            <p:spPr>
              <a:xfrm>
                <a:off x="1427391" y="3467331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線コネクタ 26"/>
              <p:cNvCxnSpPr/>
              <p:nvPr/>
            </p:nvCxnSpPr>
            <p:spPr>
              <a:xfrm>
                <a:off x="1437646" y="3306263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線コネクタ 27"/>
              <p:cNvCxnSpPr/>
              <p:nvPr/>
            </p:nvCxnSpPr>
            <p:spPr>
              <a:xfrm>
                <a:off x="1437646" y="3138518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線コネクタ 31"/>
              <p:cNvCxnSpPr/>
              <p:nvPr/>
            </p:nvCxnSpPr>
            <p:spPr>
              <a:xfrm>
                <a:off x="1420107" y="5589240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直線コネクタ 33"/>
              <p:cNvCxnSpPr/>
              <p:nvPr/>
            </p:nvCxnSpPr>
            <p:spPr>
              <a:xfrm>
                <a:off x="1420106" y="4509120"/>
                <a:ext cx="559605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線コネクタ 34"/>
              <p:cNvCxnSpPr/>
              <p:nvPr/>
            </p:nvCxnSpPr>
            <p:spPr>
              <a:xfrm>
                <a:off x="1397641" y="3759727"/>
                <a:ext cx="559605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7" name="テキスト ボックス 36"/>
            <p:cNvSpPr txBox="1"/>
            <p:nvPr/>
          </p:nvSpPr>
          <p:spPr>
            <a:xfrm>
              <a:off x="1578200" y="4483112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 smtClean="0"/>
                <a:t>0</a:t>
              </a:r>
              <a:endParaRPr kumimoji="1" lang="ja-JP" altLang="en-US" sz="2400" b="1" dirty="0"/>
            </a:p>
          </p:txBody>
        </p:sp>
        <p:sp>
          <p:nvSpPr>
            <p:cNvPr id="39" name="テキスト ボックス 38"/>
            <p:cNvSpPr txBox="1"/>
            <p:nvPr/>
          </p:nvSpPr>
          <p:spPr>
            <a:xfrm>
              <a:off x="1571213" y="3700317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 smtClean="0"/>
                <a:t>5</a:t>
              </a:r>
              <a:endParaRPr kumimoji="1" lang="ja-JP" altLang="en-US" sz="2400" b="1" dirty="0"/>
            </a:p>
          </p:txBody>
        </p:sp>
        <p:sp>
          <p:nvSpPr>
            <p:cNvPr id="40" name="テキスト ボックス 39"/>
            <p:cNvSpPr txBox="1"/>
            <p:nvPr/>
          </p:nvSpPr>
          <p:spPr>
            <a:xfrm>
              <a:off x="1501343" y="2912352"/>
              <a:ext cx="49564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 smtClean="0"/>
                <a:t>10</a:t>
              </a:r>
              <a:endParaRPr kumimoji="1" lang="ja-JP" altLang="en-US" sz="2400" b="1" dirty="0"/>
            </a:p>
          </p:txBody>
        </p:sp>
        <p:sp>
          <p:nvSpPr>
            <p:cNvPr id="41" name="テキスト ボックス 40"/>
            <p:cNvSpPr txBox="1"/>
            <p:nvPr/>
          </p:nvSpPr>
          <p:spPr>
            <a:xfrm>
              <a:off x="1498205" y="2165772"/>
              <a:ext cx="49564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 smtClean="0"/>
                <a:t>15</a:t>
              </a:r>
              <a:endParaRPr kumimoji="1" lang="ja-JP" altLang="en-US" sz="2400" b="1" dirty="0"/>
            </a:p>
          </p:txBody>
        </p:sp>
        <p:sp>
          <p:nvSpPr>
            <p:cNvPr id="42" name="テキスト ボックス 41"/>
            <p:cNvSpPr txBox="1"/>
            <p:nvPr/>
          </p:nvSpPr>
          <p:spPr>
            <a:xfrm>
              <a:off x="1498205" y="1344508"/>
              <a:ext cx="49564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 smtClean="0"/>
                <a:t>20</a:t>
              </a:r>
              <a:endParaRPr kumimoji="1" lang="ja-JP" altLang="en-US" sz="2400" b="1" dirty="0"/>
            </a:p>
          </p:txBody>
        </p:sp>
      </p:grpSp>
      <p:sp>
        <p:nvSpPr>
          <p:cNvPr id="53" name="タイトル 1"/>
          <p:cNvSpPr txBox="1">
            <a:spLocks/>
          </p:cNvSpPr>
          <p:nvPr/>
        </p:nvSpPr>
        <p:spPr>
          <a:xfrm>
            <a:off x="2631678" y="733370"/>
            <a:ext cx="6120680" cy="12415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600" dirty="0" smtClean="0"/>
              <a:t>１分間に２</a:t>
            </a:r>
            <a:r>
              <a:rPr lang="en-US" altLang="ja-JP" sz="3600" dirty="0" smtClean="0"/>
              <a:t>㎝</a:t>
            </a:r>
            <a:r>
              <a:rPr lang="ja-JP" altLang="en-US" sz="3600" dirty="0" smtClean="0"/>
              <a:t>の割合で、</a:t>
            </a:r>
            <a:r>
              <a:rPr lang="ja-JP" altLang="en-US" sz="3600" dirty="0"/>
              <a:t>から</a:t>
            </a:r>
            <a:r>
              <a:rPr lang="ja-JP" altLang="en-US" sz="3600" dirty="0" smtClean="0"/>
              <a:t>の水そうに水を入れるとき、</a:t>
            </a:r>
            <a:endParaRPr lang="ja-JP" altLang="en-US" sz="36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112047" y="72673"/>
            <a:ext cx="5468164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変数</a:t>
            </a:r>
            <a:r>
              <a:rPr kumimoji="1" lang="ja-JP" altLang="en-US" sz="3200" dirty="0" err="1" smtClean="0"/>
              <a:t>ｘ</a:t>
            </a:r>
            <a:r>
              <a:rPr kumimoji="1" lang="ja-JP" altLang="en-US" sz="3200" dirty="0" smtClean="0"/>
              <a:t>の変域に制限があるとき</a:t>
            </a:r>
            <a:endParaRPr kumimoji="1" lang="ja-JP" altLang="en-US" sz="3200" dirty="0"/>
          </a:p>
        </p:txBody>
      </p:sp>
      <p:sp>
        <p:nvSpPr>
          <p:cNvPr id="43" name="タイトル 1"/>
          <p:cNvSpPr txBox="1">
            <a:spLocks/>
          </p:cNvSpPr>
          <p:nvPr/>
        </p:nvSpPr>
        <p:spPr>
          <a:xfrm>
            <a:off x="1800166" y="5781448"/>
            <a:ext cx="2051754" cy="8307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5400" dirty="0" smtClean="0"/>
              <a:t>ｙ＝２ｘ</a:t>
            </a:r>
            <a:endParaRPr lang="ja-JP" altLang="en-US" sz="5400" dirty="0"/>
          </a:p>
        </p:txBody>
      </p:sp>
      <p:sp>
        <p:nvSpPr>
          <p:cNvPr id="52" name="タイトル 1"/>
          <p:cNvSpPr txBox="1">
            <a:spLocks/>
          </p:cNvSpPr>
          <p:nvPr/>
        </p:nvSpPr>
        <p:spPr>
          <a:xfrm>
            <a:off x="3995936" y="5781447"/>
            <a:ext cx="4104456" cy="8307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5400" dirty="0" smtClean="0">
                <a:solidFill>
                  <a:srgbClr val="FF0000"/>
                </a:solidFill>
              </a:rPr>
              <a:t>（０≦ｘ≦１０）</a:t>
            </a:r>
            <a:endParaRPr lang="ja-JP" altLang="en-US" sz="5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2996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5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432048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表と式に表してみよう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ワークシート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93" t="78620" r="15912"/>
          <a:stretch/>
        </p:blipFill>
        <p:spPr bwMode="auto">
          <a:xfrm>
            <a:off x="179510" y="1319460"/>
            <a:ext cx="8553939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395534" y="789741"/>
            <a:ext cx="48798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変数が負の値をとるとき　１</a:t>
            </a:r>
            <a:endParaRPr kumimoji="1" lang="ja-JP" altLang="en-US" sz="320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93" t="78620" r="15912"/>
          <a:stretch/>
        </p:blipFill>
        <p:spPr bwMode="auto">
          <a:xfrm>
            <a:off x="179511" y="4343796"/>
            <a:ext cx="8553939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テキスト ボックス 7"/>
          <p:cNvSpPr txBox="1"/>
          <p:nvPr/>
        </p:nvSpPr>
        <p:spPr>
          <a:xfrm>
            <a:off x="395535" y="3814077"/>
            <a:ext cx="48798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変数が負の値をとるとき　２</a:t>
            </a:r>
            <a:endParaRPr kumimoji="1" lang="ja-JP" altLang="en-US" sz="32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57295" y="2924944"/>
            <a:ext cx="50930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式（　　　　　　　　　　　　　　　）</a:t>
            </a:r>
            <a:endParaRPr kumimoji="1" lang="ja-JP" altLang="en-US" sz="32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57294" y="5874717"/>
            <a:ext cx="50930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式（　　　　　　　　　　　　　　　）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970454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eacher\AppData\Local\Microsoft\Windows\Temporary Internet Files\Content.IE5\DPDADRY1\MC900239501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289" y="733370"/>
            <a:ext cx="1727302" cy="1813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正方形/長方形 5"/>
          <p:cNvSpPr/>
          <p:nvPr/>
        </p:nvSpPr>
        <p:spPr>
          <a:xfrm>
            <a:off x="1695899" y="5176026"/>
            <a:ext cx="5767574" cy="329849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正方形/長方形 43"/>
          <p:cNvSpPr/>
          <p:nvPr/>
        </p:nvSpPr>
        <p:spPr>
          <a:xfrm rot="5400000">
            <a:off x="405105" y="3617965"/>
            <a:ext cx="3593429" cy="17954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正方形/長方形 44"/>
          <p:cNvSpPr/>
          <p:nvPr/>
        </p:nvSpPr>
        <p:spPr>
          <a:xfrm>
            <a:off x="1695899" y="4867086"/>
            <a:ext cx="5767574" cy="329849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正方形/長方形 45"/>
          <p:cNvSpPr/>
          <p:nvPr/>
        </p:nvSpPr>
        <p:spPr>
          <a:xfrm>
            <a:off x="1695899" y="4572118"/>
            <a:ext cx="5767574" cy="329849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正方形/長方形 46"/>
          <p:cNvSpPr/>
          <p:nvPr/>
        </p:nvSpPr>
        <p:spPr>
          <a:xfrm>
            <a:off x="1678572" y="4254060"/>
            <a:ext cx="5767574" cy="329849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正方形/長方形 47"/>
          <p:cNvSpPr/>
          <p:nvPr/>
        </p:nvSpPr>
        <p:spPr>
          <a:xfrm>
            <a:off x="1695899" y="3979855"/>
            <a:ext cx="5767574" cy="329849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正方形/長方形 48"/>
          <p:cNvSpPr/>
          <p:nvPr/>
        </p:nvSpPr>
        <p:spPr>
          <a:xfrm>
            <a:off x="1678572" y="3650572"/>
            <a:ext cx="5767574" cy="329849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正方形/長方形 49"/>
          <p:cNvSpPr/>
          <p:nvPr/>
        </p:nvSpPr>
        <p:spPr>
          <a:xfrm>
            <a:off x="1678572" y="3334952"/>
            <a:ext cx="5767574" cy="329849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正方形/長方形 50"/>
          <p:cNvSpPr/>
          <p:nvPr/>
        </p:nvSpPr>
        <p:spPr>
          <a:xfrm>
            <a:off x="1695899" y="3068350"/>
            <a:ext cx="5767574" cy="329849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8" name="グループ化 37"/>
          <p:cNvGrpSpPr/>
          <p:nvPr/>
        </p:nvGrpSpPr>
        <p:grpSpPr>
          <a:xfrm>
            <a:off x="1179785" y="2181179"/>
            <a:ext cx="6297044" cy="3600269"/>
            <a:chOff x="1498205" y="1344508"/>
            <a:chExt cx="6297044" cy="3600269"/>
          </a:xfrm>
        </p:grpSpPr>
        <p:grpSp>
          <p:nvGrpSpPr>
            <p:cNvPr id="36" name="グループ化 35"/>
            <p:cNvGrpSpPr/>
            <p:nvPr/>
          </p:nvGrpSpPr>
          <p:grpSpPr>
            <a:xfrm>
              <a:off x="1960635" y="1562662"/>
              <a:ext cx="5834614" cy="3105116"/>
              <a:chOff x="1397641" y="2956562"/>
              <a:chExt cx="5834614" cy="3105116"/>
            </a:xfrm>
          </p:grpSpPr>
          <p:sp>
            <p:nvSpPr>
              <p:cNvPr id="4" name="正方形/長方形 3"/>
              <p:cNvSpPr/>
              <p:nvPr/>
            </p:nvSpPr>
            <p:spPr>
              <a:xfrm>
                <a:off x="1409131" y="2956562"/>
                <a:ext cx="5823124" cy="3105116"/>
              </a:xfrm>
              <a:prstGeom prst="rect">
                <a:avLst/>
              </a:prstGeom>
              <a:noFill/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8" name="直線コネクタ 7"/>
              <p:cNvCxnSpPr/>
              <p:nvPr/>
            </p:nvCxnSpPr>
            <p:spPr>
              <a:xfrm>
                <a:off x="1420107" y="5877272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直線コネクタ 13"/>
              <p:cNvCxnSpPr/>
              <p:nvPr/>
            </p:nvCxnSpPr>
            <p:spPr>
              <a:xfrm>
                <a:off x="1420107" y="5733256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直線コネクタ 14"/>
              <p:cNvCxnSpPr/>
              <p:nvPr/>
            </p:nvCxnSpPr>
            <p:spPr>
              <a:xfrm>
                <a:off x="1422535" y="5432183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直線コネクタ 15"/>
              <p:cNvCxnSpPr/>
              <p:nvPr/>
            </p:nvCxnSpPr>
            <p:spPr>
              <a:xfrm>
                <a:off x="1420107" y="5294272"/>
                <a:ext cx="559605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直線コネクタ 16"/>
              <p:cNvCxnSpPr/>
              <p:nvPr/>
            </p:nvCxnSpPr>
            <p:spPr>
              <a:xfrm>
                <a:off x="1422535" y="5140239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直線コネクタ 17"/>
              <p:cNvCxnSpPr/>
              <p:nvPr/>
            </p:nvCxnSpPr>
            <p:spPr>
              <a:xfrm>
                <a:off x="1420107" y="4972137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直線コネクタ 18"/>
              <p:cNvCxnSpPr/>
              <p:nvPr/>
            </p:nvCxnSpPr>
            <p:spPr>
              <a:xfrm>
                <a:off x="1422535" y="4811289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直線コネクタ 19"/>
              <p:cNvCxnSpPr/>
              <p:nvPr/>
            </p:nvCxnSpPr>
            <p:spPr>
              <a:xfrm>
                <a:off x="1422535" y="4653136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直線コネクタ 20"/>
              <p:cNvCxnSpPr/>
              <p:nvPr/>
            </p:nvCxnSpPr>
            <p:spPr>
              <a:xfrm>
                <a:off x="1422535" y="4365932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直線コネクタ 21"/>
              <p:cNvCxnSpPr/>
              <p:nvPr/>
            </p:nvCxnSpPr>
            <p:spPr>
              <a:xfrm>
                <a:off x="1422535" y="4207801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直線コネクタ 22"/>
              <p:cNvCxnSpPr/>
              <p:nvPr/>
            </p:nvCxnSpPr>
            <p:spPr>
              <a:xfrm>
                <a:off x="1422535" y="4057106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直線コネクタ 23"/>
              <p:cNvCxnSpPr/>
              <p:nvPr/>
            </p:nvCxnSpPr>
            <p:spPr>
              <a:xfrm>
                <a:off x="1422535" y="3908685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直線コネクタ 24"/>
              <p:cNvCxnSpPr/>
              <p:nvPr/>
            </p:nvCxnSpPr>
            <p:spPr>
              <a:xfrm>
                <a:off x="1422535" y="3615041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直線コネクタ 25"/>
              <p:cNvCxnSpPr/>
              <p:nvPr/>
            </p:nvCxnSpPr>
            <p:spPr>
              <a:xfrm>
                <a:off x="1427391" y="3467331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線コネクタ 26"/>
              <p:cNvCxnSpPr/>
              <p:nvPr/>
            </p:nvCxnSpPr>
            <p:spPr>
              <a:xfrm>
                <a:off x="1437646" y="3306263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線コネクタ 27"/>
              <p:cNvCxnSpPr/>
              <p:nvPr/>
            </p:nvCxnSpPr>
            <p:spPr>
              <a:xfrm>
                <a:off x="1437646" y="3138518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線コネクタ 31"/>
              <p:cNvCxnSpPr/>
              <p:nvPr/>
            </p:nvCxnSpPr>
            <p:spPr>
              <a:xfrm>
                <a:off x="1420107" y="5589240"/>
                <a:ext cx="31580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直線コネクタ 33"/>
              <p:cNvCxnSpPr/>
              <p:nvPr/>
            </p:nvCxnSpPr>
            <p:spPr>
              <a:xfrm>
                <a:off x="1420106" y="4509120"/>
                <a:ext cx="559605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線コネクタ 34"/>
              <p:cNvCxnSpPr/>
              <p:nvPr/>
            </p:nvCxnSpPr>
            <p:spPr>
              <a:xfrm>
                <a:off x="1397641" y="3759727"/>
                <a:ext cx="559605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7" name="テキスト ボックス 36"/>
            <p:cNvSpPr txBox="1"/>
            <p:nvPr/>
          </p:nvSpPr>
          <p:spPr>
            <a:xfrm>
              <a:off x="1578200" y="4483112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 smtClean="0"/>
                <a:t>0</a:t>
              </a:r>
              <a:endParaRPr kumimoji="1" lang="ja-JP" altLang="en-US" sz="2400" b="1" dirty="0"/>
            </a:p>
          </p:txBody>
        </p:sp>
        <p:sp>
          <p:nvSpPr>
            <p:cNvPr id="39" name="テキスト ボックス 38"/>
            <p:cNvSpPr txBox="1"/>
            <p:nvPr/>
          </p:nvSpPr>
          <p:spPr>
            <a:xfrm>
              <a:off x="1571213" y="3700317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 smtClean="0"/>
                <a:t>5</a:t>
              </a:r>
              <a:endParaRPr kumimoji="1" lang="ja-JP" altLang="en-US" sz="2400" b="1" dirty="0"/>
            </a:p>
          </p:txBody>
        </p:sp>
        <p:sp>
          <p:nvSpPr>
            <p:cNvPr id="40" name="テキスト ボックス 39"/>
            <p:cNvSpPr txBox="1"/>
            <p:nvPr/>
          </p:nvSpPr>
          <p:spPr>
            <a:xfrm>
              <a:off x="1501343" y="2912352"/>
              <a:ext cx="49564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 smtClean="0"/>
                <a:t>10</a:t>
              </a:r>
              <a:endParaRPr kumimoji="1" lang="ja-JP" altLang="en-US" sz="2400" b="1" dirty="0"/>
            </a:p>
          </p:txBody>
        </p:sp>
        <p:sp>
          <p:nvSpPr>
            <p:cNvPr id="41" name="テキスト ボックス 40"/>
            <p:cNvSpPr txBox="1"/>
            <p:nvPr/>
          </p:nvSpPr>
          <p:spPr>
            <a:xfrm>
              <a:off x="1498205" y="2165772"/>
              <a:ext cx="49564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 smtClean="0"/>
                <a:t>15</a:t>
              </a:r>
              <a:endParaRPr kumimoji="1" lang="ja-JP" altLang="en-US" sz="2400" b="1" dirty="0"/>
            </a:p>
          </p:txBody>
        </p:sp>
        <p:sp>
          <p:nvSpPr>
            <p:cNvPr id="42" name="テキスト ボックス 41"/>
            <p:cNvSpPr txBox="1"/>
            <p:nvPr/>
          </p:nvSpPr>
          <p:spPr>
            <a:xfrm>
              <a:off x="1498205" y="1344508"/>
              <a:ext cx="49564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 smtClean="0"/>
                <a:t>20</a:t>
              </a:r>
              <a:endParaRPr kumimoji="1" lang="ja-JP" altLang="en-US" sz="2400" b="1" dirty="0"/>
            </a:p>
          </p:txBody>
        </p:sp>
      </p:grpSp>
      <p:sp>
        <p:nvSpPr>
          <p:cNvPr id="53" name="タイトル 1"/>
          <p:cNvSpPr txBox="1">
            <a:spLocks/>
          </p:cNvSpPr>
          <p:nvPr/>
        </p:nvSpPr>
        <p:spPr>
          <a:xfrm>
            <a:off x="2631678" y="733370"/>
            <a:ext cx="6120680" cy="12415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600" dirty="0" smtClean="0"/>
              <a:t>１分間に２</a:t>
            </a:r>
            <a:r>
              <a:rPr lang="en-US" altLang="ja-JP" sz="3600" dirty="0" smtClean="0"/>
              <a:t>㎝</a:t>
            </a:r>
            <a:r>
              <a:rPr lang="ja-JP" altLang="en-US" sz="3600" dirty="0" smtClean="0"/>
              <a:t>の割合</a:t>
            </a:r>
            <a:r>
              <a:rPr lang="ja-JP" altLang="en-US" sz="3600" smtClean="0"/>
              <a:t>で</a:t>
            </a:r>
            <a:r>
              <a:rPr lang="ja-JP" altLang="en-US" sz="3600" smtClean="0"/>
              <a:t>、からの</a:t>
            </a:r>
            <a:r>
              <a:rPr lang="ja-JP" altLang="en-US" sz="3600" dirty="0" smtClean="0"/>
              <a:t>水そうに水を入れるとき、</a:t>
            </a:r>
            <a:endParaRPr lang="ja-JP" altLang="en-US" sz="36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112047" y="72673"/>
            <a:ext cx="5468164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変数</a:t>
            </a:r>
            <a:r>
              <a:rPr kumimoji="1" lang="ja-JP" altLang="en-US" sz="3200" dirty="0" err="1" smtClean="0"/>
              <a:t>ｘ</a:t>
            </a:r>
            <a:r>
              <a:rPr kumimoji="1" lang="ja-JP" altLang="en-US" sz="3200" dirty="0" smtClean="0"/>
              <a:t>の変域に制限があるとき</a:t>
            </a:r>
            <a:endParaRPr kumimoji="1" lang="ja-JP" altLang="en-US" sz="3200" dirty="0"/>
          </a:p>
        </p:txBody>
      </p:sp>
      <p:sp>
        <p:nvSpPr>
          <p:cNvPr id="43" name="タイトル 1"/>
          <p:cNvSpPr txBox="1">
            <a:spLocks/>
          </p:cNvSpPr>
          <p:nvPr/>
        </p:nvSpPr>
        <p:spPr>
          <a:xfrm>
            <a:off x="1800166" y="5781448"/>
            <a:ext cx="2051754" cy="8307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5400" dirty="0" smtClean="0"/>
              <a:t>ｙ＝２ｘ</a:t>
            </a:r>
            <a:endParaRPr lang="ja-JP" altLang="en-US" sz="5400" dirty="0"/>
          </a:p>
        </p:txBody>
      </p:sp>
      <p:sp>
        <p:nvSpPr>
          <p:cNvPr id="52" name="タイトル 1"/>
          <p:cNvSpPr txBox="1">
            <a:spLocks/>
          </p:cNvSpPr>
          <p:nvPr/>
        </p:nvSpPr>
        <p:spPr>
          <a:xfrm>
            <a:off x="3995936" y="5781447"/>
            <a:ext cx="4896544" cy="8307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5400" dirty="0" smtClean="0">
                <a:solidFill>
                  <a:srgbClr val="FF0000"/>
                </a:solidFill>
              </a:rPr>
              <a:t>（　　≦ｘ≦</a:t>
            </a:r>
            <a:r>
              <a:rPr lang="ja-JP" altLang="en-US" sz="5400" smtClean="0">
                <a:solidFill>
                  <a:srgbClr val="FF0000"/>
                </a:solidFill>
              </a:rPr>
              <a:t>　</a:t>
            </a:r>
            <a:r>
              <a:rPr lang="ja-JP" altLang="en-US" sz="5400" dirty="0" smtClean="0">
                <a:solidFill>
                  <a:srgbClr val="FF0000"/>
                </a:solidFill>
              </a:rPr>
              <a:t>　）</a:t>
            </a:r>
            <a:endParaRPr lang="ja-JP" altLang="en-US" sz="5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3187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4357</TotalTime>
  <Words>307</Words>
  <Application>Microsoft Office PowerPoint</Application>
  <PresentationFormat>画面に合わせる (4:3)</PresentationFormat>
  <Paragraphs>115</Paragraphs>
  <Slides>8</Slides>
  <Notes>5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9" baseType="lpstr">
      <vt:lpstr>Office ​​テーマ</vt:lpstr>
      <vt:lpstr>２　比例　第２時</vt:lpstr>
      <vt:lpstr>PowerPoint プレゼンテーション</vt:lpstr>
      <vt:lpstr>変数が負の値をとるとき１</vt:lpstr>
      <vt:lpstr>変数が負の値をとるとき２</vt:lpstr>
      <vt:lpstr>比例の式を求める</vt:lpstr>
      <vt:lpstr>PowerPoint プレゼンテーション</vt:lpstr>
      <vt:lpstr>表と式に表してみよう(ワークシート)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一次関数</dc:title>
  <dc:creator>teacher</dc:creator>
  <cp:lastModifiedBy>iwachu-20</cp:lastModifiedBy>
  <cp:revision>129</cp:revision>
  <dcterms:created xsi:type="dcterms:W3CDTF">2013-07-01T05:47:01Z</dcterms:created>
  <dcterms:modified xsi:type="dcterms:W3CDTF">2015-11-09T00:52:10Z</dcterms:modified>
</cp:coreProperties>
</file>