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9" r:id="rId2"/>
    <p:sldId id="275" r:id="rId3"/>
    <p:sldId id="274" r:id="rId4"/>
    <p:sldId id="272" r:id="rId5"/>
    <p:sldId id="277" r:id="rId6"/>
    <p:sldId id="278" r:id="rId7"/>
    <p:sldId id="276" r:id="rId8"/>
    <p:sldId id="280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13" autoAdjust="0"/>
  </p:normalViewPr>
  <p:slideViewPr>
    <p:cSldViewPr>
      <p:cViewPr>
        <p:scale>
          <a:sx n="70" d="100"/>
          <a:sy n="70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E8220-5406-4C32-BD92-E538CBA40C38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7A632-F4F9-42A9-96AA-1FEDEC83FA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8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8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55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5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8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7A632-F4F9-42A9-96AA-1FEDEC83FA6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8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692695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２　比例　第２時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46449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ja-JP" altLang="en-US" sz="4800" dirty="0" smtClean="0">
                <a:solidFill>
                  <a:schemeClr val="tx1"/>
                </a:solidFill>
              </a:rPr>
              <a:t>本時の目標</a:t>
            </a:r>
            <a:endParaRPr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「変数が負の数もとることを理解する。」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「与えられた変数の数値から比例の式を求めることができる。」</a:t>
            </a:r>
            <a:endParaRPr kumimoji="1" lang="en-US" altLang="ja-JP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8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95" y="527154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692005" y="496981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401211" y="3411749"/>
            <a:ext cx="3593429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692005" y="466087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692005" y="4365902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674678" y="4047844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692005" y="3773639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674678" y="344435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74678" y="312873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692005" y="2862134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175891" y="1974963"/>
            <a:ext cx="6297044" cy="3600269"/>
            <a:chOff x="1498205" y="1344508"/>
            <a:chExt cx="6297044" cy="3600269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960635" y="1562662"/>
              <a:ext cx="5834614" cy="3105116"/>
              <a:chOff x="1397641" y="2956562"/>
              <a:chExt cx="5834614" cy="310511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409131" y="2956562"/>
                <a:ext cx="5823124" cy="310511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1420107" y="587727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420107" y="573325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1422535" y="543218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420107" y="5294272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1422535" y="514023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1420107" y="4972137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422535" y="481128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22535" y="465313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422535" y="436593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422535" y="420780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1422535" y="405710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422535" y="3908685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422535" y="361504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427391" y="346733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1437646" y="330626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437646" y="3138518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1420107" y="5589240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1420106" y="4509120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397641" y="3759727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1578200" y="44831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71213" y="370031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501343" y="29123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10</a:t>
              </a:r>
              <a:endParaRPr kumimoji="1" lang="ja-JP" altLang="en-US" sz="24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498205" y="216577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15</a:t>
              </a:r>
              <a:endParaRPr kumimoji="1" lang="ja-JP" altLang="en-US" sz="24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498205" y="134450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20</a:t>
              </a:r>
              <a:endParaRPr kumimoji="1" lang="ja-JP" altLang="en-US" sz="2400" b="1" dirty="0"/>
            </a:p>
          </p:txBody>
        </p:sp>
      </p:grpSp>
      <p:sp>
        <p:nvSpPr>
          <p:cNvPr id="53" name="タイトル 1"/>
          <p:cNvSpPr txBox="1">
            <a:spLocks/>
          </p:cNvSpPr>
          <p:nvPr/>
        </p:nvSpPr>
        <p:spPr>
          <a:xfrm>
            <a:off x="2627784" y="527154"/>
            <a:ext cx="6120680" cy="12415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１分間に２</a:t>
            </a:r>
            <a:r>
              <a:rPr lang="en-US" altLang="ja-JP" sz="3600" dirty="0" smtClean="0"/>
              <a:t>㎝</a:t>
            </a:r>
            <a:r>
              <a:rPr lang="ja-JP" altLang="en-US" sz="3600" dirty="0" smtClean="0"/>
              <a:t>の割合</a:t>
            </a:r>
            <a:r>
              <a:rPr lang="ja-JP" altLang="en-US" sz="3600" smtClean="0"/>
              <a:t>で、からの</a:t>
            </a:r>
            <a:r>
              <a:rPr lang="ja-JP" altLang="en-US" sz="3600" dirty="0" smtClean="0"/>
              <a:t>水そうに水を入れるとき、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1964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正方形/長方形 61"/>
          <p:cNvSpPr/>
          <p:nvPr/>
        </p:nvSpPr>
        <p:spPr>
          <a:xfrm>
            <a:off x="1654585" y="3294521"/>
            <a:ext cx="5767574" cy="3018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328" y="198586"/>
            <a:ext cx="8229600" cy="36004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変数が負の値をとるとき１</a:t>
            </a:r>
            <a:endParaRPr kumimoji="1" lang="ja-JP" altLang="en-US" sz="3600" dirty="0"/>
          </a:p>
        </p:txBody>
      </p:sp>
      <p:pic>
        <p:nvPicPr>
          <p:cNvPr id="4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9" y="558626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678519" y="482054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678519" y="451160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678519" y="4216634"/>
            <a:ext cx="5767574" cy="3028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661192" y="389857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678519" y="3624370"/>
            <a:ext cx="5767574" cy="27420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1624835" y="2043848"/>
            <a:ext cx="5834614" cy="3105116"/>
            <a:chOff x="1397641" y="2956562"/>
            <a:chExt cx="5834614" cy="3105116"/>
          </a:xfrm>
        </p:grpSpPr>
        <p:sp>
          <p:nvSpPr>
            <p:cNvPr id="21" name="正方形/長方形 20"/>
            <p:cNvSpPr/>
            <p:nvPr/>
          </p:nvSpPr>
          <p:spPr>
            <a:xfrm>
              <a:off x="1409131" y="2956562"/>
              <a:ext cx="5823124" cy="3105116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" name="直線コネクタ 21"/>
            <p:cNvCxnSpPr/>
            <p:nvPr/>
          </p:nvCxnSpPr>
          <p:spPr>
            <a:xfrm>
              <a:off x="1420107" y="5877272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1420107" y="5733256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1422535" y="5432183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1420107" y="5294272"/>
              <a:ext cx="559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422535" y="5140239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1420107" y="4972137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1422535" y="4811289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1422535" y="4653136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1422535" y="4365932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1422535" y="4207801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422535" y="4057106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1422535" y="3908685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422535" y="3615041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427391" y="3467331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1437646" y="3306263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437646" y="3138518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420107" y="5589240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420106" y="4509120"/>
              <a:ext cx="559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1397641" y="3759727"/>
              <a:ext cx="559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/>
          <p:cNvSpPr txBox="1"/>
          <p:nvPr/>
        </p:nvSpPr>
        <p:spPr>
          <a:xfrm>
            <a:off x="842271" y="4912272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－</a:t>
            </a:r>
            <a:r>
              <a:rPr kumimoji="1" lang="en-US" altLang="ja-JP" sz="2400" b="1" dirty="0" smtClean="0"/>
              <a:t>10</a:t>
            </a:r>
            <a:endParaRPr kumimoji="1" lang="ja-JP" altLang="en-US" sz="2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05048" y="4181503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－</a:t>
            </a:r>
            <a:r>
              <a:rPr kumimoji="1" lang="en-US" altLang="ja-JP" sz="2400" b="1" dirty="0" smtClean="0"/>
              <a:t>5</a:t>
            </a:r>
            <a:endParaRPr kumimoji="1" lang="ja-JP" altLang="en-US" sz="24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96768" y="33935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0</a:t>
            </a:r>
            <a:endParaRPr kumimoji="1" lang="ja-JP" altLang="en-US" sz="24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07142" y="26469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5</a:t>
            </a:r>
            <a:endParaRPr kumimoji="1" lang="ja-JP" altLang="en-US" sz="24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62405" y="182569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10</a:t>
            </a:r>
            <a:endParaRPr kumimoji="1" lang="ja-JP" altLang="en-US" sz="2400" b="1" dirty="0"/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2600217" y="649224"/>
            <a:ext cx="5577604" cy="124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１分間に２</a:t>
            </a:r>
            <a:r>
              <a:rPr lang="en-US" altLang="ja-JP" sz="3600" dirty="0" smtClean="0"/>
              <a:t>㎝</a:t>
            </a:r>
            <a:r>
              <a:rPr lang="ja-JP" altLang="en-US" sz="3600" dirty="0" smtClean="0"/>
              <a:t>の割合で、水そうに水を入れるとき、</a:t>
            </a:r>
            <a:endParaRPr lang="ja-JP" altLang="en-US" sz="3600" dirty="0"/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11766"/>
              </p:ext>
            </p:extLst>
          </p:nvPr>
        </p:nvGraphicFramePr>
        <p:xfrm>
          <a:off x="187641" y="5491087"/>
          <a:ext cx="827279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15"/>
                <a:gridCol w="1016465"/>
                <a:gridCol w="639719"/>
                <a:gridCol w="839055"/>
                <a:gridCol w="961145"/>
                <a:gridCol w="739446"/>
                <a:gridCol w="792600"/>
                <a:gridCol w="665449"/>
                <a:gridCol w="665449"/>
                <a:gridCol w="665449"/>
              </a:tblGrid>
              <a:tr h="582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ｘ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分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ｙ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正方形/長方形 45"/>
          <p:cNvSpPr/>
          <p:nvPr/>
        </p:nvSpPr>
        <p:spPr>
          <a:xfrm>
            <a:off x="1540461" y="6137039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8</a:t>
            </a:r>
            <a:endParaRPr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2383383" y="6137039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6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251158" y="6137039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4066936" y="6121015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936150" y="611833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０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5724128" y="6126073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２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6516216" y="6131556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４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178537" y="6126073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６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812360" y="6126073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８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055781" y="5490708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269605" y="5474684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399701" y="5474684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3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525350" y="5485225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 rot="5400000">
            <a:off x="556374" y="3268549"/>
            <a:ext cx="3295234" cy="25022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8" grpId="0" animBg="1"/>
      <p:bldP spid="9" grpId="0" animBg="1"/>
      <p:bldP spid="10" grpId="0" animBg="1"/>
      <p:bldP spid="16" grpId="0"/>
      <p:bldP spid="17" grpId="0"/>
      <p:bldP spid="18" grpId="0"/>
      <p:bldP spid="19" grpId="0"/>
      <p:bldP spid="20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328" y="198586"/>
            <a:ext cx="8229600" cy="36004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変数が負の値をとるとき２</a:t>
            </a:r>
            <a:endParaRPr kumimoji="1" lang="ja-JP" altLang="en-US" sz="3600" dirty="0"/>
          </a:p>
        </p:txBody>
      </p:sp>
      <p:pic>
        <p:nvPicPr>
          <p:cNvPr id="4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9" y="558626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678519" y="482054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678519" y="451160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678519" y="4216634"/>
            <a:ext cx="5767574" cy="30283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661192" y="389857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正方形/長方形 97"/>
          <p:cNvSpPr/>
          <p:nvPr/>
        </p:nvSpPr>
        <p:spPr>
          <a:xfrm>
            <a:off x="1678519" y="3288293"/>
            <a:ext cx="5767574" cy="3081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678519" y="3624370"/>
            <a:ext cx="5767574" cy="27420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1624835" y="2043848"/>
            <a:ext cx="5834614" cy="3105116"/>
            <a:chOff x="1397641" y="2956562"/>
            <a:chExt cx="5834614" cy="3105116"/>
          </a:xfrm>
        </p:grpSpPr>
        <p:sp>
          <p:nvSpPr>
            <p:cNvPr id="21" name="正方形/長方形 20"/>
            <p:cNvSpPr/>
            <p:nvPr/>
          </p:nvSpPr>
          <p:spPr>
            <a:xfrm>
              <a:off x="1409131" y="2956562"/>
              <a:ext cx="5823124" cy="3105116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" name="直線コネクタ 21"/>
            <p:cNvCxnSpPr/>
            <p:nvPr/>
          </p:nvCxnSpPr>
          <p:spPr>
            <a:xfrm>
              <a:off x="1420107" y="5877272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1420107" y="5733256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1422535" y="5432183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1420107" y="5294272"/>
              <a:ext cx="559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1422535" y="5140239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1420107" y="4972137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>
              <a:off x="1422535" y="4811289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1422535" y="4653136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1422535" y="4365932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1422535" y="4207801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1422535" y="4057106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1422535" y="3908685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422535" y="3615041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1427391" y="3467331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1437646" y="3306263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437646" y="3138518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1420107" y="5589240"/>
              <a:ext cx="31580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1420106" y="4509120"/>
              <a:ext cx="559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1397641" y="3759727"/>
              <a:ext cx="55960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テキスト ボックス 15"/>
          <p:cNvSpPr txBox="1"/>
          <p:nvPr/>
        </p:nvSpPr>
        <p:spPr>
          <a:xfrm>
            <a:off x="859811" y="4908241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－</a:t>
            </a:r>
            <a:r>
              <a:rPr kumimoji="1" lang="en-US" altLang="ja-JP" sz="2400" b="1" dirty="0" smtClean="0"/>
              <a:t>10</a:t>
            </a:r>
            <a:endParaRPr kumimoji="1" lang="ja-JP" altLang="en-US" sz="2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05048" y="4181503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－</a:t>
            </a:r>
            <a:r>
              <a:rPr kumimoji="1" lang="en-US" altLang="ja-JP" sz="2400" b="1" dirty="0" smtClean="0"/>
              <a:t>5</a:t>
            </a:r>
            <a:endParaRPr kumimoji="1" lang="ja-JP" altLang="en-US" sz="24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96768" y="33935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0</a:t>
            </a:r>
            <a:endParaRPr kumimoji="1" lang="ja-JP" altLang="en-US" sz="24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07142" y="26469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5</a:t>
            </a:r>
            <a:endParaRPr kumimoji="1" lang="ja-JP" altLang="en-US" sz="24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62405" y="182569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10</a:t>
            </a:r>
            <a:endParaRPr kumimoji="1" lang="ja-JP" altLang="en-US" sz="2400" b="1" dirty="0"/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2600217" y="649224"/>
            <a:ext cx="5577604" cy="1242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１分間に２</a:t>
            </a:r>
            <a:r>
              <a:rPr lang="en-US" altLang="ja-JP" sz="3600" dirty="0" smtClean="0"/>
              <a:t>㎝</a:t>
            </a:r>
            <a:r>
              <a:rPr lang="ja-JP" altLang="en-US" sz="3600" dirty="0" smtClean="0"/>
              <a:t>の割合で、水そうから水を抜いていくとき、</a:t>
            </a:r>
            <a:endParaRPr lang="ja-JP" altLang="en-US" sz="3600" dirty="0"/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801522"/>
              </p:ext>
            </p:extLst>
          </p:nvPr>
        </p:nvGraphicFramePr>
        <p:xfrm>
          <a:off x="187641" y="5491087"/>
          <a:ext cx="827279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8015"/>
                <a:gridCol w="1016465"/>
                <a:gridCol w="639719"/>
                <a:gridCol w="839055"/>
                <a:gridCol w="961145"/>
                <a:gridCol w="739446"/>
                <a:gridCol w="792600"/>
                <a:gridCol w="665449"/>
                <a:gridCol w="665449"/>
                <a:gridCol w="665449"/>
              </a:tblGrid>
              <a:tr h="582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ｘ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分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err="1" smtClean="0"/>
                        <a:t>ｙ</a:t>
                      </a:r>
                      <a:r>
                        <a:rPr kumimoji="1" lang="en-US" altLang="ja-JP" sz="3600" dirty="0" smtClean="0"/>
                        <a:t>(</a:t>
                      </a:r>
                      <a:r>
                        <a:rPr kumimoji="1" lang="ja-JP" altLang="en-US" sz="3600" dirty="0" smtClean="0"/>
                        <a:t>㎝</a:t>
                      </a:r>
                      <a:r>
                        <a:rPr kumimoji="1" lang="en-US" altLang="ja-JP" sz="3600" dirty="0" smtClean="0"/>
                        <a:t>)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正方形/長方形 45"/>
          <p:cNvSpPr/>
          <p:nvPr/>
        </p:nvSpPr>
        <p:spPr>
          <a:xfrm>
            <a:off x="7569569" y="6106942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8</a:t>
            </a:r>
            <a:endParaRPr lang="ja-JP" altLang="en-US" dirty="0"/>
          </a:p>
        </p:txBody>
      </p:sp>
      <p:sp>
        <p:nvSpPr>
          <p:cNvPr id="47" name="正方形/長方形 46"/>
          <p:cNvSpPr/>
          <p:nvPr/>
        </p:nvSpPr>
        <p:spPr>
          <a:xfrm>
            <a:off x="6792338" y="6121014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6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084614" y="6121013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5288150" y="6121015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897322" y="6104318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０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4189803" y="612101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２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3459561" y="612101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４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629870" y="612101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６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828648" y="612101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８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999848" y="5474684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269605" y="5474684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399701" y="5474684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3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551576" y="5455128"/>
            <a:ext cx="880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－</a:t>
            </a:r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7459449" y="4676526"/>
            <a:ext cx="4265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7428766" y="5139074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7459449" y="4700910"/>
            <a:ext cx="0" cy="42001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グループ化 96"/>
          <p:cNvGrpSpPr/>
          <p:nvPr/>
        </p:nvGrpSpPr>
        <p:grpSpPr>
          <a:xfrm>
            <a:off x="7055020" y="4700910"/>
            <a:ext cx="1909468" cy="2157092"/>
            <a:chOff x="7051188" y="4700912"/>
            <a:chExt cx="1669554" cy="2157092"/>
          </a:xfrm>
        </p:grpSpPr>
        <p:sp>
          <p:nvSpPr>
            <p:cNvPr id="94" name="アーチ 93"/>
            <p:cNvSpPr/>
            <p:nvPr/>
          </p:nvSpPr>
          <p:spPr>
            <a:xfrm rot="5400000">
              <a:off x="7092139" y="4659961"/>
              <a:ext cx="1587652" cy="1669553"/>
            </a:xfrm>
            <a:prstGeom prst="blockArc">
              <a:avLst>
                <a:gd name="adj1" fmla="val 10915871"/>
                <a:gd name="adj2" fmla="val 16329639"/>
                <a:gd name="adj3" fmla="val 26876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F0"/>
                </a:solidFill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7386440" y="4703976"/>
              <a:ext cx="646475" cy="416952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 rot="5400000">
              <a:off x="7840201" y="5977464"/>
              <a:ext cx="1383317" cy="377764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015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98" grpId="0" animBg="1"/>
      <p:bldP spid="10" grpId="0" animBg="1"/>
      <p:bldP spid="10" grpId="1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比例の式を求める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24744"/>
            <a:ext cx="4392488" cy="5544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y</a:t>
            </a:r>
            <a:r>
              <a:rPr kumimoji="1" lang="ja-JP" altLang="en-US" sz="2800" dirty="0" smtClean="0"/>
              <a:t>は</a:t>
            </a: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に比例し、ｘ＝８のとき、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ｙ＝１６です。ｘとｙの関係を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式に表しなさい。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44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ｙ＝ａｘ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/>
              <a:t>１６＝</a:t>
            </a:r>
            <a:r>
              <a:rPr lang="ja-JP" altLang="en-US" sz="3600" dirty="0" smtClean="0"/>
              <a:t>ａ</a:t>
            </a:r>
            <a:r>
              <a:rPr lang="en-US" altLang="ja-JP" sz="3600" dirty="0" smtClean="0"/>
              <a:t>×</a:t>
            </a:r>
            <a:r>
              <a:rPr lang="ja-JP" altLang="en-US" sz="3600" dirty="0" smtClean="0"/>
              <a:t>８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ａ</a:t>
            </a:r>
            <a:r>
              <a:rPr kumimoji="1" lang="ja-JP" altLang="en-US" sz="3600" dirty="0"/>
              <a:t>＝</a:t>
            </a:r>
            <a:r>
              <a:rPr kumimoji="1" lang="ja-JP" altLang="en-US" sz="3600" dirty="0" smtClean="0"/>
              <a:t>２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よって</a:t>
            </a:r>
            <a:r>
              <a:rPr lang="ja-JP" altLang="en-US" sz="3600" dirty="0" smtClean="0"/>
              <a:t>、　ｙ＝２ｘ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146107" y="1063820"/>
            <a:ext cx="2376264" cy="576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1241998" y="1633886"/>
            <a:ext cx="484632" cy="1283695"/>
          </a:xfrm>
          <a:prstGeom prst="downArrow">
            <a:avLst/>
          </a:prstGeom>
          <a:solidFill>
            <a:srgbClr val="FF0000">
              <a:alpha val="4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27984" y="983697"/>
            <a:ext cx="4608512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問</a:t>
            </a:r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　次の</a:t>
            </a:r>
            <a:r>
              <a:rPr kumimoji="1" lang="ja-JP" altLang="en-US" sz="2400" dirty="0" err="1" smtClean="0"/>
              <a:t>ｘ</a:t>
            </a:r>
            <a:r>
              <a:rPr kumimoji="1" lang="ja-JP" altLang="en-US" sz="2400" dirty="0" smtClean="0"/>
              <a:t>とｙの関係を式に表しな　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dirty="0" smtClean="0"/>
              <a:t>さい。</a:t>
            </a:r>
            <a:endParaRPr kumimoji="1" lang="en-US" altLang="ja-JP" sz="2400" dirty="0" smtClean="0"/>
          </a:p>
          <a:p>
            <a:pPr marL="514350" indent="-514350">
              <a:buAutoNum type="arabicParenBoth"/>
            </a:pPr>
            <a:r>
              <a:rPr kumimoji="1" lang="ja-JP" altLang="en-US" sz="2400" dirty="0" err="1" smtClean="0"/>
              <a:t>ｙ</a:t>
            </a:r>
            <a:r>
              <a:rPr kumimoji="1" lang="ja-JP" altLang="en-US" sz="2400" dirty="0" smtClean="0"/>
              <a:t>はｘに比例し、ｘ＝８のとき、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dirty="0" smtClean="0"/>
              <a:t>ｙ＝３２である。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/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(</a:t>
            </a:r>
            <a:r>
              <a:rPr lang="en-US" altLang="ja-JP" sz="2400" dirty="0"/>
              <a:t>2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　</a:t>
            </a:r>
            <a:r>
              <a:rPr lang="ja-JP" altLang="en-US" sz="2400" dirty="0" err="1" smtClean="0"/>
              <a:t>ｙ</a:t>
            </a:r>
            <a:r>
              <a:rPr lang="ja-JP" altLang="en-US" sz="2400" dirty="0"/>
              <a:t>はｘに比例し、ｘ</a:t>
            </a:r>
            <a:r>
              <a:rPr lang="ja-JP" altLang="en-US" sz="2400" dirty="0" smtClean="0"/>
              <a:t>＝－４のとき、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ｙ＝４０で</a:t>
            </a:r>
            <a:r>
              <a:rPr lang="ja-JP" altLang="en-US" sz="2400" dirty="0"/>
              <a:t>ある。</a:t>
            </a:r>
            <a:endParaRPr lang="en-US" altLang="ja-JP" sz="2400" dirty="0"/>
          </a:p>
          <a:p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/>
          </a:p>
          <a:p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315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89" y="733370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695899" y="517602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405105" y="3617965"/>
            <a:ext cx="3593429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695899" y="486708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695899" y="4572118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678572" y="425406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695899" y="397985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678572" y="3650572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78572" y="3334952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695899" y="306835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179785" y="2181179"/>
            <a:ext cx="6297044" cy="3600269"/>
            <a:chOff x="1498205" y="1344508"/>
            <a:chExt cx="6297044" cy="3600269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960635" y="1562662"/>
              <a:ext cx="5834614" cy="3105116"/>
              <a:chOff x="1397641" y="2956562"/>
              <a:chExt cx="5834614" cy="310511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409131" y="2956562"/>
                <a:ext cx="5823124" cy="310511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1420107" y="587727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420107" y="573325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1422535" y="543218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420107" y="5294272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1422535" y="514023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1420107" y="4972137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422535" y="481128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22535" y="465313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422535" y="436593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422535" y="420780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1422535" y="405710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422535" y="3908685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422535" y="361504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427391" y="346733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1437646" y="330626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437646" y="3138518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1420107" y="5589240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1420106" y="4509120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397641" y="3759727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1578200" y="44831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71213" y="370031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501343" y="29123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10</a:t>
              </a:r>
              <a:endParaRPr kumimoji="1" lang="ja-JP" altLang="en-US" sz="24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498205" y="216577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15</a:t>
              </a:r>
              <a:endParaRPr kumimoji="1" lang="ja-JP" altLang="en-US" sz="24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498205" y="134450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20</a:t>
              </a:r>
              <a:endParaRPr kumimoji="1" lang="ja-JP" altLang="en-US" sz="2400" b="1" dirty="0"/>
            </a:p>
          </p:txBody>
        </p:sp>
      </p:grpSp>
      <p:sp>
        <p:nvSpPr>
          <p:cNvPr id="53" name="タイトル 1"/>
          <p:cNvSpPr txBox="1">
            <a:spLocks/>
          </p:cNvSpPr>
          <p:nvPr/>
        </p:nvSpPr>
        <p:spPr>
          <a:xfrm>
            <a:off x="2631678" y="733370"/>
            <a:ext cx="6120680" cy="12415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１分間に２</a:t>
            </a:r>
            <a:r>
              <a:rPr lang="en-US" altLang="ja-JP" sz="3600" dirty="0" smtClean="0"/>
              <a:t>㎝</a:t>
            </a:r>
            <a:r>
              <a:rPr lang="ja-JP" altLang="en-US" sz="3600" dirty="0" smtClean="0"/>
              <a:t>の割合で、</a:t>
            </a:r>
            <a:r>
              <a:rPr lang="ja-JP" altLang="en-US" sz="3600" dirty="0"/>
              <a:t>から</a:t>
            </a:r>
            <a:r>
              <a:rPr lang="ja-JP" altLang="en-US" sz="3600" dirty="0" smtClean="0"/>
              <a:t>の水そうに水を入れるとき、</a:t>
            </a:r>
            <a:endParaRPr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12047" y="72673"/>
            <a:ext cx="546816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変数</a:t>
            </a:r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の変域に制限があるとき</a:t>
            </a:r>
            <a:endParaRPr kumimoji="1" lang="ja-JP" altLang="en-US" sz="3200" dirty="0"/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1800166" y="5781448"/>
            <a:ext cx="2051754" cy="830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dirty="0" smtClean="0"/>
              <a:t>ｙ＝２ｘ</a:t>
            </a:r>
            <a:endParaRPr lang="ja-JP" altLang="en-US" sz="5400" dirty="0"/>
          </a:p>
        </p:txBody>
      </p:sp>
      <p:sp>
        <p:nvSpPr>
          <p:cNvPr id="52" name="タイトル 1"/>
          <p:cNvSpPr txBox="1">
            <a:spLocks/>
          </p:cNvSpPr>
          <p:nvPr/>
        </p:nvSpPr>
        <p:spPr>
          <a:xfrm>
            <a:off x="3995936" y="5781447"/>
            <a:ext cx="4104456" cy="830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dirty="0" smtClean="0">
                <a:solidFill>
                  <a:srgbClr val="FF0000"/>
                </a:solidFill>
              </a:rPr>
              <a:t>（０≦ｘ≦１０）</a:t>
            </a:r>
            <a:endParaRPr lang="ja-JP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9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表と式に表してみよう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ワークシート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78620" r="15912"/>
          <a:stretch/>
        </p:blipFill>
        <p:spPr bwMode="auto">
          <a:xfrm>
            <a:off x="179510" y="1319460"/>
            <a:ext cx="855393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95534" y="789741"/>
            <a:ext cx="4879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変数が負の値をとるとき　１</a:t>
            </a:r>
            <a:endParaRPr kumimoji="1" lang="ja-JP" altLang="en-US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78620" r="15912"/>
          <a:stretch/>
        </p:blipFill>
        <p:spPr bwMode="auto">
          <a:xfrm>
            <a:off x="179511" y="4343796"/>
            <a:ext cx="855393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95535" y="3814077"/>
            <a:ext cx="4879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変数が負の値をとるとき　２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7295" y="2924944"/>
            <a:ext cx="5093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式（　　　　　　　　　　　　　　　）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7294" y="5874717"/>
            <a:ext cx="5093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式（　　　　　　　　　　　　　　　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704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89" y="733370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695899" y="517602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405105" y="3617965"/>
            <a:ext cx="3593429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695899" y="486708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695899" y="4572118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678572" y="425406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695899" y="397985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678572" y="3650572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78572" y="3334952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695899" y="306835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179785" y="2181179"/>
            <a:ext cx="6297044" cy="3600269"/>
            <a:chOff x="1498205" y="1344508"/>
            <a:chExt cx="6297044" cy="3600269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960635" y="1562662"/>
              <a:ext cx="5834614" cy="3105116"/>
              <a:chOff x="1397641" y="2956562"/>
              <a:chExt cx="5834614" cy="310511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409131" y="2956562"/>
                <a:ext cx="5823124" cy="310511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1420107" y="587727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420107" y="573325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1422535" y="543218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420107" y="5294272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1422535" y="514023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1420107" y="4972137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422535" y="481128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22535" y="465313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422535" y="436593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422535" y="420780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1422535" y="405710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422535" y="3908685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422535" y="361504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427391" y="346733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1437646" y="330626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437646" y="3138518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1420107" y="5589240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1420106" y="4509120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397641" y="3759727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1578200" y="44831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71213" y="370031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501343" y="29123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10</a:t>
              </a:r>
              <a:endParaRPr kumimoji="1" lang="ja-JP" altLang="en-US" sz="24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498205" y="216577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15</a:t>
              </a:r>
              <a:endParaRPr kumimoji="1" lang="ja-JP" altLang="en-US" sz="24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498205" y="134450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20</a:t>
              </a:r>
              <a:endParaRPr kumimoji="1" lang="ja-JP" altLang="en-US" sz="2400" b="1" dirty="0"/>
            </a:p>
          </p:txBody>
        </p:sp>
      </p:grpSp>
      <p:sp>
        <p:nvSpPr>
          <p:cNvPr id="53" name="タイトル 1"/>
          <p:cNvSpPr txBox="1">
            <a:spLocks/>
          </p:cNvSpPr>
          <p:nvPr/>
        </p:nvSpPr>
        <p:spPr>
          <a:xfrm>
            <a:off x="2631678" y="733370"/>
            <a:ext cx="6120680" cy="12415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dirty="0" smtClean="0"/>
              <a:t>１分間に２</a:t>
            </a:r>
            <a:r>
              <a:rPr lang="en-US" altLang="ja-JP" sz="3600" dirty="0" smtClean="0"/>
              <a:t>㎝</a:t>
            </a:r>
            <a:r>
              <a:rPr lang="ja-JP" altLang="en-US" sz="3600" dirty="0" smtClean="0"/>
              <a:t>の割合</a:t>
            </a:r>
            <a:r>
              <a:rPr lang="ja-JP" altLang="en-US" sz="3600" smtClean="0"/>
              <a:t>で</a:t>
            </a:r>
            <a:r>
              <a:rPr lang="ja-JP" altLang="en-US" sz="3600" smtClean="0"/>
              <a:t>、からの</a:t>
            </a:r>
            <a:r>
              <a:rPr lang="ja-JP" altLang="en-US" sz="3600" dirty="0" smtClean="0"/>
              <a:t>水そうに水を入れるとき、</a:t>
            </a:r>
            <a:endParaRPr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12047" y="72673"/>
            <a:ext cx="546816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変数</a:t>
            </a:r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の変域に制限があるとき</a:t>
            </a:r>
            <a:endParaRPr kumimoji="1" lang="ja-JP" altLang="en-US" sz="3200" dirty="0"/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1800166" y="5781448"/>
            <a:ext cx="2051754" cy="830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dirty="0" smtClean="0"/>
              <a:t>ｙ＝２ｘ</a:t>
            </a:r>
            <a:endParaRPr lang="ja-JP" altLang="en-US" sz="5400" dirty="0"/>
          </a:p>
        </p:txBody>
      </p:sp>
      <p:sp>
        <p:nvSpPr>
          <p:cNvPr id="52" name="タイトル 1"/>
          <p:cNvSpPr txBox="1">
            <a:spLocks/>
          </p:cNvSpPr>
          <p:nvPr/>
        </p:nvSpPr>
        <p:spPr>
          <a:xfrm>
            <a:off x="3995936" y="5781447"/>
            <a:ext cx="4896544" cy="830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5400" dirty="0" smtClean="0">
                <a:solidFill>
                  <a:srgbClr val="FF0000"/>
                </a:solidFill>
              </a:rPr>
              <a:t>（　　≦ｘ≦</a:t>
            </a:r>
            <a:r>
              <a:rPr lang="ja-JP" altLang="en-US" sz="5400" smtClean="0">
                <a:solidFill>
                  <a:srgbClr val="FF0000"/>
                </a:solidFill>
              </a:rPr>
              <a:t>　</a:t>
            </a:r>
            <a:r>
              <a:rPr lang="ja-JP" altLang="en-US" sz="5400" dirty="0" smtClean="0">
                <a:solidFill>
                  <a:srgbClr val="FF0000"/>
                </a:solidFill>
              </a:rPr>
              <a:t>　）</a:t>
            </a:r>
            <a:endParaRPr lang="ja-JP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1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4357</TotalTime>
  <Words>307</Words>
  <Application>Microsoft Office PowerPoint</Application>
  <PresentationFormat>画面に合わせる (4:3)</PresentationFormat>
  <Paragraphs>115</Paragraphs>
  <Slides>8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２　比例　第２時</vt:lpstr>
      <vt:lpstr>PowerPoint プレゼンテーション</vt:lpstr>
      <vt:lpstr>変数が負の値をとるとき１</vt:lpstr>
      <vt:lpstr>変数が負の値をとるとき２</vt:lpstr>
      <vt:lpstr>比例の式を求める</vt:lpstr>
      <vt:lpstr>PowerPoint プレゼンテーション</vt:lpstr>
      <vt:lpstr>表と式に表してみよう(ワークシート)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iwachu-20</cp:lastModifiedBy>
  <cp:revision>129</cp:revision>
  <dcterms:created xsi:type="dcterms:W3CDTF">2013-07-01T05:47:01Z</dcterms:created>
  <dcterms:modified xsi:type="dcterms:W3CDTF">2015-11-09T00:52:10Z</dcterms:modified>
</cp:coreProperties>
</file>