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75" r:id="rId4"/>
    <p:sldId id="271" r:id="rId5"/>
    <p:sldId id="277" r:id="rId6"/>
    <p:sldId id="279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56260D-DEDF-43F9-8F25-5A80E5620900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18A04-A1E4-455D-9208-E9CFE4F2D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3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784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95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1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3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25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71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85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854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7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4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61F1B-8814-44E2-B05A-027A1AEB1245}" type="datetimeFigureOut">
              <a:rPr kumimoji="1" lang="ja-JP" altLang="en-US" smtClean="0"/>
              <a:t>2015/11/15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E0F6-E27C-4AE6-9258-157A38A46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48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image" Target="../media/image11.jpeg"/><Relationship Id="rId4" Type="http://schemas.openxmlformats.org/officeDocument/2006/relationships/hyperlink" Target="http://www.google.co.jp/url?sa=i&amp;rct=j&amp;q=&amp;esrc=s&amp;frm=1&amp;source=images&amp;cd=&amp;cad=rja&amp;uact=8&amp;docid=SSrkM0XY3NA1EM&amp;tbnid=ADs_DwMRbbVQkM:&amp;ved=0CAcQjRw&amp;url=http://re.oscarjj.jp/builtnew/1729&amp;ei=1hsaVOHjF5Lt8AXqlYG4BA&amp;bvm=bv.75097201,d.dGc&amp;psig=AFQjCNE6HdApjxg_H3CMoDGyhlX92YB4lA&amp;ust=141108359423359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33834"/>
            <a:ext cx="7772400" cy="64807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３　比例のグラフ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8496944" cy="576064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2800" dirty="0" smtClean="0">
                <a:solidFill>
                  <a:schemeClr val="tx1"/>
                </a:solidFill>
              </a:rPr>
              <a:t>本時の流れ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ねらい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「比例のグラフをかき、グラフの特徴を理解する」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↓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課題の</a:t>
            </a:r>
            <a:r>
              <a:rPr lang="ja-JP" altLang="en-US" sz="2800" dirty="0" smtClean="0">
                <a:solidFill>
                  <a:schemeClr val="tx1"/>
                </a:solidFill>
              </a:rPr>
              <a:t>提示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「比例の関係　ｙ＝２ｘ、ｙ＝－２ｘ　をグラフに表そう」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ｙ＝ａｘのグラフの書き方について知る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>
                <a:solidFill>
                  <a:schemeClr val="tx1"/>
                </a:solidFill>
              </a:rPr>
              <a:t>グラフ</a:t>
            </a:r>
            <a:r>
              <a:rPr lang="ja-JP" altLang="en-US" sz="2800" dirty="0" smtClean="0">
                <a:solidFill>
                  <a:schemeClr val="tx1"/>
                </a:solidFill>
              </a:rPr>
              <a:t>を書くこと</a:t>
            </a:r>
            <a:r>
              <a:rPr lang="ja-JP" altLang="en-US" sz="2800" dirty="0">
                <a:solidFill>
                  <a:schemeClr val="tx1"/>
                </a:solidFill>
              </a:rPr>
              <a:t>を</a:t>
            </a:r>
            <a:r>
              <a:rPr lang="ja-JP" altLang="en-US" sz="2800" dirty="0" smtClean="0">
                <a:solidFill>
                  <a:schemeClr val="tx1"/>
                </a:solidFill>
              </a:rPr>
              <a:t>通して比例のグラフの性質に気づく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↓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r>
              <a:rPr lang="ja-JP" altLang="en-US" sz="2800" dirty="0" smtClean="0">
                <a:solidFill>
                  <a:schemeClr val="tx1"/>
                </a:solidFill>
              </a:rPr>
              <a:t>本時</a:t>
            </a:r>
            <a:r>
              <a:rPr lang="ja-JP" altLang="en-US" sz="2800" dirty="0">
                <a:solidFill>
                  <a:schemeClr val="tx1"/>
                </a:solidFill>
              </a:rPr>
              <a:t>のまとめと次時の予告を</a:t>
            </a:r>
            <a:r>
              <a:rPr lang="ja-JP" altLang="en-US" sz="2800" dirty="0" smtClean="0">
                <a:solidFill>
                  <a:schemeClr val="tx1"/>
                </a:solidFill>
              </a:rPr>
              <a:t>する</a:t>
            </a:r>
            <a:endParaRPr lang="en-US" altLang="ja-JP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7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200" dirty="0" smtClean="0"/>
              <a:t>比例の関係　ｙ＝ａｘ　をグラフに表してみよう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700499"/>
            <a:ext cx="2128906" cy="23167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ｙ＝２ｘ</a:t>
            </a:r>
            <a:endParaRPr kumimoji="1" lang="en-US" altLang="ja-JP" sz="4000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ｙ＝－２ｘ</a:t>
            </a:r>
            <a:endParaRPr kumimoji="1" lang="ja-JP" alt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8" t="78320" r="17230"/>
          <a:stretch/>
        </p:blipFill>
        <p:spPr bwMode="auto">
          <a:xfrm>
            <a:off x="2339752" y="700499"/>
            <a:ext cx="6494905" cy="1134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82" t="78745" r="17766"/>
          <a:stretch/>
        </p:blipFill>
        <p:spPr bwMode="auto">
          <a:xfrm>
            <a:off x="2368870" y="1835128"/>
            <a:ext cx="6494905" cy="112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グループ化 19"/>
          <p:cNvGrpSpPr/>
          <p:nvPr/>
        </p:nvGrpSpPr>
        <p:grpSpPr>
          <a:xfrm>
            <a:off x="5458721" y="2829866"/>
            <a:ext cx="3571695" cy="3892248"/>
            <a:chOff x="4211960" y="865038"/>
            <a:chExt cx="5017385" cy="5760886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2" name="直線コネクタ 21"/>
            <p:cNvCxnSpPr/>
            <p:nvPr/>
          </p:nvCxnSpPr>
          <p:spPr>
            <a:xfrm>
              <a:off x="4292578" y="4024757"/>
              <a:ext cx="4504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6329419" y="865038"/>
              <a:ext cx="509367" cy="77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ｙ</a:t>
              </a:r>
              <a:endParaRPr kumimoji="1" lang="ja-JP" altLang="en-US" sz="28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708720" y="3598537"/>
              <a:ext cx="520625" cy="77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ｘ</a:t>
              </a:r>
              <a:endParaRPr kumimoji="1" lang="ja-JP" altLang="en-US" sz="28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996204" y="3987293"/>
              <a:ext cx="619706" cy="592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>
                  <a:ea typeface="ＤＦ平成明朝体W7" pitchFamily="1" charset="-128"/>
                </a:rPr>
                <a:t>Ｏ</a:t>
              </a:r>
              <a:endParaRPr kumimoji="1" lang="ja-JP" altLang="en-US" sz="2000" dirty="0">
                <a:ea typeface="ＤＦ平成明朝体W7" pitchFamily="1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884367" y="3987293"/>
              <a:ext cx="477841" cy="683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5</a:t>
              </a:r>
              <a:endParaRPr kumimoji="1" lang="ja-JP" altLang="en-US" sz="2400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446051" y="3959384"/>
              <a:ext cx="910194" cy="683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－</a:t>
              </a:r>
              <a:r>
                <a:rPr kumimoji="1" lang="en-US" altLang="ja-JP" sz="2400" dirty="0" smtClean="0"/>
                <a:t>5</a:t>
              </a:r>
              <a:endParaRPr kumimoji="1" lang="ja-JP" altLang="en-US" sz="240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067136" y="2066376"/>
              <a:ext cx="477841" cy="683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5</a:t>
              </a:r>
              <a:endParaRPr kumimoji="1" lang="ja-JP" altLang="en-US" sz="24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5673910" y="5322798"/>
              <a:ext cx="910194" cy="683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/>
                <a:t>－</a:t>
              </a:r>
              <a:r>
                <a:rPr kumimoji="1" lang="en-US" altLang="ja-JP" sz="2400" dirty="0" smtClean="0"/>
                <a:t>5</a:t>
              </a:r>
              <a:endParaRPr kumimoji="1" lang="ja-JP" altLang="en-US" sz="2400" dirty="0"/>
            </a:p>
          </p:txBody>
        </p:sp>
      </p:grpSp>
      <p:sp>
        <p:nvSpPr>
          <p:cNvPr id="32" name="フローチャート : 結合子 31"/>
          <p:cNvSpPr/>
          <p:nvPr/>
        </p:nvSpPr>
        <p:spPr>
          <a:xfrm>
            <a:off x="7730214" y="3672427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フローチャート : 結合子 34"/>
          <p:cNvSpPr/>
          <p:nvPr/>
        </p:nvSpPr>
        <p:spPr>
          <a:xfrm>
            <a:off x="7084807" y="4923638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8" name="直線コネクタ 37"/>
          <p:cNvCxnSpPr/>
          <p:nvPr/>
        </p:nvCxnSpPr>
        <p:spPr>
          <a:xfrm flipH="1" flipV="1">
            <a:off x="6231754" y="3271125"/>
            <a:ext cx="1763256" cy="341456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6212795" y="3257395"/>
            <a:ext cx="1782215" cy="34145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7986540" y="6502486"/>
            <a:ext cx="11400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00B050"/>
                </a:solidFill>
              </a:rPr>
              <a:t>ｙ</a:t>
            </a:r>
            <a:r>
              <a:rPr lang="ja-JP" altLang="en-US" sz="2000" b="1" dirty="0" smtClean="0">
                <a:solidFill>
                  <a:srgbClr val="00B050"/>
                </a:solidFill>
              </a:rPr>
              <a:t>＝－２ｘ</a:t>
            </a:r>
            <a:endParaRPr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7645775" y="2913148"/>
            <a:ext cx="8819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FF0000"/>
                </a:solidFill>
              </a:rPr>
              <a:t>ｙ＝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２ｘ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08" t="11156" r="22143" b="68769"/>
          <a:stretch/>
        </p:blipFill>
        <p:spPr bwMode="auto">
          <a:xfrm>
            <a:off x="36506" y="4027809"/>
            <a:ext cx="5255574" cy="923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フローチャート : 結合子 47"/>
          <p:cNvSpPr/>
          <p:nvPr/>
        </p:nvSpPr>
        <p:spPr>
          <a:xfrm>
            <a:off x="7502883" y="4102355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フローチャート : 結合子 48"/>
          <p:cNvSpPr/>
          <p:nvPr/>
        </p:nvSpPr>
        <p:spPr>
          <a:xfrm>
            <a:off x="7300089" y="4509120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フローチャート : 結合子 49"/>
          <p:cNvSpPr/>
          <p:nvPr/>
        </p:nvSpPr>
        <p:spPr>
          <a:xfrm>
            <a:off x="7937860" y="3253187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フローチャート : 結合子 51"/>
          <p:cNvSpPr/>
          <p:nvPr/>
        </p:nvSpPr>
        <p:spPr>
          <a:xfrm>
            <a:off x="6851972" y="5373646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フローチャート : 結合子 56"/>
          <p:cNvSpPr/>
          <p:nvPr/>
        </p:nvSpPr>
        <p:spPr>
          <a:xfrm>
            <a:off x="6630387" y="5800431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フローチャート : 結合子 57"/>
          <p:cNvSpPr/>
          <p:nvPr/>
        </p:nvSpPr>
        <p:spPr>
          <a:xfrm>
            <a:off x="6184220" y="662100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フローチャート : 結合子 58"/>
          <p:cNvSpPr/>
          <p:nvPr/>
        </p:nvSpPr>
        <p:spPr>
          <a:xfrm>
            <a:off x="6427610" y="6208800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07504" y="3020870"/>
                <a:ext cx="4857420" cy="28140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800" dirty="0" smtClean="0"/>
                  <a:t>次の式のグラフをかきましょう。</a:t>
                </a:r>
                <a:endParaRPr kumimoji="1" lang="en-US" altLang="ja-JP" sz="2800" dirty="0" smtClean="0"/>
              </a:p>
              <a:p>
                <a:r>
                  <a:rPr lang="en-US" altLang="ja-JP" sz="2800" dirty="0" smtClean="0"/>
                  <a:t>(1)  </a:t>
                </a:r>
                <a:r>
                  <a:rPr lang="ja-JP" altLang="en-US" sz="2800" dirty="0" smtClean="0"/>
                  <a:t>ｙ＝</a:t>
                </a:r>
                <a:r>
                  <a:rPr lang="ja-JP" altLang="en-US" sz="2800" dirty="0" err="1" smtClean="0"/>
                  <a:t>ｘ</a:t>
                </a:r>
                <a:endParaRPr lang="en-US" altLang="ja-JP" sz="2800" dirty="0" smtClean="0"/>
              </a:p>
              <a:p>
                <a:endParaRPr kumimoji="1" lang="en-US" altLang="ja-JP" sz="2800" dirty="0"/>
              </a:p>
              <a:p>
                <a:endParaRPr lang="en-US" altLang="ja-JP" sz="2800" dirty="0" smtClean="0"/>
              </a:p>
              <a:p>
                <a:endParaRPr kumimoji="1" lang="en-US" altLang="ja-JP" dirty="0" smtClean="0"/>
              </a:p>
              <a:p>
                <a:r>
                  <a:rPr lang="en-US" altLang="ja-JP" sz="2800" dirty="0"/>
                  <a:t>(</a:t>
                </a:r>
                <a:r>
                  <a:rPr kumimoji="1" lang="en-US" altLang="ja-JP" sz="2800" dirty="0" smtClean="0"/>
                  <a:t>2)  </a:t>
                </a:r>
                <a:r>
                  <a:rPr kumimoji="1" lang="ja-JP" altLang="en-US" sz="2800" dirty="0" smtClean="0"/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28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sz="2800" b="0" i="1" smtClean="0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kumimoji="1" lang="ja-JP" altLang="en-US" sz="2800" b="0" i="1" smtClean="0">
                        <a:latin typeface="Cambria Math"/>
                      </a:rPr>
                      <m:t>𝑥</m:t>
                    </m:r>
                  </m:oMath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020870"/>
                <a:ext cx="4857420" cy="2814040"/>
              </a:xfrm>
              <a:prstGeom prst="rect">
                <a:avLst/>
              </a:prstGeom>
              <a:blipFill rotWithShape="1">
                <a:blip r:embed="rId6"/>
                <a:stretch>
                  <a:fillRect l="-2638" t="-3037" r="-1256" b="-13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正方形/長方形 36"/>
          <p:cNvSpPr/>
          <p:nvPr/>
        </p:nvSpPr>
        <p:spPr>
          <a:xfrm>
            <a:off x="1120412" y="4458845"/>
            <a:ext cx="3477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ja-JP" sz="2400" dirty="0" smtClean="0">
                <a:solidFill>
                  <a:prstClr val="black"/>
                </a:solidFill>
              </a:rPr>
              <a:t>-3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en-US" altLang="ja-JP" sz="2400" dirty="0" smtClean="0">
                <a:solidFill>
                  <a:prstClr val="black"/>
                </a:solidFill>
              </a:rPr>
              <a:t>-2 </a:t>
            </a:r>
            <a:r>
              <a:rPr lang="ja-JP" altLang="en-US" sz="2400" dirty="0" smtClean="0">
                <a:solidFill>
                  <a:prstClr val="black"/>
                </a:solidFill>
              </a:rPr>
              <a:t>　</a:t>
            </a:r>
            <a:r>
              <a:rPr lang="en-US" altLang="ja-JP" sz="2400" dirty="0" smtClean="0">
                <a:solidFill>
                  <a:prstClr val="black"/>
                </a:solidFill>
              </a:rPr>
              <a:t>-1</a:t>
            </a:r>
            <a:r>
              <a:rPr lang="ja-JP" altLang="en-US" sz="2400" dirty="0" smtClean="0">
                <a:solidFill>
                  <a:prstClr val="black"/>
                </a:solidFill>
              </a:rPr>
              <a:t>　 </a:t>
            </a:r>
            <a:r>
              <a:rPr lang="en-US" altLang="ja-JP" sz="2400" dirty="0" smtClean="0">
                <a:solidFill>
                  <a:prstClr val="black"/>
                </a:solidFill>
              </a:rPr>
              <a:t>0</a:t>
            </a:r>
            <a:r>
              <a:rPr lang="ja-JP" altLang="en-US" sz="2400" dirty="0" smtClean="0">
                <a:solidFill>
                  <a:prstClr val="black"/>
                </a:solidFill>
              </a:rPr>
              <a:t>　   </a:t>
            </a:r>
            <a:r>
              <a:rPr lang="en-US" altLang="ja-JP" sz="2400" dirty="0" smtClean="0">
                <a:solidFill>
                  <a:prstClr val="black"/>
                </a:solidFill>
              </a:rPr>
              <a:t>1</a:t>
            </a:r>
            <a:r>
              <a:rPr lang="ja-JP" altLang="en-US" sz="2400" dirty="0" smtClean="0">
                <a:solidFill>
                  <a:prstClr val="black"/>
                </a:solidFill>
              </a:rPr>
              <a:t>　   </a:t>
            </a:r>
            <a:r>
              <a:rPr lang="en-US" altLang="ja-JP" sz="2400" dirty="0" smtClean="0">
                <a:solidFill>
                  <a:prstClr val="black"/>
                </a:solidFill>
              </a:rPr>
              <a:t>2</a:t>
            </a:r>
            <a:r>
              <a:rPr lang="ja-JP" altLang="en-US" sz="2400" dirty="0" smtClean="0">
                <a:solidFill>
                  <a:prstClr val="black"/>
                </a:solidFill>
              </a:rPr>
              <a:t>　  </a:t>
            </a:r>
            <a:r>
              <a:rPr lang="en-US" altLang="ja-JP" sz="2400" dirty="0" smtClean="0">
                <a:solidFill>
                  <a:prstClr val="black"/>
                </a:solidFill>
              </a:rPr>
              <a:t>3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08" t="11156" r="22143" b="68769"/>
          <a:stretch/>
        </p:blipFill>
        <p:spPr bwMode="auto">
          <a:xfrm>
            <a:off x="36506" y="5778583"/>
            <a:ext cx="5292080" cy="929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6" name="正方形/長方形 45"/>
              <p:cNvSpPr/>
              <p:nvPr/>
            </p:nvSpPr>
            <p:spPr>
              <a:xfrm>
                <a:off x="1017018" y="6142243"/>
                <a:ext cx="3613490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altLang="ja-JP" sz="2400" dirty="0" smtClean="0">
                    <a:solidFill>
                      <a:prstClr val="black"/>
                    </a:solidFill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altLang="ja-JP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ja-JP" sz="2400" dirty="0" smtClean="0">
                    <a:solidFill>
                      <a:prstClr val="black"/>
                    </a:solidFill>
                  </a:rPr>
                  <a:t>     -1 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　</a:t>
                </a:r>
                <a:r>
                  <a:rPr lang="en-US" altLang="ja-JP" sz="2400" dirty="0" smtClean="0">
                    <a:solidFill>
                      <a:prstClr val="black"/>
                    </a:solidFill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2 </m:t>
                        </m:r>
                      </m:den>
                    </m:f>
                  </m:oMath>
                </a14:m>
                <a:r>
                  <a:rPr lang="en-US" altLang="ja-JP" sz="2400" dirty="0" smtClean="0">
                    <a:solidFill>
                      <a:prstClr val="black"/>
                    </a:solidFill>
                  </a:rPr>
                  <a:t>    0 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　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altLang="ja-JP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2 </m:t>
                        </m:r>
                      </m:den>
                    </m:f>
                    <m:r>
                      <a:rPr lang="en-US" altLang="ja-JP" sz="2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400" dirty="0" smtClean="0">
                    <a:solidFill>
                      <a:prstClr val="black"/>
                    </a:solidFill>
                  </a:rPr>
                  <a:t> 　</a:t>
                </a:r>
                <a:r>
                  <a:rPr lang="en-US" altLang="ja-JP" sz="2400" dirty="0" smtClean="0">
                    <a:solidFill>
                      <a:prstClr val="black"/>
                    </a:solidFill>
                  </a:rPr>
                  <a:t>1</a:t>
                </a:r>
                <a:r>
                  <a:rPr lang="ja-JP" altLang="en-US" sz="2400" dirty="0" smtClean="0">
                    <a:solidFill>
                      <a:prstClr val="black"/>
                    </a:solidFill>
                  </a:rPr>
                  <a:t>　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altLang="ja-JP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ja-JP" altLang="en-US" sz="2400" dirty="0" smtClean="0">
                    <a:solidFill>
                      <a:prstClr val="black"/>
                    </a:solidFill>
                  </a:rPr>
                  <a:t> </a:t>
                </a:r>
                <a:endParaRPr lang="ja-JP" alt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6" name="正方形/長方形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018" y="6142243"/>
                <a:ext cx="3613490" cy="614655"/>
              </a:xfrm>
              <a:prstGeom prst="rect">
                <a:avLst/>
              </a:prstGeom>
              <a:blipFill rotWithShape="1">
                <a:blip r:embed="rId7"/>
                <a:stretch>
                  <a:fillRect l="-2698" b="-11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コネクタ 6"/>
          <p:cNvCxnSpPr/>
          <p:nvPr/>
        </p:nvCxnSpPr>
        <p:spPr>
          <a:xfrm flipH="1">
            <a:off x="5532056" y="3464039"/>
            <a:ext cx="3143692" cy="29855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552852" y="4204742"/>
            <a:ext cx="3143692" cy="15041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8623734" y="325318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623734" y="4027555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19825" y="1959041"/>
            <a:ext cx="4519058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比例の関係</a:t>
            </a:r>
            <a:r>
              <a:rPr kumimoji="1" lang="en-US" altLang="ja-JP" sz="2800" dirty="0" smtClean="0"/>
              <a:t>y=ax</a:t>
            </a:r>
            <a:r>
              <a:rPr kumimoji="1" lang="ja-JP" altLang="en-US" sz="2800" dirty="0" smtClean="0"/>
              <a:t>のグラフは、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原点を通る直線になる。</a:t>
            </a:r>
            <a:endParaRPr kumimoji="1" lang="ja-JP" altLang="en-US" sz="2800" dirty="0"/>
          </a:p>
        </p:txBody>
      </p:sp>
      <p:sp>
        <p:nvSpPr>
          <p:cNvPr id="42" name="フローチャート : 結合子 41"/>
          <p:cNvSpPr/>
          <p:nvPr/>
        </p:nvSpPr>
        <p:spPr>
          <a:xfrm>
            <a:off x="7406137" y="4300686"/>
            <a:ext cx="57150" cy="5477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フローチャート : 結合子 42"/>
          <p:cNvSpPr/>
          <p:nvPr/>
        </p:nvSpPr>
        <p:spPr>
          <a:xfrm>
            <a:off x="6508546" y="5990008"/>
            <a:ext cx="57150" cy="5477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4" name="フローチャート : 結合子 43"/>
          <p:cNvSpPr/>
          <p:nvPr/>
        </p:nvSpPr>
        <p:spPr>
          <a:xfrm>
            <a:off x="6740204" y="5588243"/>
            <a:ext cx="57150" cy="5477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フローチャート : 結合子 46"/>
          <p:cNvSpPr/>
          <p:nvPr/>
        </p:nvSpPr>
        <p:spPr>
          <a:xfrm>
            <a:off x="6972016" y="5140067"/>
            <a:ext cx="57150" cy="5477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4" name="フローチャート : 結合子 53"/>
          <p:cNvSpPr/>
          <p:nvPr/>
        </p:nvSpPr>
        <p:spPr>
          <a:xfrm>
            <a:off x="7192878" y="4703116"/>
            <a:ext cx="57150" cy="5477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5" name="フローチャート : 結合子 54"/>
          <p:cNvSpPr/>
          <p:nvPr/>
        </p:nvSpPr>
        <p:spPr>
          <a:xfrm>
            <a:off x="7852135" y="3464039"/>
            <a:ext cx="57150" cy="5477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6" name="フローチャート : 結合子 55"/>
          <p:cNvSpPr/>
          <p:nvPr/>
        </p:nvSpPr>
        <p:spPr>
          <a:xfrm>
            <a:off x="7645775" y="3844977"/>
            <a:ext cx="57150" cy="5477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0" name="フローチャート : 結合子 59"/>
          <p:cNvSpPr/>
          <p:nvPr/>
        </p:nvSpPr>
        <p:spPr>
          <a:xfrm>
            <a:off x="6301871" y="6434587"/>
            <a:ext cx="57150" cy="5477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1" name="フローチャート : 結合子 60"/>
          <p:cNvSpPr/>
          <p:nvPr/>
        </p:nvSpPr>
        <p:spPr>
          <a:xfrm>
            <a:off x="7889221" y="3353086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フローチャート : 結合子 61"/>
          <p:cNvSpPr/>
          <p:nvPr/>
        </p:nvSpPr>
        <p:spPr>
          <a:xfrm>
            <a:off x="7782748" y="3586760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3" name="フローチャート : 結合子 62"/>
          <p:cNvSpPr/>
          <p:nvPr/>
        </p:nvSpPr>
        <p:spPr>
          <a:xfrm>
            <a:off x="7688611" y="3755516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4" name="フローチャート : 結合子 63"/>
          <p:cNvSpPr/>
          <p:nvPr/>
        </p:nvSpPr>
        <p:spPr>
          <a:xfrm>
            <a:off x="7588625" y="3973039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5" name="フローチャート : 結合子 64"/>
          <p:cNvSpPr/>
          <p:nvPr/>
        </p:nvSpPr>
        <p:spPr>
          <a:xfrm>
            <a:off x="7445733" y="4207324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6" name="フローチャート : 結合子 65"/>
          <p:cNvSpPr/>
          <p:nvPr/>
        </p:nvSpPr>
        <p:spPr>
          <a:xfrm>
            <a:off x="7357239" y="4399749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フローチャート : 結合子 66"/>
          <p:cNvSpPr/>
          <p:nvPr/>
        </p:nvSpPr>
        <p:spPr>
          <a:xfrm>
            <a:off x="7250028" y="4577723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8" name="フローチャート : 結合子 67"/>
          <p:cNvSpPr/>
          <p:nvPr/>
        </p:nvSpPr>
        <p:spPr>
          <a:xfrm>
            <a:off x="7147448" y="4782318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9" name="フローチャート : 結合子 68"/>
          <p:cNvSpPr/>
          <p:nvPr/>
        </p:nvSpPr>
        <p:spPr>
          <a:xfrm>
            <a:off x="7000591" y="5047449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0" name="フローチャート : 結合子 69"/>
          <p:cNvSpPr/>
          <p:nvPr/>
        </p:nvSpPr>
        <p:spPr>
          <a:xfrm>
            <a:off x="6910606" y="5278834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1" name="フローチャート : 結合子 70"/>
          <p:cNvSpPr/>
          <p:nvPr/>
        </p:nvSpPr>
        <p:spPr>
          <a:xfrm>
            <a:off x="6797438" y="5462163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2" name="フローチャート : 結合子 71"/>
          <p:cNvSpPr/>
          <p:nvPr/>
        </p:nvSpPr>
        <p:spPr>
          <a:xfrm>
            <a:off x="6697315" y="5689629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3" name="フローチャート : 結合子 72"/>
          <p:cNvSpPr/>
          <p:nvPr/>
        </p:nvSpPr>
        <p:spPr>
          <a:xfrm>
            <a:off x="6565696" y="5909971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4" name="フローチャート : 結合子 73"/>
          <p:cNvSpPr/>
          <p:nvPr/>
        </p:nvSpPr>
        <p:spPr>
          <a:xfrm>
            <a:off x="6470855" y="6090335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5" name="フローチャート : 結合子 74"/>
          <p:cNvSpPr/>
          <p:nvPr/>
        </p:nvSpPr>
        <p:spPr>
          <a:xfrm>
            <a:off x="6352017" y="6309749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6" name="フローチャート : 結合子 75"/>
          <p:cNvSpPr/>
          <p:nvPr/>
        </p:nvSpPr>
        <p:spPr>
          <a:xfrm>
            <a:off x="6251894" y="6503696"/>
            <a:ext cx="57150" cy="54770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24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32" grpId="0" animBg="1"/>
      <p:bldP spid="35" grpId="0" animBg="1"/>
      <p:bldP spid="40" grpId="0"/>
      <p:bldP spid="41" grpId="0"/>
      <p:bldP spid="48" grpId="0" animBg="1"/>
      <p:bldP spid="49" grpId="0" animBg="1"/>
      <p:bldP spid="50" grpId="0" animBg="1"/>
      <p:bldP spid="52" grpId="0" animBg="1"/>
      <p:bldP spid="57" grpId="0" animBg="1"/>
      <p:bldP spid="58" grpId="0" animBg="1"/>
      <p:bldP spid="59" grpId="0" animBg="1"/>
      <p:bldP spid="4" grpId="0" build="p"/>
      <p:bldP spid="37" grpId="0"/>
      <p:bldP spid="46" grpId="0"/>
      <p:bldP spid="15" grpId="0"/>
      <p:bldP spid="53" grpId="0"/>
      <p:bldP spid="16" grpId="0" animBg="1"/>
      <p:bldP spid="42" grpId="0" animBg="1"/>
      <p:bldP spid="43" grpId="0" animBg="1"/>
      <p:bldP spid="44" grpId="0" animBg="1"/>
      <p:bldP spid="47" grpId="0" animBg="1"/>
      <p:bldP spid="54" grpId="0" animBg="1"/>
      <p:bldP spid="55" grpId="0" animBg="1"/>
      <p:bldP spid="56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444" y="780686"/>
            <a:ext cx="9023912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直線は２点あれば決まる。</a:t>
            </a:r>
            <a:r>
              <a:rPr lang="ja-JP" altLang="en-US" sz="2800" dirty="0" smtClean="0"/>
              <a:t>その点のうち一つは原点（０，０）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もう１点が決まればその式のグラフが</a:t>
            </a:r>
            <a:r>
              <a:rPr kumimoji="1" lang="ja-JP" altLang="en-US" sz="2800" dirty="0" smtClean="0"/>
              <a:t>書ける。</a:t>
            </a:r>
            <a:endParaRPr kumimoji="1" lang="en-US" altLang="ja-JP" sz="2800" dirty="0" smtClean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4299179" y="1606762"/>
            <a:ext cx="4844822" cy="5207484"/>
            <a:chOff x="4211960" y="865038"/>
            <a:chExt cx="5017385" cy="5760886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2" name="直線コネクタ 21"/>
            <p:cNvCxnSpPr/>
            <p:nvPr/>
          </p:nvCxnSpPr>
          <p:spPr>
            <a:xfrm>
              <a:off x="4292578" y="4024757"/>
              <a:ext cx="4504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6329419" y="865038"/>
              <a:ext cx="509367" cy="77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ｙ</a:t>
              </a:r>
              <a:endParaRPr kumimoji="1" lang="ja-JP" altLang="en-US" sz="28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708720" y="3598537"/>
              <a:ext cx="520625" cy="77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ｘ</a:t>
              </a:r>
              <a:endParaRPr kumimoji="1" lang="ja-JP" altLang="en-US" sz="28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996204" y="3987293"/>
              <a:ext cx="619706" cy="592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>
                  <a:ea typeface="ＤＦ平成明朝体W7" pitchFamily="1" charset="-128"/>
                </a:rPr>
                <a:t>Ｏ</a:t>
              </a:r>
              <a:endParaRPr kumimoji="1" lang="ja-JP" altLang="en-US" sz="2000" dirty="0">
                <a:ea typeface="ＤＦ平成明朝体W7" pitchFamily="1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884367" y="4001427"/>
              <a:ext cx="380494" cy="578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538793" y="3980912"/>
              <a:ext cx="752357" cy="578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154659" y="2143695"/>
              <a:ext cx="380494" cy="578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5752960" y="5322798"/>
              <a:ext cx="752357" cy="578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p:sp>
        <p:nvSpPr>
          <p:cNvPr id="48" name="フローチャート : 結合子 47"/>
          <p:cNvSpPr/>
          <p:nvPr/>
        </p:nvSpPr>
        <p:spPr>
          <a:xfrm>
            <a:off x="7410839" y="3285809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フローチャート : 結合子 48"/>
          <p:cNvSpPr/>
          <p:nvPr/>
        </p:nvSpPr>
        <p:spPr>
          <a:xfrm>
            <a:off x="6513660" y="4454350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フローチャート : 結合子 51"/>
          <p:cNvSpPr/>
          <p:nvPr/>
        </p:nvSpPr>
        <p:spPr>
          <a:xfrm>
            <a:off x="6807085" y="5267128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66366" y="1979059"/>
                <a:ext cx="4308768" cy="48084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 smtClean="0"/>
                  <a:t>次のグラフをかきましょう。</a:t>
                </a:r>
                <a:endParaRPr kumimoji="1" lang="en-US" altLang="ja-JP" sz="2800" dirty="0" smtClean="0"/>
              </a:p>
              <a:p>
                <a:pPr marL="514350" indent="-514350">
                  <a:buAutoNum type="arabicParenBoth"/>
                </a:pPr>
                <a:r>
                  <a:rPr lang="ja-JP" altLang="en-US" sz="3200" dirty="0" smtClean="0"/>
                  <a:t>ｙ＝－３ｘ</a:t>
                </a:r>
                <a:endParaRPr lang="en-US" altLang="ja-JP" sz="3200" dirty="0" smtClean="0"/>
              </a:p>
              <a:p>
                <a:r>
                  <a:rPr lang="ja-JP" altLang="en-US" sz="2800" dirty="0"/>
                  <a:t>（０，０</a:t>
                </a:r>
                <a:r>
                  <a:rPr lang="ja-JP" altLang="en-US" sz="2800" dirty="0" smtClean="0"/>
                  <a:t>）と　　　　　　　を通る</a:t>
                </a:r>
                <a:endParaRPr lang="en-US" altLang="ja-JP" sz="2800" dirty="0" smtClean="0"/>
              </a:p>
              <a:p>
                <a:pPr marL="514350" indent="-514350">
                  <a:buAutoNum type="arabicParenBoth" startAt="2"/>
                </a:pPr>
                <a:r>
                  <a:rPr kumimoji="1" lang="ja-JP" altLang="en-US" sz="3200" dirty="0" smtClean="0"/>
                  <a:t>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200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kumimoji="1" lang="ja-JP" altLang="en-US" sz="3200" b="0" i="1" smtClean="0">
                            <a:latin typeface="Cambria Math"/>
                          </a:rPr>
                          <m:t>３</m:t>
                        </m:r>
                      </m:den>
                    </m:f>
                    <m:r>
                      <a:rPr kumimoji="1" lang="ja-JP" altLang="en-US" sz="3200" b="0" i="1" smtClean="0">
                        <a:latin typeface="Cambria Math"/>
                      </a:rPr>
                      <m:t>𝑥</m:t>
                    </m:r>
                  </m:oMath>
                </a14:m>
                <a:endParaRPr kumimoji="1" lang="en-US" altLang="ja-JP" sz="3200" dirty="0" smtClean="0"/>
              </a:p>
              <a:p>
                <a:r>
                  <a:rPr lang="ja-JP" altLang="en-US" sz="2800" dirty="0"/>
                  <a:t>（０，０</a:t>
                </a:r>
                <a:r>
                  <a:rPr lang="ja-JP" altLang="en-US" sz="2800" dirty="0" smtClean="0"/>
                  <a:t>）と　　　　　　　を通る</a:t>
                </a:r>
                <a:endParaRPr lang="en-US" altLang="ja-JP" sz="2800" dirty="0" smtClean="0"/>
              </a:p>
              <a:p>
                <a:r>
                  <a:rPr kumimoji="1" lang="en-US" altLang="ja-JP" sz="3200" dirty="0" smtClean="0"/>
                  <a:t>(3) </a:t>
                </a:r>
                <a:r>
                  <a:rPr kumimoji="1" lang="ja-JP" altLang="en-US" sz="3200" dirty="0" smtClean="0"/>
                  <a:t>ｙ＝３ｘ</a:t>
                </a:r>
                <a:endParaRPr kumimoji="1" lang="en-US" altLang="ja-JP" sz="3200" dirty="0" smtClean="0"/>
              </a:p>
              <a:p>
                <a:r>
                  <a:rPr lang="ja-JP" altLang="en-US" sz="2800" dirty="0"/>
                  <a:t>（０，０）と　　　　　　　を通る</a:t>
                </a:r>
                <a:endParaRPr lang="en-US" altLang="ja-JP" sz="2800" dirty="0"/>
              </a:p>
              <a:p>
                <a:r>
                  <a:rPr lang="en-US" altLang="ja-JP" sz="3200" dirty="0" smtClean="0"/>
                  <a:t>(4) </a:t>
                </a:r>
                <a:r>
                  <a:rPr lang="ja-JP" altLang="en-US" sz="3200" dirty="0"/>
                  <a:t>ｙ</a:t>
                </a:r>
                <a:r>
                  <a:rPr lang="ja-JP" altLang="en-US" sz="3200" dirty="0" smtClean="0"/>
                  <a:t>＝</a:t>
                </a:r>
                <a14:m>
                  <m:oMath xmlns:m="http://schemas.openxmlformats.org/officeDocument/2006/math">
                    <m:r>
                      <a:rPr lang="ja-JP" altLang="en-US" sz="320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200" b="0" i="1" smtClean="0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3200" b="0" i="1" smtClean="0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3200" dirty="0" smtClean="0"/>
                  <a:t>ｘ</a:t>
                </a:r>
                <a:endParaRPr lang="en-US" altLang="ja-JP" sz="3200" dirty="0"/>
              </a:p>
              <a:p>
                <a:r>
                  <a:rPr lang="ja-JP" altLang="en-US" sz="2800" dirty="0"/>
                  <a:t>（０，０）と　　　　　　　を</a:t>
                </a:r>
                <a:r>
                  <a:rPr lang="ja-JP" altLang="en-US" sz="2800" dirty="0" smtClean="0"/>
                  <a:t>通る</a:t>
                </a:r>
                <a:endParaRPr lang="en-US" altLang="ja-JP" sz="28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6" y="1979059"/>
                <a:ext cx="4308768" cy="4808432"/>
              </a:xfrm>
              <a:prstGeom prst="rect">
                <a:avLst/>
              </a:prstGeom>
              <a:blipFill rotWithShape="1">
                <a:blip r:embed="rId3"/>
                <a:stretch>
                  <a:fillRect l="-3819" t="-1777" b="-21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直線コネクタ 6"/>
          <p:cNvCxnSpPr/>
          <p:nvPr/>
        </p:nvCxnSpPr>
        <p:spPr>
          <a:xfrm flipH="1">
            <a:off x="4696200" y="2089242"/>
            <a:ext cx="3749217" cy="46768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 flipV="1">
            <a:off x="5720814" y="2138817"/>
            <a:ext cx="1699991" cy="47961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4819484" y="1708837"/>
            <a:ext cx="1202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(1)y=-3x</a:t>
            </a:r>
            <a:endParaRPr kumimoji="1" lang="ja-JP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7814722" y="1560877"/>
                <a:ext cx="1440523" cy="6247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/>
                  <a:t>(2)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>
                        <a:latin typeface="Cambria Math"/>
                      </a:rPr>
                      <m:t>y</m:t>
                    </m:r>
                    <m:r>
                      <a:rPr lang="en-US" altLang="ja-JP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ja-JP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ja-JP" altLang="en-US" sz="2400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ja-JP" altLang="en-US" sz="2400" i="1">
                        <a:latin typeface="Cambria Math"/>
                      </a:rPr>
                      <m:t>𝑥</m:t>
                    </m:r>
                  </m:oMath>
                </a14:m>
                <a:endParaRPr lang="en-US" altLang="ja-JP" sz="2400" dirty="0"/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722" y="1560877"/>
                <a:ext cx="1440523" cy="624786"/>
              </a:xfrm>
              <a:prstGeom prst="rect">
                <a:avLst/>
              </a:prstGeom>
              <a:blipFill rotWithShape="1">
                <a:blip r:embed="rId4"/>
                <a:stretch>
                  <a:fillRect l="-6780" b="-87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テキスト ボックス 15"/>
          <p:cNvSpPr txBox="1"/>
          <p:nvPr/>
        </p:nvSpPr>
        <p:spPr>
          <a:xfrm>
            <a:off x="45822" y="160046"/>
            <a:ext cx="9030416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比例の関係</a:t>
            </a:r>
            <a:r>
              <a:rPr kumimoji="1" lang="en-US" altLang="ja-JP" sz="3200" dirty="0" smtClean="0"/>
              <a:t>y=ax</a:t>
            </a:r>
            <a:r>
              <a:rPr kumimoji="1" lang="ja-JP" altLang="en-US" sz="3200" dirty="0" smtClean="0"/>
              <a:t>のグラフは、原点を通る直線になる。</a:t>
            </a:r>
            <a:endParaRPr kumimoji="1" lang="ja-JP" altLang="en-US" sz="3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573023" y="2886811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（１，－３）</a:t>
            </a:r>
            <a:endParaRPr kumimoji="1" lang="ja-JP" altLang="en-US" sz="28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623265" y="4121665"/>
            <a:ext cx="127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（３，４）</a:t>
            </a:r>
            <a:endParaRPr kumimoji="1" lang="ja-JP" altLang="en-US" sz="28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624569" y="4993360"/>
            <a:ext cx="127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（１，３）</a:t>
            </a:r>
            <a:endParaRPr kumimoji="1" lang="ja-JP" altLang="en-US" sz="28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451143" y="6234203"/>
            <a:ext cx="16321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（２，－１）</a:t>
            </a:r>
            <a:endParaRPr kumimoji="1" lang="ja-JP" altLang="en-US" sz="2800" dirty="0"/>
          </a:p>
        </p:txBody>
      </p:sp>
      <p:sp>
        <p:nvSpPr>
          <p:cNvPr id="31" name="フローチャート : 結合子 30"/>
          <p:cNvSpPr/>
          <p:nvPr/>
        </p:nvSpPr>
        <p:spPr>
          <a:xfrm>
            <a:off x="6816996" y="3579108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フローチャート : 結合子 31"/>
          <p:cNvSpPr/>
          <p:nvPr/>
        </p:nvSpPr>
        <p:spPr>
          <a:xfrm>
            <a:off x="7109746" y="472640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 flipH="1">
            <a:off x="5720814" y="2192718"/>
            <a:ext cx="1624888" cy="45476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6706726" y="168001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(3)y=3x</a:t>
            </a:r>
            <a:endParaRPr kumimoji="1" lang="ja-JP" altLang="en-US" sz="2400" dirty="0"/>
          </a:p>
        </p:txBody>
      </p:sp>
      <p:cxnSp>
        <p:nvCxnSpPr>
          <p:cNvPr id="38" name="直線コネクタ 37"/>
          <p:cNvCxnSpPr/>
          <p:nvPr/>
        </p:nvCxnSpPr>
        <p:spPr>
          <a:xfrm flipH="1" flipV="1">
            <a:off x="4377024" y="3456725"/>
            <a:ext cx="4411082" cy="20500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/>
              <p:cNvSpPr txBox="1"/>
              <p:nvPr/>
            </p:nvSpPr>
            <p:spPr>
              <a:xfrm>
                <a:off x="7470059" y="5516580"/>
                <a:ext cx="1721049" cy="624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/>
                  <a:t>(</a:t>
                </a:r>
                <a:r>
                  <a:rPr lang="en-US" altLang="ja-JP" sz="2400" dirty="0"/>
                  <a:t>4</a:t>
                </a:r>
                <a:r>
                  <a:rPr kumimoji="1" lang="en-US" altLang="ja-JP" sz="2400" dirty="0" smtClean="0"/>
                  <a:t>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400" i="1">
                        <a:latin typeface="Cambria Math"/>
                      </a:rPr>
                      <m:t>y</m:t>
                    </m:r>
                    <m:r>
                      <a:rPr lang="en-US" altLang="ja-JP" sz="24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altLang="ja-JP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ja-JP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ja-JP" sz="2400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ja-JP" altLang="en-US" sz="2400" i="1">
                        <a:latin typeface="Cambria Math"/>
                      </a:rPr>
                      <m:t>𝑥</m:t>
                    </m:r>
                  </m:oMath>
                </a14:m>
                <a:endParaRPr lang="en-US" altLang="ja-JP" sz="2400" dirty="0"/>
              </a:p>
            </p:txBody>
          </p:sp>
        </mc:Choice>
        <mc:Fallback xmlns="">
          <p:sp>
            <p:nvSpPr>
              <p:cNvPr id="50" name="テキスト ボックス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059" y="5516580"/>
                <a:ext cx="1721049" cy="624082"/>
              </a:xfrm>
              <a:prstGeom prst="rect">
                <a:avLst/>
              </a:prstGeom>
              <a:blipFill rotWithShape="1">
                <a:blip r:embed="rId5"/>
                <a:stretch>
                  <a:fillRect l="-5300" b="-98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446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8" grpId="0" animBg="1"/>
      <p:bldP spid="49" grpId="0" animBg="1"/>
      <p:bldP spid="52" grpId="0" animBg="1"/>
      <p:bldP spid="4" grpId="0" uiExpand="1" build="p"/>
      <p:bldP spid="15" grpId="0"/>
      <p:bldP spid="53" grpId="0"/>
      <p:bldP spid="16" grpId="0" animBg="1"/>
      <p:bldP spid="36" grpId="0"/>
      <p:bldP spid="55" grpId="0"/>
      <p:bldP spid="56" grpId="0"/>
      <p:bldP spid="60" grpId="0"/>
      <p:bldP spid="31" grpId="0" animBg="1"/>
      <p:bldP spid="32" grpId="0" animBg="1"/>
      <p:bldP spid="37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187014" y="2039915"/>
            <a:ext cx="4113430" cy="4054562"/>
            <a:chOff x="796616" y="2218352"/>
            <a:chExt cx="4216107" cy="4054562"/>
          </a:xfrm>
        </p:grpSpPr>
        <p:cxnSp>
          <p:nvCxnSpPr>
            <p:cNvPr id="5" name="直線コネクタ 4"/>
            <p:cNvCxnSpPr/>
            <p:nvPr/>
          </p:nvCxnSpPr>
          <p:spPr>
            <a:xfrm>
              <a:off x="796616" y="4599658"/>
              <a:ext cx="3858357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1913945" y="2987279"/>
              <a:ext cx="0" cy="328563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1706997" y="2218352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4587607" y="4306930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926950" y="4599658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168605" y="162612"/>
            <a:ext cx="8682116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3200" dirty="0" smtClean="0"/>
              <a:t>比例の関数ｙ＝ａｘのグラフは、原点を通る直線で、</a:t>
            </a:r>
            <a:r>
              <a:rPr lang="ja-JP" altLang="en-US" sz="3200" dirty="0" smtClean="0">
                <a:solidFill>
                  <a:srgbClr val="FF0000"/>
                </a:solidFill>
              </a:rPr>
              <a:t>ａの値</a:t>
            </a:r>
            <a:r>
              <a:rPr lang="ja-JP" altLang="en-US" sz="3200" dirty="0" smtClean="0"/>
              <a:t>によって次のようになる。</a:t>
            </a:r>
            <a:endParaRPr lang="en-US" altLang="ja-JP" sz="3200" dirty="0"/>
          </a:p>
        </p:txBody>
      </p:sp>
      <p:sp>
        <p:nvSpPr>
          <p:cNvPr id="30" name="正方形/長方形 29"/>
          <p:cNvSpPr/>
          <p:nvPr/>
        </p:nvSpPr>
        <p:spPr>
          <a:xfrm>
            <a:off x="1277132" y="1455140"/>
            <a:ext cx="128293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ａ＞０</a:t>
            </a:r>
            <a:endParaRPr lang="en-US" altLang="ja-JP" sz="3600" dirty="0"/>
          </a:p>
        </p:txBody>
      </p:sp>
      <p:cxnSp>
        <p:nvCxnSpPr>
          <p:cNvPr id="8" name="直線コネクタ 7"/>
          <p:cNvCxnSpPr/>
          <p:nvPr/>
        </p:nvCxnSpPr>
        <p:spPr>
          <a:xfrm flipH="1">
            <a:off x="325457" y="2519598"/>
            <a:ext cx="2942657" cy="28533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9230247" y="3010795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/>
              <a:t>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859851" y="1948878"/>
            <a:ext cx="17219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右上がり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4993208" y="2028301"/>
            <a:ext cx="4091694" cy="3965899"/>
            <a:chOff x="495734" y="2398044"/>
            <a:chExt cx="4525235" cy="3874870"/>
          </a:xfrm>
        </p:grpSpPr>
        <p:cxnSp>
          <p:nvCxnSpPr>
            <p:cNvPr id="26" name="直線コネクタ 25"/>
            <p:cNvCxnSpPr/>
            <p:nvPr/>
          </p:nvCxnSpPr>
          <p:spPr>
            <a:xfrm>
              <a:off x="495734" y="4781737"/>
              <a:ext cx="417335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1913945" y="3074368"/>
              <a:ext cx="1" cy="319854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1736280" y="2398044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595853" y="4468905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1421501" y="4820032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cxnSp>
        <p:nvCxnSpPr>
          <p:cNvPr id="34" name="直線コネクタ 33"/>
          <p:cNvCxnSpPr/>
          <p:nvPr/>
        </p:nvCxnSpPr>
        <p:spPr>
          <a:xfrm flipH="1" flipV="1">
            <a:off x="4568149" y="3189592"/>
            <a:ext cx="3753199" cy="28046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/>
          <p:cNvSpPr/>
          <p:nvPr/>
        </p:nvSpPr>
        <p:spPr>
          <a:xfrm>
            <a:off x="6660232" y="1455139"/>
            <a:ext cx="128293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ａ＜０</a:t>
            </a:r>
            <a:endParaRPr lang="en-US" altLang="ja-JP" sz="3600" dirty="0"/>
          </a:p>
        </p:txBody>
      </p:sp>
      <p:sp>
        <p:nvSpPr>
          <p:cNvPr id="44" name="正方形/長方形 43"/>
          <p:cNvSpPr/>
          <p:nvPr/>
        </p:nvSpPr>
        <p:spPr>
          <a:xfrm>
            <a:off x="7307602" y="5994200"/>
            <a:ext cx="17219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右下がり</a:t>
            </a:r>
            <a:endParaRPr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1902363" y="3816423"/>
            <a:ext cx="122947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V="1">
            <a:off x="3131840" y="2656441"/>
            <a:ext cx="0" cy="115998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>
            <a:off x="6660232" y="4731205"/>
            <a:ext cx="1229477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7845490" y="4774823"/>
            <a:ext cx="0" cy="8921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1955612" y="388321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増加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845490" y="4788212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減少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772268" y="412849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増加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58358" y="2980017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増加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0" grpId="0" animBg="1"/>
      <p:bldP spid="12" grpId="0"/>
      <p:bldP spid="43" grpId="0" animBg="1"/>
      <p:bldP spid="44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397" y="10324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例題</a:t>
            </a:r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　駅から</a:t>
            </a:r>
            <a:r>
              <a:rPr kumimoji="1" lang="en-US" altLang="ja-JP" sz="3200" dirty="0" smtClean="0"/>
              <a:t>12㎞</a:t>
            </a:r>
            <a:r>
              <a:rPr kumimoji="1" lang="ja-JP" altLang="en-US" sz="3200" dirty="0" smtClean="0"/>
              <a:t>離れた公園まで、毎時</a:t>
            </a:r>
            <a:r>
              <a:rPr kumimoji="1" lang="en-US" altLang="ja-JP" sz="3200" dirty="0" smtClean="0"/>
              <a:t>4</a:t>
            </a:r>
            <a:r>
              <a:rPr kumimoji="1" lang="ja-JP" altLang="en-US" sz="3200" dirty="0" smtClean="0"/>
              <a:t>㎞の速さで歩きます。</a:t>
            </a:r>
            <a:endParaRPr kumimoji="1" lang="ja-JP" altLang="en-US" sz="32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5400688" y="2497650"/>
            <a:ext cx="3571695" cy="3947405"/>
            <a:chOff x="4211960" y="783401"/>
            <a:chExt cx="5017385" cy="5842522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5" cy="5203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2" name="直線コネクタ 21"/>
            <p:cNvCxnSpPr/>
            <p:nvPr/>
          </p:nvCxnSpPr>
          <p:spPr>
            <a:xfrm>
              <a:off x="4283967" y="5902878"/>
              <a:ext cx="4504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5271476" y="1527561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5054635" y="783401"/>
              <a:ext cx="509367" cy="77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ｙ</a:t>
              </a:r>
              <a:endParaRPr kumimoji="1" lang="ja-JP" altLang="en-US" sz="28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708720" y="5428968"/>
              <a:ext cx="520625" cy="77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ｘ</a:t>
              </a:r>
              <a:endParaRPr kumimoji="1" lang="ja-JP" altLang="en-US" sz="28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254149" y="5907282"/>
              <a:ext cx="619706" cy="592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>
                  <a:ea typeface="ＤＦ平成明朝体W7" pitchFamily="1" charset="-128"/>
                </a:rPr>
                <a:t>Ｏ</a:t>
              </a:r>
              <a:endParaRPr kumimoji="1" lang="ja-JP" altLang="en-US" sz="2000" dirty="0">
                <a:ea typeface="ＤＦ平成明朝体W7" pitchFamily="1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793634" y="3985744"/>
              <a:ext cx="477841" cy="683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5</a:t>
              </a:r>
              <a:endParaRPr kumimoji="1" lang="ja-JP" altLang="en-US" sz="240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4575206" y="2386530"/>
              <a:ext cx="696269" cy="683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10</a:t>
              </a:r>
              <a:endParaRPr kumimoji="1" lang="ja-JP" altLang="en-US" sz="24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6630893" y="5837474"/>
              <a:ext cx="477841" cy="6833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/>
                <a:t>5</a:t>
              </a:r>
              <a:endParaRPr kumimoji="1" lang="ja-JP" altLang="en-US" sz="2400" dirty="0"/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197847" y="3201822"/>
            <a:ext cx="476097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時間後の道のりを</a:t>
            </a:r>
            <a:r>
              <a:rPr kumimoji="1" lang="en-US" altLang="ja-JP" sz="2800" dirty="0" err="1" smtClean="0"/>
              <a:t>ykm</a:t>
            </a:r>
            <a:r>
              <a:rPr kumimoji="1" lang="ja-JP" altLang="en-US" sz="2800" dirty="0" smtClean="0"/>
              <a:t>として、</a:t>
            </a:r>
            <a:endParaRPr kumimoji="1" lang="en-US" altLang="ja-JP" sz="2800" dirty="0" smtClean="0"/>
          </a:p>
          <a:p>
            <a:r>
              <a:rPr kumimoji="1" lang="ja-JP" altLang="en-US" sz="2800" dirty="0" err="1" smtClean="0"/>
              <a:t>ｙ</a:t>
            </a:r>
            <a:r>
              <a:rPr kumimoji="1" lang="ja-JP" altLang="en-US" sz="2800" dirty="0" smtClean="0"/>
              <a:t>をｘの式で表しなさい。また、そのグラフを書きなさい。</a:t>
            </a:r>
            <a:endParaRPr kumimoji="1"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　　　　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</a:t>
            </a:r>
            <a:r>
              <a:rPr lang="ja-JP" altLang="en-US" sz="3600" dirty="0" smtClean="0"/>
              <a:t>ｙ</a:t>
            </a:r>
            <a:r>
              <a:rPr lang="ja-JP" altLang="en-US" sz="3600" dirty="0"/>
              <a:t>＝</a:t>
            </a:r>
            <a:r>
              <a:rPr lang="ja-JP" altLang="en-US" sz="3600" dirty="0" smtClean="0"/>
              <a:t>４ｘ</a:t>
            </a:r>
            <a:endParaRPr kumimoji="1" lang="en-US" altLang="ja-JP" sz="3600" dirty="0" smtClean="0"/>
          </a:p>
          <a:p>
            <a:endParaRPr lang="en-US" altLang="ja-JP" sz="2800" dirty="0" smtClean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688" y="1470203"/>
            <a:ext cx="1483094" cy="1151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4" name="直線コネクタ 43"/>
          <p:cNvCxnSpPr/>
          <p:nvPr/>
        </p:nvCxnSpPr>
        <p:spPr>
          <a:xfrm>
            <a:off x="1300870" y="2573273"/>
            <a:ext cx="64807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10" descr="https://encrypted-tbn3.gstatic.com/images?q=tbn:ANd9GcSJtKScl7jVpeYRxtVql4E3dv-nPJRbaGKAoRM58I2nCTFCI-0S3w">
            <a:hlinkClick r:id="rId4"/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83" b="13436"/>
          <a:stretch/>
        </p:blipFill>
        <p:spPr bwMode="auto">
          <a:xfrm>
            <a:off x="122851" y="1650493"/>
            <a:ext cx="1520118" cy="937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フリーフォーム 54"/>
          <p:cNvSpPr/>
          <p:nvPr/>
        </p:nvSpPr>
        <p:spPr>
          <a:xfrm>
            <a:off x="1318018" y="1246012"/>
            <a:ext cx="6469039" cy="1320714"/>
          </a:xfrm>
          <a:custGeom>
            <a:avLst/>
            <a:gdLst>
              <a:gd name="connsiteX0" fmla="*/ 0 w 6469039"/>
              <a:gd name="connsiteY0" fmla="*/ 1516581 h 1516581"/>
              <a:gd name="connsiteX1" fmla="*/ 1296537 w 6469039"/>
              <a:gd name="connsiteY1" fmla="*/ 574885 h 1516581"/>
              <a:gd name="connsiteX2" fmla="*/ 3302758 w 6469039"/>
              <a:gd name="connsiteY2" fmla="*/ 1679 h 1516581"/>
              <a:gd name="connsiteX3" fmla="*/ 5049672 w 6469039"/>
              <a:gd name="connsiteY3" fmla="*/ 438407 h 1516581"/>
              <a:gd name="connsiteX4" fmla="*/ 6469039 w 6469039"/>
              <a:gd name="connsiteY4" fmla="*/ 1489285 h 1516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69039" h="1516581">
                <a:moveTo>
                  <a:pt x="0" y="1516581"/>
                </a:moveTo>
                <a:cubicBezTo>
                  <a:pt x="373038" y="1171975"/>
                  <a:pt x="746077" y="827369"/>
                  <a:pt x="1296537" y="574885"/>
                </a:cubicBezTo>
                <a:cubicBezTo>
                  <a:pt x="1846997" y="322401"/>
                  <a:pt x="2677236" y="24425"/>
                  <a:pt x="3302758" y="1679"/>
                </a:cubicBezTo>
                <a:cubicBezTo>
                  <a:pt x="3928281" y="-21067"/>
                  <a:pt x="4521959" y="190473"/>
                  <a:pt x="5049672" y="438407"/>
                </a:cubicBezTo>
                <a:cubicBezTo>
                  <a:pt x="5577385" y="686341"/>
                  <a:pt x="6469039" y="1489285"/>
                  <a:pt x="6469039" y="1489285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179247" y="887580"/>
            <a:ext cx="94549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12</a:t>
            </a:r>
            <a:r>
              <a:rPr kumimoji="1" lang="ja-JP" altLang="en-US" sz="2800" dirty="0" smtClean="0"/>
              <a:t>㎞</a:t>
            </a:r>
            <a:endParaRPr kumimoji="1" lang="ja-JP" altLang="en-US" sz="2800" dirty="0"/>
          </a:p>
        </p:txBody>
      </p:sp>
      <p:sp>
        <p:nvSpPr>
          <p:cNvPr id="61" name="フリーフォーム 60"/>
          <p:cNvSpPr/>
          <p:nvPr/>
        </p:nvSpPr>
        <p:spPr>
          <a:xfrm>
            <a:off x="1318018" y="2566727"/>
            <a:ext cx="4231324" cy="285888"/>
          </a:xfrm>
          <a:custGeom>
            <a:avLst/>
            <a:gdLst>
              <a:gd name="connsiteX0" fmla="*/ 0 w 2579427"/>
              <a:gd name="connsiteY0" fmla="*/ 0 h 410512"/>
              <a:gd name="connsiteX1" fmla="*/ 204717 w 2579427"/>
              <a:gd name="connsiteY1" fmla="*/ 191068 h 410512"/>
              <a:gd name="connsiteX2" fmla="*/ 682388 w 2579427"/>
              <a:gd name="connsiteY2" fmla="*/ 368489 h 410512"/>
              <a:gd name="connsiteX3" fmla="*/ 1255594 w 2579427"/>
              <a:gd name="connsiteY3" fmla="*/ 409432 h 410512"/>
              <a:gd name="connsiteX4" fmla="*/ 1924335 w 2579427"/>
              <a:gd name="connsiteY4" fmla="*/ 341194 h 410512"/>
              <a:gd name="connsiteX5" fmla="*/ 2579427 w 2579427"/>
              <a:gd name="connsiteY5" fmla="*/ 13647 h 410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9427" h="410512">
                <a:moveTo>
                  <a:pt x="0" y="0"/>
                </a:moveTo>
                <a:cubicBezTo>
                  <a:pt x="45493" y="64826"/>
                  <a:pt x="90986" y="129653"/>
                  <a:pt x="204717" y="191068"/>
                </a:cubicBezTo>
                <a:cubicBezTo>
                  <a:pt x="318448" y="252483"/>
                  <a:pt x="507242" y="332095"/>
                  <a:pt x="682388" y="368489"/>
                </a:cubicBezTo>
                <a:cubicBezTo>
                  <a:pt x="857534" y="404883"/>
                  <a:pt x="1048603" y="413981"/>
                  <a:pt x="1255594" y="409432"/>
                </a:cubicBezTo>
                <a:cubicBezTo>
                  <a:pt x="1462585" y="404883"/>
                  <a:pt x="1703696" y="407158"/>
                  <a:pt x="1924335" y="341194"/>
                </a:cubicBezTo>
                <a:cubicBezTo>
                  <a:pt x="2144974" y="275230"/>
                  <a:pt x="2362200" y="144438"/>
                  <a:pt x="2579427" y="13647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2" name="直線コネクタ 61"/>
          <p:cNvCxnSpPr/>
          <p:nvPr/>
        </p:nvCxnSpPr>
        <p:spPr>
          <a:xfrm>
            <a:off x="5549342" y="2409741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2857903" y="2612849"/>
            <a:ext cx="144783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err="1" smtClean="0"/>
              <a:t>ｘ</a:t>
            </a:r>
            <a:r>
              <a:rPr kumimoji="1" lang="ja-JP" altLang="en-US" sz="2800" dirty="0" smtClean="0"/>
              <a:t>時間後</a:t>
            </a:r>
            <a:endParaRPr kumimoji="1" lang="ja-JP" altLang="en-US" sz="2800" dirty="0"/>
          </a:p>
        </p:txBody>
      </p:sp>
      <p:pic>
        <p:nvPicPr>
          <p:cNvPr id="66" name="Picture 6" descr="C:\Users\teacher\AppData\Local\Microsoft\Windows\Temporary Internet Files\Content.IE5\4IEGVB0E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18018" y="1187266"/>
            <a:ext cx="649902" cy="138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テキスト ボックス 66"/>
          <p:cNvSpPr txBox="1"/>
          <p:nvPr/>
        </p:nvSpPr>
        <p:spPr>
          <a:xfrm>
            <a:off x="2729811" y="1357049"/>
            <a:ext cx="144943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時速</a:t>
            </a:r>
            <a:r>
              <a:rPr lang="en-US" altLang="ja-JP" sz="2800" dirty="0" smtClean="0"/>
              <a:t>4㎞</a:t>
            </a:r>
            <a:endParaRPr kumimoji="1" lang="ja-JP" altLang="en-US" sz="28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81135" y="4572321"/>
            <a:ext cx="3241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道のり＝速さ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×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時間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69" name="フリーフォーム 68"/>
          <p:cNvSpPr/>
          <p:nvPr/>
        </p:nvSpPr>
        <p:spPr>
          <a:xfrm rot="10800000">
            <a:off x="1300870" y="2266797"/>
            <a:ext cx="4231324" cy="285888"/>
          </a:xfrm>
          <a:custGeom>
            <a:avLst/>
            <a:gdLst>
              <a:gd name="connsiteX0" fmla="*/ 0 w 2579427"/>
              <a:gd name="connsiteY0" fmla="*/ 0 h 410512"/>
              <a:gd name="connsiteX1" fmla="*/ 204717 w 2579427"/>
              <a:gd name="connsiteY1" fmla="*/ 191068 h 410512"/>
              <a:gd name="connsiteX2" fmla="*/ 682388 w 2579427"/>
              <a:gd name="connsiteY2" fmla="*/ 368489 h 410512"/>
              <a:gd name="connsiteX3" fmla="*/ 1255594 w 2579427"/>
              <a:gd name="connsiteY3" fmla="*/ 409432 h 410512"/>
              <a:gd name="connsiteX4" fmla="*/ 1924335 w 2579427"/>
              <a:gd name="connsiteY4" fmla="*/ 341194 h 410512"/>
              <a:gd name="connsiteX5" fmla="*/ 2579427 w 2579427"/>
              <a:gd name="connsiteY5" fmla="*/ 13647 h 410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79427" h="410512">
                <a:moveTo>
                  <a:pt x="0" y="0"/>
                </a:moveTo>
                <a:cubicBezTo>
                  <a:pt x="45493" y="64826"/>
                  <a:pt x="90986" y="129653"/>
                  <a:pt x="204717" y="191068"/>
                </a:cubicBezTo>
                <a:cubicBezTo>
                  <a:pt x="318448" y="252483"/>
                  <a:pt x="507242" y="332095"/>
                  <a:pt x="682388" y="368489"/>
                </a:cubicBezTo>
                <a:cubicBezTo>
                  <a:pt x="857534" y="404883"/>
                  <a:pt x="1048603" y="413981"/>
                  <a:pt x="1255594" y="409432"/>
                </a:cubicBezTo>
                <a:cubicBezTo>
                  <a:pt x="1462585" y="404883"/>
                  <a:pt x="1703696" y="407158"/>
                  <a:pt x="1924335" y="341194"/>
                </a:cubicBezTo>
                <a:cubicBezTo>
                  <a:pt x="2144974" y="275230"/>
                  <a:pt x="2362200" y="144438"/>
                  <a:pt x="2579427" y="13647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809685" y="2005187"/>
            <a:ext cx="81304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err="1" smtClean="0"/>
              <a:t>ｙ</a:t>
            </a:r>
            <a:r>
              <a:rPr kumimoji="1" lang="en-US" altLang="ja-JP" sz="2800" dirty="0" smtClean="0"/>
              <a:t>km</a:t>
            </a:r>
            <a:endParaRPr kumimoji="1" lang="ja-JP" altLang="en-US" sz="2800" dirty="0"/>
          </a:p>
        </p:txBody>
      </p:sp>
      <p:sp>
        <p:nvSpPr>
          <p:cNvPr id="71" name="フローチャート : 結合子 70"/>
          <p:cNvSpPr/>
          <p:nvPr/>
        </p:nvSpPr>
        <p:spPr>
          <a:xfrm>
            <a:off x="6114010" y="5904747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フローチャート : 結合子 71"/>
          <p:cNvSpPr/>
          <p:nvPr/>
        </p:nvSpPr>
        <p:spPr>
          <a:xfrm>
            <a:off x="6345766" y="5095541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3" name="直線コネクタ 72"/>
          <p:cNvCxnSpPr>
            <a:stCxn id="71" idx="5"/>
          </p:cNvCxnSpPr>
          <p:nvPr/>
        </p:nvCxnSpPr>
        <p:spPr>
          <a:xfrm flipV="1">
            <a:off x="6162791" y="3429739"/>
            <a:ext cx="675033" cy="25217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5659270" y="3198906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12</a:t>
            </a:r>
            <a:endParaRPr kumimoji="1" lang="ja-JP" altLang="en-US" sz="2400" dirty="0"/>
          </a:p>
        </p:txBody>
      </p:sp>
      <p:cxnSp>
        <p:nvCxnSpPr>
          <p:cNvPr id="80" name="直線コネクタ 79"/>
          <p:cNvCxnSpPr/>
          <p:nvPr/>
        </p:nvCxnSpPr>
        <p:spPr>
          <a:xfrm>
            <a:off x="6837824" y="3429738"/>
            <a:ext cx="0" cy="252680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>
            <a:off x="6181858" y="3429738"/>
            <a:ext cx="65596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 flipV="1">
            <a:off x="6062894" y="2986889"/>
            <a:ext cx="893893" cy="337273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2321520" y="5365201"/>
            <a:ext cx="2190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（０≦ｘ≦３）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6667745" y="5924244"/>
            <a:ext cx="289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3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4243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22849E-6 L 0.43316 -0.00138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9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5" grpId="0" animBg="1"/>
      <p:bldP spid="56" grpId="0" animBg="1"/>
      <p:bldP spid="61" grpId="0" animBg="1"/>
      <p:bldP spid="65" grpId="0" animBg="1"/>
      <p:bldP spid="67" grpId="0" animBg="1"/>
      <p:bldP spid="68" grpId="0"/>
      <p:bldP spid="69" grpId="0" animBg="1"/>
      <p:bldP spid="70" grpId="0" animBg="1"/>
      <p:bldP spid="71" grpId="0" animBg="1"/>
      <p:bldP spid="72" grpId="0" animBg="1"/>
      <p:bldP spid="81" grpId="0"/>
      <p:bldP spid="118" grpId="0"/>
      <p:bldP spid="1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366" y="188640"/>
            <a:ext cx="9023912" cy="1080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練習問題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１　次の関数のグラフを書きなさい。</a:t>
            </a:r>
            <a:endParaRPr kumimoji="1" lang="en-US" altLang="ja-JP" sz="2800" dirty="0" smtClean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4296996" y="991916"/>
            <a:ext cx="4844822" cy="5207484"/>
            <a:chOff x="4211960" y="865038"/>
            <a:chExt cx="5017385" cy="5760886"/>
          </a:xfrm>
        </p:grpSpPr>
        <p:pic>
          <p:nvPicPr>
            <p:cNvPr id="21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4211960" y="1422421"/>
              <a:ext cx="4648814" cy="5203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2" name="直線コネクタ 21"/>
            <p:cNvCxnSpPr/>
            <p:nvPr/>
          </p:nvCxnSpPr>
          <p:spPr>
            <a:xfrm>
              <a:off x="4292578" y="4024757"/>
              <a:ext cx="4504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6536367" y="1532124"/>
              <a:ext cx="0" cy="499322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>
              <a:off x="6329419" y="865038"/>
              <a:ext cx="509367" cy="77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ｙ</a:t>
              </a:r>
              <a:endParaRPr kumimoji="1" lang="ja-JP" altLang="en-US" sz="2800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708720" y="3598537"/>
              <a:ext cx="520625" cy="7744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ｘ</a:t>
              </a:r>
              <a:endParaRPr kumimoji="1" lang="ja-JP" altLang="en-US" sz="2800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123003" y="3987293"/>
              <a:ext cx="619706" cy="5922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dirty="0" smtClean="0">
                  <a:ea typeface="ＤＦ平成明朝体W7" pitchFamily="1" charset="-128"/>
                </a:rPr>
                <a:t>Ｏ</a:t>
              </a:r>
              <a:endParaRPr kumimoji="1" lang="ja-JP" altLang="en-US" sz="2000" dirty="0">
                <a:ea typeface="ＤＦ平成明朝体W7" pitchFamily="1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7884367" y="4001427"/>
              <a:ext cx="380494" cy="578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538793" y="3980912"/>
              <a:ext cx="752357" cy="578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6154659" y="2143695"/>
              <a:ext cx="380494" cy="578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5752960" y="5322798"/>
              <a:ext cx="752357" cy="578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－</a:t>
              </a:r>
              <a:r>
                <a:rPr kumimoji="1" lang="en-US" altLang="ja-JP" sz="2800" dirty="0" smtClean="0"/>
                <a:t>5</a:t>
              </a:r>
              <a:endParaRPr kumimoji="1" lang="ja-JP" altLang="en-US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12848" y="1332230"/>
                <a:ext cx="4308768" cy="1863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200" dirty="0" smtClean="0"/>
                  <a:t>(1)</a:t>
                </a:r>
                <a:r>
                  <a:rPr kumimoji="1" lang="ja-JP" altLang="en-US" sz="3200" dirty="0" smtClean="0"/>
                  <a:t>　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200" b="0" i="1" smtClean="0">
                            <a:latin typeface="Cambria Math"/>
                          </a:rPr>
                          <m:t>５</m:t>
                        </m:r>
                      </m:num>
                      <m:den>
                        <m:r>
                          <a:rPr kumimoji="1" lang="ja-JP" altLang="en-US" sz="3200" b="0" i="1" smtClean="0">
                            <a:latin typeface="Cambria Math"/>
                          </a:rPr>
                          <m:t>２</m:t>
                        </m:r>
                      </m:den>
                    </m:f>
                    <m:r>
                      <a:rPr kumimoji="1" lang="ja-JP" altLang="en-US" sz="3200" b="0" i="1" smtClean="0">
                        <a:latin typeface="Cambria Math"/>
                      </a:rPr>
                      <m:t>𝑥</m:t>
                    </m:r>
                  </m:oMath>
                </a14:m>
                <a:endParaRPr kumimoji="1" lang="en-US" altLang="ja-JP" sz="3200" dirty="0" smtClean="0"/>
              </a:p>
              <a:p>
                <a:endParaRPr kumimoji="1" lang="en-US" altLang="ja-JP" sz="3200" dirty="0" smtClean="0"/>
              </a:p>
              <a:p>
                <a:r>
                  <a:rPr kumimoji="1" lang="en-US" altLang="ja-JP" sz="3200" dirty="0" smtClean="0"/>
                  <a:t>(2)</a:t>
                </a:r>
                <a:r>
                  <a:rPr kumimoji="1" lang="ja-JP" altLang="en-US" sz="3200" dirty="0" smtClean="0"/>
                  <a:t>　</a:t>
                </a:r>
                <a:r>
                  <a:rPr kumimoji="1" lang="en-US" altLang="ja-JP" sz="3200" dirty="0" smtClean="0"/>
                  <a:t> </a:t>
                </a:r>
                <a:r>
                  <a:rPr kumimoji="1" lang="ja-JP" altLang="en-US" sz="3200" dirty="0" smtClean="0"/>
                  <a:t>ｙ＝</a:t>
                </a:r>
                <a:r>
                  <a:rPr lang="ja-JP" altLang="en-US" sz="3200" dirty="0"/>
                  <a:t>－</a:t>
                </a:r>
                <a:r>
                  <a:rPr kumimoji="1" lang="ja-JP" altLang="en-US" sz="3200" dirty="0" smtClean="0"/>
                  <a:t>ｘ </a:t>
                </a:r>
                <a:r>
                  <a:rPr kumimoji="1" lang="ja-JP" altLang="en-US" sz="2800" dirty="0" smtClean="0"/>
                  <a:t>（－</a:t>
                </a:r>
                <a:r>
                  <a:rPr kumimoji="1" lang="en-US" altLang="ja-JP" sz="2800" dirty="0" smtClean="0"/>
                  <a:t>3</a:t>
                </a:r>
                <a:r>
                  <a:rPr lang="ja-JP" altLang="en-US" sz="2400" dirty="0" smtClean="0"/>
                  <a:t>≦</a:t>
                </a:r>
                <a:r>
                  <a:rPr lang="ja-JP" altLang="en-US" sz="2400" dirty="0"/>
                  <a:t>ｘ</a:t>
                </a:r>
                <a:r>
                  <a:rPr lang="ja-JP" altLang="en-US" sz="2400" dirty="0" smtClean="0"/>
                  <a:t>≦</a:t>
                </a:r>
                <a:r>
                  <a:rPr lang="en-US" altLang="ja-JP" sz="2400" dirty="0" smtClean="0"/>
                  <a:t>4</a:t>
                </a:r>
                <a:r>
                  <a:rPr lang="ja-JP" altLang="en-US" sz="2400" dirty="0" smtClean="0"/>
                  <a:t> </a:t>
                </a:r>
                <a:r>
                  <a:rPr kumimoji="1" lang="ja-JP" altLang="en-US" sz="2800" dirty="0" smtClean="0"/>
                  <a:t>）</a:t>
                </a:r>
                <a:endParaRPr kumimoji="1" lang="en-US" altLang="ja-JP" sz="3200" dirty="0" smtClean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48" y="1332230"/>
                <a:ext cx="4308768" cy="1863139"/>
              </a:xfrm>
              <a:prstGeom prst="rect">
                <a:avLst/>
              </a:prstGeom>
              <a:blipFill rotWithShape="1">
                <a:blip r:embed="rId3"/>
                <a:stretch>
                  <a:fillRect l="-3683" r="-425" b="-104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60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2245</TotalTime>
  <Words>324</Words>
  <Application>Microsoft Office PowerPoint</Application>
  <PresentationFormat>画面に合わせる (4:3)</PresentationFormat>
  <Paragraphs>113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３　比例のグラフ</vt:lpstr>
      <vt:lpstr>比例の関係　ｙ＝ａｘ　をグラフに表してみよう</vt:lpstr>
      <vt:lpstr>PowerPoint プレゼンテーション</vt:lpstr>
      <vt:lpstr>PowerPoint プレゼンテーション</vt:lpstr>
      <vt:lpstr>例題1　駅から12㎞離れた公園まで、毎時4㎞の速さで歩きます。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一次関数</dc:title>
  <dc:creator>teacher</dc:creator>
  <cp:lastModifiedBy>kajukun</cp:lastModifiedBy>
  <cp:revision>106</cp:revision>
  <dcterms:created xsi:type="dcterms:W3CDTF">2013-07-01T05:47:01Z</dcterms:created>
  <dcterms:modified xsi:type="dcterms:W3CDTF">2015-11-15T13:09:58Z</dcterms:modified>
</cp:coreProperties>
</file>