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2" r:id="rId2"/>
    <p:sldId id="284" r:id="rId3"/>
    <p:sldId id="285" r:id="rId4"/>
    <p:sldId id="286" r:id="rId5"/>
    <p:sldId id="279" r:id="rId6"/>
    <p:sldId id="281" r:id="rId7"/>
    <p:sldId id="280" r:id="rId8"/>
    <p:sldId id="288" r:id="rId9"/>
    <p:sldId id="271" r:id="rId10"/>
    <p:sldId id="283" r:id="rId11"/>
    <p:sldId id="282" r:id="rId12"/>
    <p:sldId id="289" r:id="rId13"/>
    <p:sldId id="291" r:id="rId14"/>
    <p:sldId id="290" r:id="rId15"/>
    <p:sldId id="292" r:id="rId16"/>
    <p:sldId id="293" r:id="rId17"/>
    <p:sldId id="294" r:id="rId18"/>
    <p:sldId id="295" r:id="rId19"/>
    <p:sldId id="296" r:id="rId20"/>
    <p:sldId id="297" r:id="rId21"/>
    <p:sldId id="298" r:id="rId2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3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99E6B-9F6A-43DE-A5D2-0DEE0ACA26AE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A1173-AA35-4A90-8BD9-2BBDE70D0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709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A1173-AA35-4A90-8BD9-2BBDE70D020E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975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A1173-AA35-4A90-8BD9-2BBDE70D020E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975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A1173-AA35-4A90-8BD9-2BBDE70D020E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975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A1173-AA35-4A90-8BD9-2BBDE70D020E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975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922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281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434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90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15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0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14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85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103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583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28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8FF4C-E1CF-49DC-BE2C-9FDB4DDC6FA3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66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http://www.google.co.jp/url?sa=i&amp;rct=j&amp;q=&amp;esrc=s&amp;source=images&amp;cd=&amp;cad=rja&amp;uact=8&amp;ved=0ahUKEwj1tdPGyrnJAhUEJ5QKHcESA_kQjRwIBw&amp;url=http%3A%2F%2Fmonoist.atmarkit.co.jp%2Fmn%2Farticles%2F1003%2F19%2Fnews098.html&amp;psig=AFQjCNH8Mu_T1ann7ZdQASB1M3Yz6opzPA&amp;ust=1449022216718733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.jp/url?sa=i&amp;rct=j&amp;q=&amp;esrc=s&amp;source=images&amp;cd=&amp;cad=rja&amp;uact=8&amp;ved=0ahUKEwji9Juwy7nJAhUCJ5QKHRLVC58QjRwIBw&amp;url=http%3A%2F%2Feigalive.com%2F526%2Fs526_6_s21_a8i.html&amp;bvm=bv.108194040,d.dGY&amp;psig=AFQjCNFGZ5MGaJgmOOSkELz7rhhJLDgCkQ&amp;ust=1449022423505055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hyperlink" Target="http://www.google.co.jp/url?sa=i&amp;rct=j&amp;q=&amp;esrc=s&amp;source=images&amp;cd=&amp;cad=rja&amp;uact=8&amp;ved=0ahUKEwiPi872yrnJAhVjiKYKHS9DDqYQjRwIBw&amp;url=http%3A%2F%2F4-mini.net%2Fcolumn1_1-7-1.php&amp;psig=AFQjCNH8Mu_T1ann7ZdQASB1M3Yz6opzPA&amp;ust=1449022216718733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source=images&amp;cd=&amp;cad=rja&amp;uact=8&amp;ved=0ahUKEwimot7PgbfJAhUBv5QKHaQdCksQjRwIBw&amp;url=http://labaq.com/archives/51745527.html&amp;psig=AFQjCNFm5-nxSBbKj544UWcgUtw6nUkeSQ&amp;ust=1448933907698219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s://www.google.co.jp/url?sa=i&amp;rct=j&amp;q=&amp;esrc=s&amp;source=images&amp;cd=&amp;cad=rja&amp;uact=8&amp;ved=0ahUKEwi3w9vggbfJAhXMmpQKHV5ACXIQjRwIBw&amp;url=https://orange-tool.com/c16-c2611-c361115-c4611152507-pm5327-ps150104.html&amp;psig=AFQjCNFm5-nxSBbKj544UWcgUtw6nUkeSQ&amp;ust=1448933907698219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jp/url?sa=i&amp;rct=j&amp;q=&amp;esrc=s&amp;frm=1&amp;source=images&amp;cd=&amp;cad=rja&amp;uact=8&amp;docid=SSrkM0XY3NA1EM&amp;tbnid=ADs_DwMRbbVQkM:&amp;ved=0CAcQjRw&amp;url=http://re.oscarjj.jp/builtnew/1729&amp;ei=1hsaVOHjF5Lt8AXqlYG4BA&amp;bvm=bv.75097201,d.dGc&amp;psig=AFQjCNE6HdApjxg_H3CMoDGyhlX92YB4lA&amp;ust=1411083594233593" TargetMode="External"/><Relationship Id="rId7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jp/url?sa=i&amp;rct=j&amp;q=&amp;esrc=s&amp;source=images&amp;cd=&amp;cad=rja&amp;uact=8&amp;ved=0CAcQjRw&amp;url=http://matome.naver.jp/odai/2139640782354765401/2139641238158073903&amp;ei=H0hpVNacNc_luQSA7ICABQ&amp;bvm=bv.79142246,d.c2E&amp;psig=AFQjCNFqbGiZM2IEk72nY4VX8_Xgysly8w&amp;ust=1416272207407867" TargetMode="External"/><Relationship Id="rId5" Type="http://schemas.openxmlformats.org/officeDocument/2006/relationships/image" Target="../media/image6.wmf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jp/url?sa=i&amp;rct=j&amp;q=&amp;esrc=s&amp;source=images&amp;cd=&amp;cad=rja&amp;uact=8&amp;ved=0ahUKEwi7_YCShrfJAhVJGZQKHRchBtgQjRwIBw&amp;url=http://www.sozai-library.com/sozai/405&amp;bvm=bv.108194040,d.dGo&amp;psig=AFQjCNH1Jaoy9EG3lyiYZ3_ygqnl2cdnrw&amp;ust=1448935130558330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>
            <a:normAutofit fontScale="90000"/>
          </a:bodyPr>
          <a:lstStyle/>
          <a:p>
            <a:r>
              <a:rPr kumimoji="1" lang="ja-JP" altLang="en-US" sz="7200" dirty="0" smtClean="0"/>
              <a:t>比例・反比例の利用</a:t>
            </a:r>
            <a:endParaRPr kumimoji="1" lang="ja-JP" altLang="en-US" sz="7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71600" y="2636912"/>
            <a:ext cx="7272808" cy="3240360"/>
          </a:xfrm>
          <a:solidFill>
            <a:srgbClr val="FFFF00"/>
          </a:solidFill>
        </p:spPr>
        <p:txBody>
          <a:bodyPr>
            <a:normAutofit fontScale="92500"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48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4800" dirty="0" smtClean="0">
                <a:solidFill>
                  <a:schemeClr val="tx1"/>
                </a:solidFill>
              </a:rPr>
              <a:t>比例・反比例の考えを活用して、具体的な身の回りの問題を解決することができる。</a:t>
            </a:r>
            <a:endParaRPr kumimoji="1" lang="ja-JP" alt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88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/>
          <p:nvPr/>
        </p:nvGrpSpPr>
        <p:grpSpPr>
          <a:xfrm>
            <a:off x="1318633" y="726044"/>
            <a:ext cx="7140077" cy="5301208"/>
            <a:chOff x="0" y="1844608"/>
            <a:chExt cx="6815972" cy="4703644"/>
          </a:xfrm>
        </p:grpSpPr>
        <p:pic>
          <p:nvPicPr>
            <p:cNvPr id="1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0" y="1844608"/>
              <a:ext cx="4488927" cy="4703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258" t="4742" r="46322" b="10345"/>
            <a:stretch/>
          </p:blipFill>
          <p:spPr bwMode="auto">
            <a:xfrm>
              <a:off x="4351213" y="1844608"/>
              <a:ext cx="2464759" cy="4703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4" name="直線コネクタ 3"/>
          <p:cNvCxnSpPr/>
          <p:nvPr/>
        </p:nvCxnSpPr>
        <p:spPr>
          <a:xfrm>
            <a:off x="1448022" y="761638"/>
            <a:ext cx="0" cy="5188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H="1" flipV="1">
            <a:off x="1451351" y="5933900"/>
            <a:ext cx="7035523" cy="157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1228250" y="38312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ｙ</a:t>
            </a:r>
            <a:endParaRPr kumimoji="1" lang="ja-JP" altLang="en-US" sz="4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23519" y="5808791"/>
            <a:ext cx="5245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O</a:t>
            </a:r>
            <a:endParaRPr kumimoji="1" lang="ja-JP" altLang="en-US" sz="4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486874" y="5524542"/>
            <a:ext cx="450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ｘ</a:t>
            </a:r>
            <a:endParaRPr kumimoji="1" lang="ja-JP" altLang="en-US" sz="4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98608" y="2417022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50</a:t>
            </a:r>
            <a:endParaRPr kumimoji="1" lang="ja-JP" altLang="en-US" sz="3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555776" y="5878838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100</a:t>
            </a:r>
            <a:endParaRPr kumimoji="1" lang="ja-JP" altLang="en-US" sz="36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163204" y="5858846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200</a:t>
            </a:r>
            <a:endParaRPr kumimoji="1" lang="ja-JP" altLang="en-US" sz="3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746475" y="5843276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300</a:t>
            </a:r>
            <a:endParaRPr kumimoji="1" lang="ja-JP" altLang="en-US" sz="3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380312" y="5858847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400</a:t>
            </a:r>
            <a:endParaRPr kumimoji="1" lang="ja-JP" altLang="en-US" sz="36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98608" y="3020303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40</a:t>
            </a:r>
            <a:endParaRPr kumimoji="1" lang="ja-JP" altLang="en-US" sz="36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98608" y="177069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60</a:t>
            </a:r>
            <a:endParaRPr kumimoji="1" lang="ja-JP" altLang="en-US" sz="36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95278" y="3655678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30</a:t>
            </a:r>
            <a:endParaRPr kumimoji="1" lang="ja-JP" altLang="en-US" sz="36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95279" y="4302009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20</a:t>
            </a:r>
            <a:endParaRPr kumimoji="1" lang="ja-JP" altLang="en-US" sz="3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98608" y="4920360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80431" y="1124360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70</a:t>
            </a:r>
            <a:endParaRPr kumimoji="1" lang="ja-JP" altLang="en-US" sz="36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95277" y="447205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8</a:t>
            </a:r>
            <a:r>
              <a:rPr lang="en-US" altLang="ja-JP" sz="3600" dirty="0" smtClean="0"/>
              <a:t>0</a:t>
            </a:r>
            <a:endParaRPr kumimoji="1" lang="ja-JP" altLang="en-US" sz="3600" dirty="0"/>
          </a:p>
        </p:txBody>
      </p:sp>
      <p:sp>
        <p:nvSpPr>
          <p:cNvPr id="2" name="フリーフォーム 1"/>
          <p:cNvSpPr/>
          <p:nvPr/>
        </p:nvSpPr>
        <p:spPr>
          <a:xfrm>
            <a:off x="2183642" y="818866"/>
            <a:ext cx="6237027" cy="4583098"/>
          </a:xfrm>
          <a:custGeom>
            <a:avLst/>
            <a:gdLst>
              <a:gd name="connsiteX0" fmla="*/ 0 w 6237027"/>
              <a:gd name="connsiteY0" fmla="*/ 0 h 4583098"/>
              <a:gd name="connsiteX1" fmla="*/ 204716 w 6237027"/>
              <a:gd name="connsiteY1" fmla="*/ 1296537 h 4583098"/>
              <a:gd name="connsiteX2" fmla="*/ 832513 w 6237027"/>
              <a:gd name="connsiteY2" fmla="*/ 2825086 h 4583098"/>
              <a:gd name="connsiteX3" fmla="*/ 2429301 w 6237027"/>
              <a:gd name="connsiteY3" fmla="*/ 3944203 h 4583098"/>
              <a:gd name="connsiteX4" fmla="*/ 4026089 w 6237027"/>
              <a:gd name="connsiteY4" fmla="*/ 4353635 h 4583098"/>
              <a:gd name="connsiteX5" fmla="*/ 5622877 w 6237027"/>
              <a:gd name="connsiteY5" fmla="*/ 4558352 h 4583098"/>
              <a:gd name="connsiteX6" fmla="*/ 6237027 w 6237027"/>
              <a:gd name="connsiteY6" fmla="*/ 4572000 h 4583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37027" h="4583098">
                <a:moveTo>
                  <a:pt x="0" y="0"/>
                </a:moveTo>
                <a:cubicBezTo>
                  <a:pt x="32982" y="412845"/>
                  <a:pt x="65964" y="825690"/>
                  <a:pt x="204716" y="1296537"/>
                </a:cubicBezTo>
                <a:cubicBezTo>
                  <a:pt x="343468" y="1767384"/>
                  <a:pt x="461749" y="2383808"/>
                  <a:pt x="832513" y="2825086"/>
                </a:cubicBezTo>
                <a:cubicBezTo>
                  <a:pt x="1203277" y="3266364"/>
                  <a:pt x="1897038" y="3689445"/>
                  <a:pt x="2429301" y="3944203"/>
                </a:cubicBezTo>
                <a:cubicBezTo>
                  <a:pt x="2961564" y="4198961"/>
                  <a:pt x="3493826" y="4251277"/>
                  <a:pt x="4026089" y="4353635"/>
                </a:cubicBezTo>
                <a:cubicBezTo>
                  <a:pt x="4558352" y="4455993"/>
                  <a:pt x="5254387" y="4521958"/>
                  <a:pt x="5622877" y="4558352"/>
                </a:cubicBezTo>
                <a:cubicBezTo>
                  <a:pt x="5991367" y="4594746"/>
                  <a:pt x="6114197" y="4583373"/>
                  <a:pt x="6237027" y="457200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62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/>
          <p:nvPr/>
        </p:nvGrpSpPr>
        <p:grpSpPr>
          <a:xfrm>
            <a:off x="1318633" y="726044"/>
            <a:ext cx="7140077" cy="5301208"/>
            <a:chOff x="0" y="1844608"/>
            <a:chExt cx="6815972" cy="4703644"/>
          </a:xfrm>
        </p:grpSpPr>
        <p:pic>
          <p:nvPicPr>
            <p:cNvPr id="1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0" y="1844608"/>
              <a:ext cx="4488927" cy="4703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258" t="4742" r="46322" b="10345"/>
            <a:stretch/>
          </p:blipFill>
          <p:spPr bwMode="auto">
            <a:xfrm>
              <a:off x="4351213" y="1844608"/>
              <a:ext cx="2464759" cy="4703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4" name="直線コネクタ 3"/>
          <p:cNvCxnSpPr/>
          <p:nvPr/>
        </p:nvCxnSpPr>
        <p:spPr>
          <a:xfrm>
            <a:off x="1448022" y="761638"/>
            <a:ext cx="0" cy="5188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H="1" flipV="1">
            <a:off x="1451351" y="5933900"/>
            <a:ext cx="7035523" cy="157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1228250" y="38312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ｙ</a:t>
            </a:r>
            <a:endParaRPr kumimoji="1" lang="ja-JP" altLang="en-US" sz="4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23519" y="5808791"/>
            <a:ext cx="5245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O</a:t>
            </a:r>
            <a:endParaRPr kumimoji="1" lang="ja-JP" altLang="en-US" sz="4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486874" y="5524542"/>
            <a:ext cx="450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ｘ</a:t>
            </a:r>
            <a:endParaRPr kumimoji="1" lang="ja-JP" altLang="en-US" sz="4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98608" y="2417022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50</a:t>
            </a:r>
            <a:endParaRPr kumimoji="1" lang="ja-JP" altLang="en-US" sz="3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555776" y="5878838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100</a:t>
            </a:r>
            <a:endParaRPr kumimoji="1" lang="ja-JP" altLang="en-US" sz="36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163204" y="5858846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200</a:t>
            </a:r>
            <a:endParaRPr kumimoji="1" lang="ja-JP" altLang="en-US" sz="3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746475" y="5843276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300</a:t>
            </a:r>
            <a:endParaRPr kumimoji="1" lang="ja-JP" altLang="en-US" sz="3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380312" y="5858847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400</a:t>
            </a:r>
            <a:endParaRPr kumimoji="1" lang="ja-JP" altLang="en-US" sz="36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98608" y="3020303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40</a:t>
            </a:r>
            <a:endParaRPr kumimoji="1" lang="ja-JP" altLang="en-US" sz="36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98608" y="177069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60</a:t>
            </a:r>
            <a:endParaRPr kumimoji="1" lang="ja-JP" altLang="en-US" sz="36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95278" y="3655678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30</a:t>
            </a:r>
            <a:endParaRPr kumimoji="1" lang="ja-JP" altLang="en-US" sz="36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95279" y="4302009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20</a:t>
            </a:r>
            <a:endParaRPr kumimoji="1" lang="ja-JP" altLang="en-US" sz="3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98608" y="4920360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80431" y="1124360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70</a:t>
            </a:r>
            <a:endParaRPr kumimoji="1" lang="ja-JP" altLang="en-US" sz="36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95277" y="447205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8</a:t>
            </a:r>
            <a:r>
              <a:rPr lang="en-US" altLang="ja-JP" sz="3600" dirty="0" smtClean="0"/>
              <a:t>0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25749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9369" y="188641"/>
            <a:ext cx="8229600" cy="64807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章末５　この仕組みについて　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6" name="Picture 2" descr="http://image.itmedia.co.jp/mn/articles/1003/19/yk_chasis07_1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39" y="1124744"/>
            <a:ext cx="8136904" cy="526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630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074" name="Picture 2" descr="http://cdn.mkimg.carview.co.jp/carlife/images/UserCarPat/1203970/p1.jpg?ct=ca254cec77a3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39" y="278650"/>
            <a:ext cx="8328925" cy="6246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92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4-mini.net/column_images/1/1-7/1/1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511" y="260648"/>
            <a:ext cx="7920880" cy="6431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451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章末６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339752" y="1484784"/>
            <a:ext cx="4320480" cy="4176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直角三角形 4"/>
          <p:cNvSpPr/>
          <p:nvPr/>
        </p:nvSpPr>
        <p:spPr>
          <a:xfrm>
            <a:off x="2339753" y="1484784"/>
            <a:ext cx="1368152" cy="4176464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24867" y="985226"/>
            <a:ext cx="514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Ａ</a:t>
            </a:r>
            <a:endParaRPr kumimoji="1" lang="ja-JP" altLang="en-US" sz="3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05831" y="5445224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Ｂ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25868" y="5624958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Ｐ</a:t>
            </a:r>
            <a:endParaRPr kumimoji="1" lang="ja-JP" altLang="en-US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13984" y="5445224"/>
            <a:ext cx="527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Ｃ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88224" y="966860"/>
            <a:ext cx="534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Ｄ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372061" y="4509120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err="1" smtClean="0"/>
              <a:t>ｙ</a:t>
            </a:r>
            <a:r>
              <a:rPr kumimoji="1" lang="ja-JP" altLang="en-US" sz="3600" dirty="0" smtClean="0"/>
              <a:t>㎝</a:t>
            </a:r>
            <a:r>
              <a:rPr kumimoji="1" lang="en-US" altLang="ja-JP" sz="3600" baseline="30000" dirty="0" smtClean="0"/>
              <a:t>2</a:t>
            </a:r>
            <a:endParaRPr kumimoji="1" lang="ja-JP" altLang="en-US" sz="3600" baseline="30000" dirty="0"/>
          </a:p>
        </p:txBody>
      </p:sp>
      <p:sp>
        <p:nvSpPr>
          <p:cNvPr id="13" name="フリーフォーム 12"/>
          <p:cNvSpPr/>
          <p:nvPr/>
        </p:nvSpPr>
        <p:spPr>
          <a:xfrm>
            <a:off x="2320120" y="5663821"/>
            <a:ext cx="1387786" cy="288383"/>
          </a:xfrm>
          <a:custGeom>
            <a:avLst/>
            <a:gdLst>
              <a:gd name="connsiteX0" fmla="*/ 0 w 1815153"/>
              <a:gd name="connsiteY0" fmla="*/ 0 h 327570"/>
              <a:gd name="connsiteX1" fmla="*/ 805218 w 1815153"/>
              <a:gd name="connsiteY1" fmla="*/ 327546 h 327570"/>
              <a:gd name="connsiteX2" fmla="*/ 1815153 w 1815153"/>
              <a:gd name="connsiteY2" fmla="*/ 13648 h 327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5153" h="327570">
                <a:moveTo>
                  <a:pt x="0" y="0"/>
                </a:moveTo>
                <a:cubicBezTo>
                  <a:pt x="251346" y="162635"/>
                  <a:pt x="502693" y="325271"/>
                  <a:pt x="805218" y="327546"/>
                </a:cubicBezTo>
                <a:cubicBezTo>
                  <a:pt x="1107743" y="329821"/>
                  <a:pt x="1461448" y="171734"/>
                  <a:pt x="1815153" y="1364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80438" y="5729499"/>
            <a:ext cx="886781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3600" dirty="0" err="1"/>
              <a:t>ｘ</a:t>
            </a:r>
            <a:r>
              <a:rPr kumimoji="1" lang="ja-JP" altLang="en-US" sz="3600" dirty="0" smtClean="0"/>
              <a:t>㎝</a:t>
            </a:r>
            <a:endParaRPr kumimoji="1" lang="ja-JP" altLang="en-US" sz="3600" baseline="30000" dirty="0"/>
          </a:p>
        </p:txBody>
      </p:sp>
      <p:sp>
        <p:nvSpPr>
          <p:cNvPr id="14" name="フリーフォーム 13"/>
          <p:cNvSpPr/>
          <p:nvPr/>
        </p:nvSpPr>
        <p:spPr>
          <a:xfrm rot="5400000">
            <a:off x="80191" y="3394445"/>
            <a:ext cx="4181735" cy="357021"/>
          </a:xfrm>
          <a:custGeom>
            <a:avLst/>
            <a:gdLst>
              <a:gd name="connsiteX0" fmla="*/ 0 w 1815153"/>
              <a:gd name="connsiteY0" fmla="*/ 0 h 327570"/>
              <a:gd name="connsiteX1" fmla="*/ 805218 w 1815153"/>
              <a:gd name="connsiteY1" fmla="*/ 327546 h 327570"/>
              <a:gd name="connsiteX2" fmla="*/ 1815153 w 1815153"/>
              <a:gd name="connsiteY2" fmla="*/ 13648 h 327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5153" h="327570">
                <a:moveTo>
                  <a:pt x="0" y="0"/>
                </a:moveTo>
                <a:cubicBezTo>
                  <a:pt x="251346" y="162635"/>
                  <a:pt x="502693" y="325271"/>
                  <a:pt x="805218" y="327546"/>
                </a:cubicBezTo>
                <a:cubicBezTo>
                  <a:pt x="1107743" y="329821"/>
                  <a:pt x="1461448" y="171734"/>
                  <a:pt x="1815153" y="1364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56651" y="3237763"/>
            <a:ext cx="1114408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r>
              <a:rPr kumimoji="1" lang="ja-JP" altLang="en-US" sz="3600" dirty="0" smtClean="0"/>
              <a:t>㎝</a:t>
            </a:r>
            <a:endParaRPr kumimoji="1" lang="ja-JP" altLang="en-US" sz="3600" baseline="30000" dirty="0"/>
          </a:p>
        </p:txBody>
      </p:sp>
    </p:spTree>
    <p:extLst>
      <p:ext uri="{BB962C8B-B14F-4D97-AF65-F5344CB8AC3E}">
        <p14:creationId xmlns:p14="http://schemas.microsoft.com/office/powerpoint/2010/main" val="187061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章末６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339752" y="1484784"/>
            <a:ext cx="4320480" cy="4176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直角三角形 4"/>
          <p:cNvSpPr/>
          <p:nvPr/>
        </p:nvSpPr>
        <p:spPr>
          <a:xfrm>
            <a:off x="2339752" y="1484784"/>
            <a:ext cx="2016223" cy="4176464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24867" y="985226"/>
            <a:ext cx="514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Ａ</a:t>
            </a:r>
            <a:endParaRPr kumimoji="1" lang="ja-JP" altLang="en-US" sz="3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05831" y="5445224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Ｂ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39150" y="5602316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Ｐ</a:t>
            </a:r>
            <a:endParaRPr kumimoji="1" lang="ja-JP" altLang="en-US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13984" y="5445224"/>
            <a:ext cx="527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Ｃ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88224" y="966860"/>
            <a:ext cx="534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Ｄ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07880" y="4509120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err="1" smtClean="0"/>
              <a:t>ｙ</a:t>
            </a:r>
            <a:r>
              <a:rPr kumimoji="1" lang="ja-JP" altLang="en-US" sz="3600" dirty="0" smtClean="0"/>
              <a:t>㎝</a:t>
            </a:r>
            <a:r>
              <a:rPr kumimoji="1" lang="en-US" altLang="ja-JP" sz="3600" baseline="30000" dirty="0" smtClean="0"/>
              <a:t>2</a:t>
            </a:r>
            <a:endParaRPr kumimoji="1" lang="ja-JP" altLang="en-US" sz="3600" baseline="30000" dirty="0"/>
          </a:p>
        </p:txBody>
      </p:sp>
      <p:sp>
        <p:nvSpPr>
          <p:cNvPr id="13" name="フリーフォーム 12"/>
          <p:cNvSpPr/>
          <p:nvPr/>
        </p:nvSpPr>
        <p:spPr>
          <a:xfrm>
            <a:off x="2320119" y="5663821"/>
            <a:ext cx="2035855" cy="288383"/>
          </a:xfrm>
          <a:custGeom>
            <a:avLst/>
            <a:gdLst>
              <a:gd name="connsiteX0" fmla="*/ 0 w 1815153"/>
              <a:gd name="connsiteY0" fmla="*/ 0 h 327570"/>
              <a:gd name="connsiteX1" fmla="*/ 805218 w 1815153"/>
              <a:gd name="connsiteY1" fmla="*/ 327546 h 327570"/>
              <a:gd name="connsiteX2" fmla="*/ 1815153 w 1815153"/>
              <a:gd name="connsiteY2" fmla="*/ 13648 h 327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5153" h="327570">
                <a:moveTo>
                  <a:pt x="0" y="0"/>
                </a:moveTo>
                <a:cubicBezTo>
                  <a:pt x="251346" y="162635"/>
                  <a:pt x="502693" y="325271"/>
                  <a:pt x="805218" y="327546"/>
                </a:cubicBezTo>
                <a:cubicBezTo>
                  <a:pt x="1107743" y="329821"/>
                  <a:pt x="1461448" y="171734"/>
                  <a:pt x="1815153" y="1364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860978" y="5729499"/>
            <a:ext cx="886781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3600" dirty="0" err="1"/>
              <a:t>ｘ</a:t>
            </a:r>
            <a:r>
              <a:rPr kumimoji="1" lang="ja-JP" altLang="en-US" sz="3600" dirty="0" smtClean="0"/>
              <a:t>㎝</a:t>
            </a:r>
            <a:endParaRPr kumimoji="1" lang="ja-JP" altLang="en-US" sz="3600" baseline="30000" dirty="0"/>
          </a:p>
        </p:txBody>
      </p:sp>
      <p:sp>
        <p:nvSpPr>
          <p:cNvPr id="14" name="フリーフォーム 13"/>
          <p:cNvSpPr/>
          <p:nvPr/>
        </p:nvSpPr>
        <p:spPr>
          <a:xfrm rot="5400000">
            <a:off x="80191" y="3394445"/>
            <a:ext cx="4181735" cy="357021"/>
          </a:xfrm>
          <a:custGeom>
            <a:avLst/>
            <a:gdLst>
              <a:gd name="connsiteX0" fmla="*/ 0 w 1815153"/>
              <a:gd name="connsiteY0" fmla="*/ 0 h 327570"/>
              <a:gd name="connsiteX1" fmla="*/ 805218 w 1815153"/>
              <a:gd name="connsiteY1" fmla="*/ 327546 h 327570"/>
              <a:gd name="connsiteX2" fmla="*/ 1815153 w 1815153"/>
              <a:gd name="connsiteY2" fmla="*/ 13648 h 327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5153" h="327570">
                <a:moveTo>
                  <a:pt x="0" y="0"/>
                </a:moveTo>
                <a:cubicBezTo>
                  <a:pt x="251346" y="162635"/>
                  <a:pt x="502693" y="325271"/>
                  <a:pt x="805218" y="327546"/>
                </a:cubicBezTo>
                <a:cubicBezTo>
                  <a:pt x="1107743" y="329821"/>
                  <a:pt x="1461448" y="171734"/>
                  <a:pt x="1815153" y="1364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56651" y="3237763"/>
            <a:ext cx="1114408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r>
              <a:rPr kumimoji="1" lang="ja-JP" altLang="en-US" sz="3600" dirty="0" smtClean="0"/>
              <a:t>㎝</a:t>
            </a:r>
            <a:endParaRPr kumimoji="1" lang="ja-JP" altLang="en-US" sz="3600" baseline="30000" dirty="0"/>
          </a:p>
        </p:txBody>
      </p:sp>
    </p:spTree>
    <p:extLst>
      <p:ext uri="{BB962C8B-B14F-4D97-AF65-F5344CB8AC3E}">
        <p14:creationId xmlns:p14="http://schemas.microsoft.com/office/powerpoint/2010/main" val="339371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章末６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339752" y="1484784"/>
            <a:ext cx="4320480" cy="4176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直角三角形 4"/>
          <p:cNvSpPr/>
          <p:nvPr/>
        </p:nvSpPr>
        <p:spPr>
          <a:xfrm>
            <a:off x="2339752" y="1484784"/>
            <a:ext cx="2592288" cy="4176464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24867" y="985226"/>
            <a:ext cx="514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Ａ</a:t>
            </a:r>
            <a:endParaRPr kumimoji="1" lang="ja-JP" altLang="en-US" sz="3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05831" y="5445224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Ｂ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75399" y="5613885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Ｐ</a:t>
            </a:r>
            <a:endParaRPr kumimoji="1" lang="ja-JP" altLang="en-US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13984" y="5445224"/>
            <a:ext cx="527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Ｃ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88224" y="966860"/>
            <a:ext cx="534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Ｄ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65110" y="4509120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err="1" smtClean="0"/>
              <a:t>ｙ</a:t>
            </a:r>
            <a:r>
              <a:rPr kumimoji="1" lang="ja-JP" altLang="en-US" sz="3600" dirty="0" smtClean="0"/>
              <a:t>㎝</a:t>
            </a:r>
            <a:r>
              <a:rPr kumimoji="1" lang="en-US" altLang="ja-JP" sz="3600" baseline="30000" dirty="0" smtClean="0"/>
              <a:t>2</a:t>
            </a:r>
            <a:endParaRPr kumimoji="1" lang="ja-JP" altLang="en-US" sz="3600" baseline="30000" dirty="0"/>
          </a:p>
        </p:txBody>
      </p:sp>
      <p:sp>
        <p:nvSpPr>
          <p:cNvPr id="13" name="フリーフォーム 12"/>
          <p:cNvSpPr/>
          <p:nvPr/>
        </p:nvSpPr>
        <p:spPr>
          <a:xfrm>
            <a:off x="2320119" y="5663821"/>
            <a:ext cx="2611921" cy="288383"/>
          </a:xfrm>
          <a:custGeom>
            <a:avLst/>
            <a:gdLst>
              <a:gd name="connsiteX0" fmla="*/ 0 w 1815153"/>
              <a:gd name="connsiteY0" fmla="*/ 0 h 327570"/>
              <a:gd name="connsiteX1" fmla="*/ 805218 w 1815153"/>
              <a:gd name="connsiteY1" fmla="*/ 327546 h 327570"/>
              <a:gd name="connsiteX2" fmla="*/ 1815153 w 1815153"/>
              <a:gd name="connsiteY2" fmla="*/ 13648 h 327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5153" h="327570">
                <a:moveTo>
                  <a:pt x="0" y="0"/>
                </a:moveTo>
                <a:cubicBezTo>
                  <a:pt x="251346" y="162635"/>
                  <a:pt x="502693" y="325271"/>
                  <a:pt x="805218" y="327546"/>
                </a:cubicBezTo>
                <a:cubicBezTo>
                  <a:pt x="1107743" y="329821"/>
                  <a:pt x="1461448" y="171734"/>
                  <a:pt x="1815153" y="1364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44181" y="5736987"/>
            <a:ext cx="886781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3600" dirty="0" err="1"/>
              <a:t>ｘ</a:t>
            </a:r>
            <a:r>
              <a:rPr kumimoji="1" lang="ja-JP" altLang="en-US" sz="3600" dirty="0" smtClean="0"/>
              <a:t>㎝</a:t>
            </a:r>
            <a:endParaRPr kumimoji="1" lang="ja-JP" altLang="en-US" sz="3600" baseline="30000" dirty="0"/>
          </a:p>
        </p:txBody>
      </p:sp>
      <p:sp>
        <p:nvSpPr>
          <p:cNvPr id="14" name="フリーフォーム 13"/>
          <p:cNvSpPr/>
          <p:nvPr/>
        </p:nvSpPr>
        <p:spPr>
          <a:xfrm rot="5400000">
            <a:off x="80191" y="3394445"/>
            <a:ext cx="4181735" cy="357021"/>
          </a:xfrm>
          <a:custGeom>
            <a:avLst/>
            <a:gdLst>
              <a:gd name="connsiteX0" fmla="*/ 0 w 1815153"/>
              <a:gd name="connsiteY0" fmla="*/ 0 h 327570"/>
              <a:gd name="connsiteX1" fmla="*/ 805218 w 1815153"/>
              <a:gd name="connsiteY1" fmla="*/ 327546 h 327570"/>
              <a:gd name="connsiteX2" fmla="*/ 1815153 w 1815153"/>
              <a:gd name="connsiteY2" fmla="*/ 13648 h 327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5153" h="327570">
                <a:moveTo>
                  <a:pt x="0" y="0"/>
                </a:moveTo>
                <a:cubicBezTo>
                  <a:pt x="251346" y="162635"/>
                  <a:pt x="502693" y="325271"/>
                  <a:pt x="805218" y="327546"/>
                </a:cubicBezTo>
                <a:cubicBezTo>
                  <a:pt x="1107743" y="329821"/>
                  <a:pt x="1461448" y="171734"/>
                  <a:pt x="1815153" y="1364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56651" y="3237763"/>
            <a:ext cx="1114408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r>
              <a:rPr kumimoji="1" lang="ja-JP" altLang="en-US" sz="3600" dirty="0" smtClean="0"/>
              <a:t>㎝</a:t>
            </a:r>
            <a:endParaRPr kumimoji="1" lang="ja-JP" altLang="en-US" sz="3600" baseline="30000" dirty="0"/>
          </a:p>
        </p:txBody>
      </p:sp>
    </p:spTree>
    <p:extLst>
      <p:ext uri="{BB962C8B-B14F-4D97-AF65-F5344CB8AC3E}">
        <p14:creationId xmlns:p14="http://schemas.microsoft.com/office/powerpoint/2010/main" val="79746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章末６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339752" y="1484784"/>
            <a:ext cx="4320480" cy="4176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直角三角形 4"/>
          <p:cNvSpPr/>
          <p:nvPr/>
        </p:nvSpPr>
        <p:spPr>
          <a:xfrm>
            <a:off x="2339752" y="1484784"/>
            <a:ext cx="3168352" cy="4176464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24867" y="985226"/>
            <a:ext cx="514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Ａ</a:t>
            </a:r>
            <a:endParaRPr kumimoji="1" lang="ja-JP" altLang="en-US" sz="3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05831" y="5445224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Ｂ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51463" y="561388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Ｐ</a:t>
            </a:r>
            <a:endParaRPr kumimoji="1" lang="ja-JP" altLang="en-US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13984" y="5445224"/>
            <a:ext cx="527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Ｃ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88224" y="966860"/>
            <a:ext cx="534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Ｄ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59832" y="4509120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err="1" smtClean="0"/>
              <a:t>ｙ</a:t>
            </a:r>
            <a:r>
              <a:rPr kumimoji="1" lang="ja-JP" altLang="en-US" sz="3600" dirty="0" smtClean="0"/>
              <a:t>㎝</a:t>
            </a:r>
            <a:r>
              <a:rPr kumimoji="1" lang="en-US" altLang="ja-JP" sz="3600" baseline="30000" dirty="0" smtClean="0"/>
              <a:t>2</a:t>
            </a:r>
            <a:endParaRPr kumimoji="1" lang="ja-JP" altLang="en-US" sz="3600" baseline="30000" dirty="0"/>
          </a:p>
        </p:txBody>
      </p:sp>
      <p:sp>
        <p:nvSpPr>
          <p:cNvPr id="13" name="フリーフォーム 12"/>
          <p:cNvSpPr/>
          <p:nvPr/>
        </p:nvSpPr>
        <p:spPr>
          <a:xfrm>
            <a:off x="2320119" y="5663821"/>
            <a:ext cx="3187985" cy="288383"/>
          </a:xfrm>
          <a:custGeom>
            <a:avLst/>
            <a:gdLst>
              <a:gd name="connsiteX0" fmla="*/ 0 w 1815153"/>
              <a:gd name="connsiteY0" fmla="*/ 0 h 327570"/>
              <a:gd name="connsiteX1" fmla="*/ 805218 w 1815153"/>
              <a:gd name="connsiteY1" fmla="*/ 327546 h 327570"/>
              <a:gd name="connsiteX2" fmla="*/ 1815153 w 1815153"/>
              <a:gd name="connsiteY2" fmla="*/ 13648 h 327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5153" h="327570">
                <a:moveTo>
                  <a:pt x="0" y="0"/>
                </a:moveTo>
                <a:cubicBezTo>
                  <a:pt x="251346" y="162635"/>
                  <a:pt x="502693" y="325271"/>
                  <a:pt x="805218" y="327546"/>
                </a:cubicBezTo>
                <a:cubicBezTo>
                  <a:pt x="1107743" y="329821"/>
                  <a:pt x="1461448" y="171734"/>
                  <a:pt x="1815153" y="1364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394337" y="5736987"/>
            <a:ext cx="886781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3600" dirty="0" err="1"/>
              <a:t>ｘ</a:t>
            </a:r>
            <a:r>
              <a:rPr kumimoji="1" lang="ja-JP" altLang="en-US" sz="3600" dirty="0" smtClean="0"/>
              <a:t>㎝</a:t>
            </a:r>
            <a:endParaRPr kumimoji="1" lang="ja-JP" altLang="en-US" sz="3600" baseline="30000" dirty="0"/>
          </a:p>
        </p:txBody>
      </p:sp>
      <p:sp>
        <p:nvSpPr>
          <p:cNvPr id="14" name="フリーフォーム 13"/>
          <p:cNvSpPr/>
          <p:nvPr/>
        </p:nvSpPr>
        <p:spPr>
          <a:xfrm rot="5400000">
            <a:off x="80191" y="3394445"/>
            <a:ext cx="4181735" cy="357021"/>
          </a:xfrm>
          <a:custGeom>
            <a:avLst/>
            <a:gdLst>
              <a:gd name="connsiteX0" fmla="*/ 0 w 1815153"/>
              <a:gd name="connsiteY0" fmla="*/ 0 h 327570"/>
              <a:gd name="connsiteX1" fmla="*/ 805218 w 1815153"/>
              <a:gd name="connsiteY1" fmla="*/ 327546 h 327570"/>
              <a:gd name="connsiteX2" fmla="*/ 1815153 w 1815153"/>
              <a:gd name="connsiteY2" fmla="*/ 13648 h 327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5153" h="327570">
                <a:moveTo>
                  <a:pt x="0" y="0"/>
                </a:moveTo>
                <a:cubicBezTo>
                  <a:pt x="251346" y="162635"/>
                  <a:pt x="502693" y="325271"/>
                  <a:pt x="805218" y="327546"/>
                </a:cubicBezTo>
                <a:cubicBezTo>
                  <a:pt x="1107743" y="329821"/>
                  <a:pt x="1461448" y="171734"/>
                  <a:pt x="1815153" y="1364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56651" y="3237763"/>
            <a:ext cx="1114408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r>
              <a:rPr kumimoji="1" lang="ja-JP" altLang="en-US" sz="3600" dirty="0" smtClean="0"/>
              <a:t>㎝</a:t>
            </a:r>
            <a:endParaRPr kumimoji="1" lang="ja-JP" altLang="en-US" sz="3600" baseline="30000" dirty="0"/>
          </a:p>
        </p:txBody>
      </p:sp>
    </p:spTree>
    <p:extLst>
      <p:ext uri="{BB962C8B-B14F-4D97-AF65-F5344CB8AC3E}">
        <p14:creationId xmlns:p14="http://schemas.microsoft.com/office/powerpoint/2010/main" val="210289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章末６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339752" y="1484784"/>
            <a:ext cx="4320480" cy="4176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直角三角形 4"/>
          <p:cNvSpPr/>
          <p:nvPr/>
        </p:nvSpPr>
        <p:spPr>
          <a:xfrm>
            <a:off x="2339752" y="1484784"/>
            <a:ext cx="3744416" cy="4176464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24867" y="985226"/>
            <a:ext cx="514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Ａ</a:t>
            </a:r>
            <a:endParaRPr kumimoji="1" lang="ja-JP" altLang="en-US" sz="3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05831" y="5445224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Ｂ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827527" y="5629038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Ｐ</a:t>
            </a:r>
            <a:endParaRPr kumimoji="1" lang="ja-JP" altLang="en-US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13984" y="5445224"/>
            <a:ext cx="527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Ｃ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88224" y="966860"/>
            <a:ext cx="534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Ｄ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22201" y="4509120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err="1" smtClean="0"/>
              <a:t>ｙ</a:t>
            </a:r>
            <a:r>
              <a:rPr kumimoji="1" lang="ja-JP" altLang="en-US" sz="3600" dirty="0" smtClean="0"/>
              <a:t>㎝</a:t>
            </a:r>
            <a:r>
              <a:rPr kumimoji="1" lang="en-US" altLang="ja-JP" sz="3600" baseline="30000" dirty="0" smtClean="0"/>
              <a:t>2</a:t>
            </a:r>
            <a:endParaRPr kumimoji="1" lang="ja-JP" altLang="en-US" sz="3600" baseline="30000" dirty="0"/>
          </a:p>
        </p:txBody>
      </p:sp>
      <p:sp>
        <p:nvSpPr>
          <p:cNvPr id="13" name="フリーフォーム 12"/>
          <p:cNvSpPr/>
          <p:nvPr/>
        </p:nvSpPr>
        <p:spPr>
          <a:xfrm>
            <a:off x="2320119" y="5663821"/>
            <a:ext cx="3764049" cy="288383"/>
          </a:xfrm>
          <a:custGeom>
            <a:avLst/>
            <a:gdLst>
              <a:gd name="connsiteX0" fmla="*/ 0 w 1815153"/>
              <a:gd name="connsiteY0" fmla="*/ 0 h 327570"/>
              <a:gd name="connsiteX1" fmla="*/ 805218 w 1815153"/>
              <a:gd name="connsiteY1" fmla="*/ 327546 h 327570"/>
              <a:gd name="connsiteX2" fmla="*/ 1815153 w 1815153"/>
              <a:gd name="connsiteY2" fmla="*/ 13648 h 327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5153" h="327570">
                <a:moveTo>
                  <a:pt x="0" y="0"/>
                </a:moveTo>
                <a:cubicBezTo>
                  <a:pt x="251346" y="162635"/>
                  <a:pt x="502693" y="325271"/>
                  <a:pt x="805218" y="327546"/>
                </a:cubicBezTo>
                <a:cubicBezTo>
                  <a:pt x="1107743" y="329821"/>
                  <a:pt x="1461448" y="171734"/>
                  <a:pt x="1815153" y="1364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837727" y="5736987"/>
            <a:ext cx="886781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3600" dirty="0" err="1"/>
              <a:t>ｘ</a:t>
            </a:r>
            <a:r>
              <a:rPr kumimoji="1" lang="ja-JP" altLang="en-US" sz="3600" dirty="0" smtClean="0"/>
              <a:t>㎝</a:t>
            </a:r>
            <a:endParaRPr kumimoji="1" lang="ja-JP" altLang="en-US" sz="3600" baseline="30000" dirty="0"/>
          </a:p>
        </p:txBody>
      </p:sp>
      <p:sp>
        <p:nvSpPr>
          <p:cNvPr id="14" name="フリーフォーム 13"/>
          <p:cNvSpPr/>
          <p:nvPr/>
        </p:nvSpPr>
        <p:spPr>
          <a:xfrm rot="5400000">
            <a:off x="80191" y="3394445"/>
            <a:ext cx="4181735" cy="357021"/>
          </a:xfrm>
          <a:custGeom>
            <a:avLst/>
            <a:gdLst>
              <a:gd name="connsiteX0" fmla="*/ 0 w 1815153"/>
              <a:gd name="connsiteY0" fmla="*/ 0 h 327570"/>
              <a:gd name="connsiteX1" fmla="*/ 805218 w 1815153"/>
              <a:gd name="connsiteY1" fmla="*/ 327546 h 327570"/>
              <a:gd name="connsiteX2" fmla="*/ 1815153 w 1815153"/>
              <a:gd name="connsiteY2" fmla="*/ 13648 h 327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5153" h="327570">
                <a:moveTo>
                  <a:pt x="0" y="0"/>
                </a:moveTo>
                <a:cubicBezTo>
                  <a:pt x="251346" y="162635"/>
                  <a:pt x="502693" y="325271"/>
                  <a:pt x="805218" y="327546"/>
                </a:cubicBezTo>
                <a:cubicBezTo>
                  <a:pt x="1107743" y="329821"/>
                  <a:pt x="1461448" y="171734"/>
                  <a:pt x="1815153" y="1364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56651" y="3237763"/>
            <a:ext cx="1114408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r>
              <a:rPr kumimoji="1" lang="ja-JP" altLang="en-US" sz="3600" dirty="0" smtClean="0"/>
              <a:t>㎝</a:t>
            </a:r>
            <a:endParaRPr kumimoji="1" lang="ja-JP" altLang="en-US" sz="3600" baseline="30000" dirty="0"/>
          </a:p>
        </p:txBody>
      </p:sp>
    </p:spTree>
    <p:extLst>
      <p:ext uri="{BB962C8B-B14F-4D97-AF65-F5344CB8AC3E}">
        <p14:creationId xmlns:p14="http://schemas.microsoft.com/office/powerpoint/2010/main" val="102294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9600" dirty="0" smtClean="0"/>
              <a:t>夏といえば・・・</a:t>
            </a:r>
            <a:endParaRPr kumimoji="1" lang="ja-JP" altLang="en-US" sz="9600" dirty="0"/>
          </a:p>
        </p:txBody>
      </p:sp>
    </p:spTree>
    <p:extLst>
      <p:ext uri="{BB962C8B-B14F-4D97-AF65-F5344CB8AC3E}">
        <p14:creationId xmlns:p14="http://schemas.microsoft.com/office/powerpoint/2010/main" val="108163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章末６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339752" y="1484784"/>
            <a:ext cx="4320480" cy="4176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直角三角形 4"/>
          <p:cNvSpPr/>
          <p:nvPr/>
        </p:nvSpPr>
        <p:spPr>
          <a:xfrm>
            <a:off x="2339752" y="1484784"/>
            <a:ext cx="4320480" cy="4176464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24867" y="985226"/>
            <a:ext cx="514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Ａ</a:t>
            </a:r>
            <a:endParaRPr kumimoji="1" lang="ja-JP" altLang="en-US" sz="3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05831" y="5445224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Ｂ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03591" y="5663823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Ｐ</a:t>
            </a:r>
            <a:endParaRPr kumimoji="1" lang="ja-JP" altLang="en-US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13984" y="5445224"/>
            <a:ext cx="527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Ｃ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88224" y="966860"/>
            <a:ext cx="534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Ｄ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531258" y="4509120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err="1" smtClean="0"/>
              <a:t>ｙ</a:t>
            </a:r>
            <a:r>
              <a:rPr kumimoji="1" lang="ja-JP" altLang="en-US" sz="3600" dirty="0" smtClean="0"/>
              <a:t>㎝</a:t>
            </a:r>
            <a:r>
              <a:rPr kumimoji="1" lang="en-US" altLang="ja-JP" sz="3600" baseline="30000" dirty="0" smtClean="0"/>
              <a:t>2</a:t>
            </a:r>
            <a:endParaRPr kumimoji="1" lang="ja-JP" altLang="en-US" sz="3600" baseline="30000" dirty="0"/>
          </a:p>
        </p:txBody>
      </p:sp>
      <p:sp>
        <p:nvSpPr>
          <p:cNvPr id="13" name="フリーフォーム 12"/>
          <p:cNvSpPr/>
          <p:nvPr/>
        </p:nvSpPr>
        <p:spPr>
          <a:xfrm>
            <a:off x="2320119" y="5663821"/>
            <a:ext cx="4340113" cy="323167"/>
          </a:xfrm>
          <a:custGeom>
            <a:avLst/>
            <a:gdLst>
              <a:gd name="connsiteX0" fmla="*/ 0 w 1815153"/>
              <a:gd name="connsiteY0" fmla="*/ 0 h 327570"/>
              <a:gd name="connsiteX1" fmla="*/ 805218 w 1815153"/>
              <a:gd name="connsiteY1" fmla="*/ 327546 h 327570"/>
              <a:gd name="connsiteX2" fmla="*/ 1815153 w 1815153"/>
              <a:gd name="connsiteY2" fmla="*/ 13648 h 327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5153" h="327570">
                <a:moveTo>
                  <a:pt x="0" y="0"/>
                </a:moveTo>
                <a:cubicBezTo>
                  <a:pt x="251346" y="162635"/>
                  <a:pt x="502693" y="325271"/>
                  <a:pt x="805218" y="327546"/>
                </a:cubicBezTo>
                <a:cubicBezTo>
                  <a:pt x="1107743" y="329821"/>
                  <a:pt x="1461448" y="171734"/>
                  <a:pt x="1815153" y="1364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46784" y="5736987"/>
            <a:ext cx="886781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3600" dirty="0" err="1"/>
              <a:t>ｘ</a:t>
            </a:r>
            <a:r>
              <a:rPr kumimoji="1" lang="ja-JP" altLang="en-US" sz="3600" dirty="0" smtClean="0"/>
              <a:t>㎝</a:t>
            </a:r>
            <a:endParaRPr kumimoji="1" lang="ja-JP" altLang="en-US" sz="3600" baseline="30000" dirty="0"/>
          </a:p>
        </p:txBody>
      </p:sp>
      <p:sp>
        <p:nvSpPr>
          <p:cNvPr id="14" name="フリーフォーム 13"/>
          <p:cNvSpPr/>
          <p:nvPr/>
        </p:nvSpPr>
        <p:spPr>
          <a:xfrm rot="5400000">
            <a:off x="80191" y="3394445"/>
            <a:ext cx="4181735" cy="357021"/>
          </a:xfrm>
          <a:custGeom>
            <a:avLst/>
            <a:gdLst>
              <a:gd name="connsiteX0" fmla="*/ 0 w 1815153"/>
              <a:gd name="connsiteY0" fmla="*/ 0 h 327570"/>
              <a:gd name="connsiteX1" fmla="*/ 805218 w 1815153"/>
              <a:gd name="connsiteY1" fmla="*/ 327546 h 327570"/>
              <a:gd name="connsiteX2" fmla="*/ 1815153 w 1815153"/>
              <a:gd name="connsiteY2" fmla="*/ 13648 h 327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5153" h="327570">
                <a:moveTo>
                  <a:pt x="0" y="0"/>
                </a:moveTo>
                <a:cubicBezTo>
                  <a:pt x="251346" y="162635"/>
                  <a:pt x="502693" y="325271"/>
                  <a:pt x="805218" y="327546"/>
                </a:cubicBezTo>
                <a:cubicBezTo>
                  <a:pt x="1107743" y="329821"/>
                  <a:pt x="1461448" y="171734"/>
                  <a:pt x="1815153" y="1364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56651" y="3237763"/>
            <a:ext cx="1114408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r>
              <a:rPr kumimoji="1" lang="ja-JP" altLang="en-US" sz="3600" dirty="0" smtClean="0"/>
              <a:t>㎝</a:t>
            </a:r>
            <a:endParaRPr kumimoji="1" lang="ja-JP" altLang="en-US" sz="3600" baseline="30000" dirty="0"/>
          </a:p>
        </p:txBody>
      </p:sp>
    </p:spTree>
    <p:extLst>
      <p:ext uri="{BB962C8B-B14F-4D97-AF65-F5344CB8AC3E}">
        <p14:creationId xmlns:p14="http://schemas.microsoft.com/office/powerpoint/2010/main" val="122242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7330" y="150357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章末</a:t>
            </a:r>
            <a:r>
              <a:rPr kumimoji="1" lang="en-US" altLang="ja-JP" dirty="0" smtClean="0"/>
              <a:t>7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886055" y="843531"/>
            <a:ext cx="6768752" cy="57606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0"/>
            <a:endCxn id="4" idx="2"/>
          </p:cNvCxnSpPr>
          <p:nvPr/>
        </p:nvCxnSpPr>
        <p:spPr>
          <a:xfrm>
            <a:off x="5270431" y="843531"/>
            <a:ext cx="0" cy="576064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1889431" y="1779635"/>
            <a:ext cx="6768752" cy="57606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/>
          <p:cNvCxnSpPr/>
          <p:nvPr/>
        </p:nvCxnSpPr>
        <p:spPr>
          <a:xfrm>
            <a:off x="5286478" y="1779635"/>
            <a:ext cx="0" cy="576064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7070631" y="1779635"/>
            <a:ext cx="0" cy="576064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3614247" y="1779635"/>
            <a:ext cx="0" cy="576064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900614" y="2846982"/>
            <a:ext cx="6768752" cy="57606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コネクタ 15"/>
          <p:cNvCxnSpPr/>
          <p:nvPr/>
        </p:nvCxnSpPr>
        <p:spPr>
          <a:xfrm>
            <a:off x="5297661" y="2846982"/>
            <a:ext cx="0" cy="576064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7081814" y="2846982"/>
            <a:ext cx="0" cy="576064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3625430" y="2846982"/>
            <a:ext cx="0" cy="576064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2750151" y="2846982"/>
            <a:ext cx="0" cy="576064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4478343" y="2846982"/>
            <a:ext cx="0" cy="576064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6206535" y="2846982"/>
            <a:ext cx="0" cy="576064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7920810" y="2846982"/>
            <a:ext cx="0" cy="576064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407561" y="712431"/>
            <a:ext cx="10486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１</a:t>
            </a:r>
            <a:r>
              <a:rPr kumimoji="1" lang="ja-JP" altLang="en-US" sz="4000" dirty="0" smtClean="0"/>
              <a:t>回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07560" y="1712504"/>
            <a:ext cx="10486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２回</a:t>
            </a:r>
            <a:endParaRPr kumimoji="1"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07559" y="2781071"/>
            <a:ext cx="10486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３</a:t>
            </a:r>
            <a:r>
              <a:rPr kumimoji="1" lang="ja-JP" altLang="en-US" sz="4000" dirty="0" smtClean="0"/>
              <a:t>回</a:t>
            </a:r>
            <a:endParaRPr kumimoji="1" lang="ja-JP" altLang="en-US" sz="4000" dirty="0"/>
          </a:p>
        </p:txBody>
      </p: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179619"/>
              </p:ext>
            </p:extLst>
          </p:nvPr>
        </p:nvGraphicFramePr>
        <p:xfrm>
          <a:off x="107502" y="3711078"/>
          <a:ext cx="8784979" cy="30401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4997"/>
                <a:gridCol w="1254997"/>
                <a:gridCol w="1254997"/>
                <a:gridCol w="1254997"/>
                <a:gridCol w="1254997"/>
                <a:gridCol w="1254997"/>
                <a:gridCol w="1254997"/>
              </a:tblGrid>
              <a:tr h="1013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4000" dirty="0" smtClean="0"/>
                        <a:t>枚数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4000" dirty="0" smtClean="0"/>
                        <a:t>１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4000" dirty="0" smtClean="0"/>
                        <a:t>２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4000" dirty="0" smtClean="0"/>
                        <a:t>３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4000" dirty="0" smtClean="0"/>
                        <a:t>４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4000" dirty="0" smtClean="0"/>
                        <a:t>５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4000" dirty="0" smtClean="0"/>
                        <a:t>ｘ</a:t>
                      </a:r>
                      <a:endParaRPr kumimoji="1" lang="ja-JP" altLang="en-US" sz="4000" dirty="0"/>
                    </a:p>
                  </a:txBody>
                  <a:tcPr/>
                </a:tc>
              </a:tr>
              <a:tr h="1013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4000" dirty="0" smtClean="0"/>
                        <a:t>回数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2800" dirty="0"/>
                    </a:p>
                  </a:txBody>
                  <a:tcPr/>
                </a:tc>
              </a:tr>
              <a:tr h="1013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正方形/長方形 26"/>
          <p:cNvSpPr/>
          <p:nvPr/>
        </p:nvSpPr>
        <p:spPr>
          <a:xfrm>
            <a:off x="1691678" y="4719190"/>
            <a:ext cx="53572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4000" dirty="0">
                <a:solidFill>
                  <a:prstClr val="black"/>
                </a:solidFill>
              </a:rPr>
              <a:t>１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2987822" y="4719190"/>
            <a:ext cx="53572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4000" dirty="0">
                <a:solidFill>
                  <a:prstClr val="black"/>
                </a:solidFill>
              </a:rPr>
              <a:t>３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4283966" y="4719189"/>
            <a:ext cx="53572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4000" dirty="0">
                <a:solidFill>
                  <a:prstClr val="black"/>
                </a:solidFill>
              </a:rPr>
              <a:t>７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5292078" y="4719188"/>
            <a:ext cx="88678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4000" dirty="0">
                <a:solidFill>
                  <a:prstClr val="black"/>
                </a:solidFill>
              </a:rPr>
              <a:t>１５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6588222" y="4719190"/>
            <a:ext cx="88678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4000" dirty="0">
                <a:solidFill>
                  <a:prstClr val="black"/>
                </a:solidFill>
              </a:rPr>
              <a:t>３１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7717362" y="4857689"/>
            <a:ext cx="1159292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2800" dirty="0">
                <a:solidFill>
                  <a:prstClr val="black"/>
                </a:solidFill>
              </a:rPr>
              <a:t>２</a:t>
            </a:r>
            <a:r>
              <a:rPr lang="ja-JP" altLang="en-US" sz="2800" baseline="30000" dirty="0">
                <a:solidFill>
                  <a:prstClr val="black"/>
                </a:solidFill>
              </a:rPr>
              <a:t>ｘ</a:t>
            </a:r>
            <a:r>
              <a:rPr lang="ja-JP" altLang="en-US" sz="2800" dirty="0">
                <a:solidFill>
                  <a:prstClr val="black"/>
                </a:solidFill>
              </a:rPr>
              <a:t>－１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203659" y="5599952"/>
            <a:ext cx="975643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2800" dirty="0">
                <a:solidFill>
                  <a:prstClr val="black"/>
                </a:solidFill>
              </a:rPr>
              <a:t>回数</a:t>
            </a:r>
            <a:endParaRPr lang="en-US" altLang="ja-JP" sz="2800" dirty="0">
              <a:solidFill>
                <a:prstClr val="black"/>
              </a:solidFill>
            </a:endParaRPr>
          </a:p>
          <a:p>
            <a:pPr lvl="0" algn="ctr">
              <a:lnSpc>
                <a:spcPct val="150000"/>
              </a:lnSpc>
            </a:pPr>
            <a:r>
              <a:rPr lang="ja-JP" altLang="en-US" sz="2400" dirty="0">
                <a:solidFill>
                  <a:prstClr val="black"/>
                </a:solidFill>
              </a:rPr>
              <a:t>＋１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1691678" y="5734853"/>
            <a:ext cx="53572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4000" dirty="0">
                <a:solidFill>
                  <a:prstClr val="black"/>
                </a:solidFill>
              </a:rPr>
              <a:t>２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2987822" y="5734853"/>
            <a:ext cx="53572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4000" dirty="0">
                <a:solidFill>
                  <a:prstClr val="black"/>
                </a:solidFill>
              </a:rPr>
              <a:t>４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4283966" y="5734851"/>
            <a:ext cx="53572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4000" dirty="0">
                <a:solidFill>
                  <a:prstClr val="black"/>
                </a:solidFill>
              </a:rPr>
              <a:t>８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5313448" y="5734851"/>
            <a:ext cx="886781" cy="910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4000" dirty="0" smtClean="0">
                <a:solidFill>
                  <a:prstClr val="black"/>
                </a:solidFill>
              </a:rPr>
              <a:t>１６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6588222" y="5734850"/>
            <a:ext cx="88678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4000" dirty="0">
                <a:solidFill>
                  <a:prstClr val="black"/>
                </a:solidFill>
              </a:rPr>
              <a:t>３２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7981437" y="5919518"/>
            <a:ext cx="6607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２</a:t>
            </a:r>
            <a:r>
              <a:rPr lang="ja-JP" altLang="en-US" sz="3600" baseline="30000" dirty="0">
                <a:solidFill>
                  <a:prstClr val="black"/>
                </a:solidFill>
              </a:rPr>
              <a:t>ｘ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30359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116631"/>
            <a:ext cx="8496944" cy="1080121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/>
              <a:t>蚊取り線香の実際の長さを求めるにはどうすればよいだろう。</a:t>
            </a:r>
            <a:endParaRPr kumimoji="1" lang="ja-JP" altLang="en-US" dirty="0"/>
          </a:p>
        </p:txBody>
      </p:sp>
      <p:sp>
        <p:nvSpPr>
          <p:cNvPr id="5" name="AutoShape 4" descr="data:image/jpeg;base64,/9j/4AAQSkZJRgABAQAAAQABAAD/2wCEAAkGBxQSEhUUEhQVFhUXGBgVFxgYFxgcFxUXFxgXFxwXGBUYHCggGBolHBQXIjEhJSkrLi4uFx8zODMsNygtLisBCgoKDg0OGxAQGywkICQsLCwsLCwsLDQsLCwsLCwsLCwsLCwsLC8sLCwsLCwsLCwsLCwsLCwsLCwsLCwsLCwsLP/AABEIAMQBAQMBIgACEQEDEQH/xAAcAAABBAMBAAAAAAAAAAAAAAAHAgMFBgAECAH/xABKEAABAgMEBwQHBQQIBQUAAAABAgMABBEFBiExBxJBUWFxgRMikaEyQlJyscHwI2KCktEUM7LCQ1Njc5Oi0uEkg6Pi8VR0hLPD/8QAGQEAAwEBAQAAAAAAAAAAAAAAAAECBAMF/8QAKhEAAgIBAwMDBAIDAAAAAAAAAAECAxEEITESQVEiMmETFEJxIzNSkfD/2gAMAwEAAhEDEQA/ACaBDiRCUw4IDoKAhQEeCFAwCPRCgI8AhYgA9AhQEeQoCAQqkKAhI+GJ4RVba0iSUvVKVl9Y9Vmih1crqdASeEGSZSUVlstoEKgMWtpVmnKhhDbIyqe+vxUAkflPOKda1tvP4zDzjlcaLWdUckZDoIWTNLVxXtWToSevLJsnVdmWEqz1S4kq/KDXyiDmNJlnpNAtxfutK/npWAEu0W0jA15DDdDC7W3J8YCPr3PiIc39LUsPRYfVz7NP8xhg6Xmtkq7+dH6QDVWsrckePzhCrUXvSPD5wC6tQ/AdRpfa/wDSuf4if0h1vS7L+tLvDkWz5EiAGLUX7Q8odTaq+BgDN/lHQ8tpRkVemXm/ebJp/hlUTMlfOQd9GaaB3LV2Z8HKRzIm1jXECHkWqjbUfXCDcPrXLmOTrFpYUKpIUN4II8RCo5akbR1DrMuKbO9CihWe9JBi22TpGnmaVdS8nc6mp/OmiupJgyyo6uP5LAdiI8pFDsPSpLO0TMIUwrfituvvJGsOopxi8Sc228gOMrS4g5KQoKSeoh5NMLIy9rHaQkiFQqGWMlMJh6kJUiABsiEkQox4YQxsiPCIWRCYAG9SMhyMgDJHiHBCBCwYChcKEIELEAhYhYhAjVta1WpVouvrCEDDeVK2JSkYqUaZDichWATZvgRTLzaRpeWJQz/xDoqDqn7JB3KcGZ4JrliRFAvdft+cq2irMuajUB77g/tFDMfdGHvZxS5iZCBj4CEY7NS2+mssN4L0zU4ft3e5n2ae62PwetlmokxXHrQSMqk/W/nlGj2jj6whCVKKjQISCSegi/3V0QvvUXNK7JPsJoV9VZDpXnDSIjppS3mygOzy191OFcAAMTwG/pE/YtwJ+aoQ0UJPrOkpw930vKDC3Z1lWMnv6iXCMgNd5Q5YqpxNBFetjSs6qqZNlLSfbcopfRA7qTzKoNjq3VUM2RoRFAZl9R3hACR4mp+ESRudYUqSl55lShmlTxWrfigKJ8oH1q25MTNf2h9xwH1VK7mB/qxRPlEO5ONpwJHIY/CDLOX3WdoRCo5P3fbFEMBfuy5Hm4Exry16rJawbkXR+BhNfBWMCtdrpGQPWlPjDYtc+yPODL8h9XUPhYC8b8WccDIu0/5XwrGs5b9jOHvyTo3nsmDTwVWBULWPsjxMYLWO1I6EwZfkXXqPgJ7lnWA9gFqZPFt5PmmqR1jWXovlX6/sU624fZDjayOYqFCB+3aoOYI5GvxjYRMtrAxFdxgyDvsXuiSlsaNZ1jEIDg+6aK6JXSvQmK04p1lWqsLQr2Vgg+Bxi62Ve2cl8G5hSkew59og8KLqQOREWRq+UnNJ7O0JYJr67addvfUsqqpP4amDYauqs2e37BixaYOChTjs/wBombJtZ1hWvLuqbVUElCsDT2hkoY5EGLHbGjJt5sv2c6laDs1ipFdxPptngoHpA9npJ+Vc1XUKbVuOSgNqTkocRBgmemxvANt2dKaVURPJCDkHkA6h99GJTzFRygkS7yVpC0KSpKhVKkkFKgdoIwIjlKVnwTQ9079kWi61635BVWVVbJqtpXoK2EjahX3h1rCHDUyg+mz/AGdExkQd1r1S8+irRotI77SsFo409ZP3hhyOEThho3JprKEqFYaIh0x4RAMahJELUmEmAYikZCo9gAjBDghpKocCoChYELENhUaFu221JsqeePdGAA9JajkhI2k06AEnAGATeDLyXgakWe1dNScEIHpOK3DcBtVkOZAILvFbzs672ryq0rqIFdVtPsoT0FTmaY7IbvBbbs48XnjicEpHotprglI3CvU1JiBnpmndScdvDlxhHn2WO19MeBc3O6uAxMbF2LsvWg5RFQkHvuGpA4J3q4bNsS1yLguzpC3KoZ8FOctyeO3ZvgwTc3KWPLpqEg0IaaTTWWRnQbEjao4Co2kAvHk0V1RrWWZYF2pKyWC44UIApruL9JR2CuaidiR0EVK9Ok112rckCy1kXD+9UPu/1Y5VVxEVK8d4X553tH1YCuohPoNJOxI3nCqjiaDgBXpufCDQYnbw8IG8mey+Vj6YG2/MCpUpWJqpSlEkknaScSYjn7V9gV4n5CPLMsqYnHNVpCnDtPqorvVkPjBSuxobTQKm1lR9hNQnlXMwJF16VcyBKyl19WqkLcUfVSNbxAw8Yt9jaLZ5+hWEsj7xqofhT+sFOZtWzLKHZICVOJNC0yElQOHpmoSg45E14GKpaulKaXUS6EMIyBA13Oesoao/LBsdJWVV7G3Z+hFulXXnFctVI+BPnDitGdmM/v5lCa5dpMhGW4BQiiWja779e3edcG5a1FO31ch0iMU8hOBKR4D6EGTg9Xn2xCkLp2CAB+0Sp/8AkE+J7TCGXLj2Ks0bm5YE4DVmxnwBWYGRnW/aHTHzEemcRj30wssX3U/8AgzuhsEazD6iNhohxPinVMVC1tHk4yTRCXQPYNF/4a6E9Kxryr5QrXaWUqHrIUUq/Mk1/wDEWezr/wA41RLi0zCPZeTrHosUUDxJMMFqoPaSwDyrjSinvIUM0qBBHNKhUeEbbFpbFinGnygus2tZlpgNzKAw5kkO95up9h/Ao6lOeFYgL0aJHWqrljrpz1VGvg5/qHWDHguVMLFmO5WbJtZ2XWHZZxSF70nMblDJQ4ERfpC9EpaCOwtFttpaqUXT7BZ3q/qVca04jKBI425LrKFpUhQzQsU4Vpu4iN2WmQuu/OnCEZ07KXtwWK+mjl2VJWwFON56ua0jOoP9InzHHOKfKzdMCap3wRLnX1VLAMTILsrgB7bHFG0jejw3GYvpo7bmEftUipJ1xr909x0HaaZK4+O8Pk0ei6OY8+Af2baDjDiXmVFC04pUPPgQRmDgYOVxL7Nz6NRdG5lIqpGxY9tuuY3jNPIgnnYazCyhaSkg0Uk4FJG8RJSc2ptSHGlFC0kKSoYKSd+PUU21OwwmjhCcqZY7HUZEJiqXDvkifb1V0RMoHfRsWMu0QPZ3j1SdxBNrMNPJ6MZKSyhJhBhZENqEBR5SPYTSMgGRQhaYQIWIChRNMyABiScgBmSdggGX5vKZ2YJST2LdUtDKu9wjeqlccgAN9bvpXt7smEyzZ774qumxkVBH4yKcUpWIEKnAMfHp84Ri1Nn4IbnH9UU2n6rFk0c3KM44HXk/Yg1AI/eEb/u/HlELdWwlT0yEUOoMVncNia7z+sdGWbJtyrPqoQhNVHJKUpFSTuAAil5OtFXRHPc1LbtVmzZbXUPutoGBcXTBI3AZk7B0BBds2q5NPKefVrLV4JSK0QgHJIqaDiTtJjevjeFU/MF3JtNUspPqorWpHtKI1j0GOqIrU7MaooMz5CJz3Mts3ZLpjwNz876qep3fpFnuFo8cnSHHgUM5gZKc4j2U8czs3xsaM7jmbWH3k/ZA1Qk+uR6x+7u38szq++zJsKccIQ2gVUfIADaSSAAMyRD/AGa6641xNKVkJSzZcqVqMtIGJyFTsAzUonYKknfAyvjpGdmatSxUwzvBo64MqqIPcSfZGOGJ2CDvleh20HtdVUtJwbarXUG9WNC4canoMIrM1NhGOZ3buJ8MuMJvJltvlN9MB5xxKRU4AfWAjQetU+oAOJxMbdgXembQcoykkA0UtXoI4E0xPAeUGO62iSXZAU+O2XmSsd0HgjLxqeMPBdelS3kA6SkZiYNGkOOcUpJA5qpQeMWGX0aWgpOt2SE8FLxH5ARBwta8VnWeChSklacOyaAUsEbCkYI/ERFUndLyq0YlUhO9xZrT3ECg/MYNjrKdcNmweK0azw9Vr86vmiNZ64U6n+iSr3XUfzERd1aVp6uCZYf8teP/AFI2pTSw9k/LMODbq6yDsxx1xAc/uKn/AMwUz1jTEvi6y62B62qrV/xE1T5xkvaKx6XeHHPx2wfbHvZZs4Qg1lnTgAuiQo4DurBKDiaUNCd0al6NFTL1VNpCV56zYCVfiR6K/IwFOuFi23A8zMJWKg9Noi4XQv3MSNEH7VgYdko4oH9mo+j7pw5ZxUbwXZfkl98VTXuuJqBXcQcUq4HoTDUtNa2BzHw20hGKcJVSzEP09YsjbMsHG6EGtCO6tte1JAxQrKoyOGYMBK+F0H7Pc71S3XuOAUHJVMleR8okLpXkckHw63UoNEut1wcRuxwChWqT0yJg8utS9oyoUNVxp1NRUZg7CNhBwIzBHCHnszXXON0d+TmaXmNcY5jZF20eXzMk52TprKuHvDPslH+kSNx9ZPUYggwV+LqLs5+mJaXUtqNT+BR3jDmOsRLawoVy+sRA0Y5KVM8oNOkO4iJxvtmNUOhNUqHorTmEkjMGuB2VgGpSppam3BqkEpIOaCNhgyaH70a6TIunFIKmCdqB6TWPs1qOFR6saul+5oUkzbKe8kfagesgetT2k/DkIa9X7NckrYdSBxZ88th1DrSqOIOsk7juI2g1II2gx0NdW8Dc9LpebwPouI2tuAAlPLEEHaCI5pll1FNv0esW7R1eL9imk6yvsXaNu7gCe4v8JUeilRPycKLHXLpfDD8RCVQswkwz0hukZC48hgQwj0qAxJoBiScgBiSeAEJEVbSZanYSC0g0U+ewHuqBLnTUSpP4xEsqTwsgovHa5nJl184BZogHNLacEDhgATxJiAnVnBIry54AecbZMb9yLM/aZxNR3UHXP8o8cekCR59S655YV9GF3RLMAqHfV3lHidnTKGNL9vdmyiVQe8933KHJpJwBofWUPBtQ2xepJnVSEjhAFvran7TPPuVqnX7NvH1G+6COBoVfjMNmjUT6YEE6oAVP15RsXSsJU9MhJB1BRS+WxPX4CI+dVhTl9fCDZovu8GGEkjvK7yjxP6ZdIEc9LD8mXWxpBLLaUpFMAKD4QIdJ95zNTHYtq+wYURhk46KhS+IHoj8R9aCbfi2TKSTriTRwjs2v7xeAPHVGsr8Ec+A0/WBi1VmF0ruNPOaqanHZ9UESlyLoOWi7rGoZSe8oYFR9hO7idnPLQs+zFzcwhlGBPpH2UjNXy5x0fdmx0SrCG0JoAKfW8wJD09aS6mPWRZTMoyEoCEIQnHIJSAKkk7BtJMC2++kdx8lmTUptnIuCqXHeRzQg+J20yiQ0wXmNRJNKoKBb5FMa0KGjuwosjcUcRAtJoMfoQEai556YmLUAK5Dw+MaD1rAYIFeOyFy8i9NuhplBUo5DYAPWUcgOP/iCxd/Q2wGwZpSnFnMAlKBwAGJ6wgq0yazIDqbVXuB/SN2XnwrMavzg1P6JJMiiUJHVY8wqKJfDRwuUBca1igYlJINEjahWGWdFY/CHguzTxxsiuE/P6pti/aP9IS5ZSWJtZVLk6oWo4sbjrH0mt9fRArlhA+bOHj8YVs/2+XhCMMJuEso6YtuxmppspWlKqimIBBHHfHPd9bqLkHcAS0o91Rxoc9U/rtgt6H7cL8mWVmq5chAO9tQJR4UUnkkROXysJE3LrbUMxgdoIxB6GKW56WFZDJzshdaEdfrpBJ0N3iLbypNZ7jtVtVPouJFVJHBSQTzQd8DVcuppa21iikkg8x3ThGxIzpYcbeRgptaXBsxSQqnI0pyJiWefBuuw6IvjYCJ2WW0sZjunalQyUOX6xza5LKYdW04KKSopUNxHyPwjqmXfDiEqTilQChxBFR5GAppnsTsphEwkYOgpV76cQTzTX8kVyjbqIdUclMs2dWw6283g42oLTxIOR4EVB4Ex0nKzKJqXQ4nFDqAsV3KFaHxoY5iQrj12QatDFpFcmtk0qy6Qkf2bgCx/n7TwieGcNJLDcQU30sQyU4tsfuz3292oonD8JqOg3xFnHPL4wYdM1ihyWD4HeaNT7isFD4HpAbZcwFdh8dsVLyTqK8SyjoDRpbf7VIo1jVxn7Fe86oGqok51QU1O/W3RaTAZ0M2kUTbjJPdebqPfaNcBxSpf5YMpiUbaZ9UEzKxkeRkM6kKIEul60daabZBwabqffdIPiEpR+aCyIAF7ZztZ2ZXvdWke6g6ifJAhM5al4hjyQ0yuiTy2wStDlnjs1O4HWUceWHxrAxmjhTxg26K5AtSiAc8/HGGiNMtmy2W5O9hLPvDNtpxY95KCU+YEc4pNB9eddsHbSO9q2bM8UoT0W62g+SjAIr9fXKF3Oeq5SNy70n2022k4gHWPJOPxKY6LsdnVbA4QD9GrIVNLVTJI/wAxH+mDvK+iIaO9K/jQN9Ns6QJVoZEuuq5oCEJ/+xzwgWr24fWO2CDpmX/xLGOTSv48fgPKB6o7/r6xhGPUf2BJ0N2OCFvqGKjqjD1U/wDdXygvRS9GTQTJtU2oB/MNb5xa593VbWRsSo+RijfFYijnG2p/9omHn617Rxawd6So6grwRqjkIjnQTgKkkgU37gOoEZKjuJH3U7DuHCJi6zIVOMJVkVE47wCR5iJPMj6rN+7C5o2uoiUYClAFxVFLVvO7kMhF1VDMomiABuhwmKPVPS4ACSQABUkmgAGZJOQgXX80itONrl5Pv6wKVP07gBwPZg4qOzWyxqK7N/TRaam5RplJp2zlF8UNp1tXkVFHOlNsB4HnCbMmoucdkIdcCRUkAQ4em/fUZjERpGQqdZxRWdg9XoBWNlx0JFTQfOEY2lwtwk6EnaPzPFLPiC7sgxqxECLQjJnVddIwWoAckVHxJ8ILlYaPSqj0wSAHpOkuztBVB+8SlfM0KT/B5xVgf0y6fGLrpgeCp8JHqNJB4FSlqp+Wh6xRyulTwr4coHyefev5GdG3EmCuz5UnPsGq9EAfKIvSxI9rZ7h2tlLg/CoA/wCVSo37hIKZGXScw02OuqIdvvQyEzX+pc/hMOHY9Fr0nOSDhu2dMoI+hKZCZmYR7bSVc+zWR/8At5wN07N9Iu+h5VLQP/t3PNxgxDPPo/sQZLdkw8yttWSklJ5EUjmQo1FKSc0kg8xgfMfGOpncQeUc13pY1J6ZTucUfzKKvnFvg06penI/dCd7GelV7nUJNNyz2Z8nDHR5McsBzVOuDik6wPFJr8o6iQ5UV34xK5DSP0tC6xkJrHsM1kLrUx3RzUXSolR9YlXHE1+cdIP+iY5uQgp7pzHdI3EYEU4ERPc4arhHhTVaE71AeJp846Iu4mjYHCOe5UfbNf3iP4xHQ9heiOUUuB6b2si9JiK2c+OCFflebV/LAO5/W2D5fdjXk30jMtOU56pI8xABSQRn8YXc5apcFw0XH/iHR91B8z+sG+UPdEAPR4/qTqQT6aFpHMUWB4JV4weJBVUxR2oea0CnTKj7eXO9LqfAtmn+aB8IKumST1mEODNtwHosap89WBSk84ky6lYnkN+i2cC5NvemrZ5oJH8OqesW+fFUGA5omtoNPqYUaJd7yP7xIoR+JKR/hgbYM7gqOcUa6pdUUzl4tlta2lVq2pSeeqSDhzEOsvKQtK0mikqC0kbFJII8xlFj0pWGpiZ/aEg6qyNbgsCngoDxHGKqw6FAU6jdlEmK6twllHR10LebnZdLqKA+i4ja2umKTw2g7QQYmVGOcLvW89Iuh1hWJwWk+g4nPVUPgRiDBpuzfaWnQAFBp45tOEBVfuKycGGzHeBDRqquU1h8lY002at1ltaElRaUTQCpKVAVIHApEBdFoKH3sseEdWTsmlxJQsfqIHFuaK23FlSQMcaoOoo8VJIKSeIgaOkqoy5A0u1NyedTG5YNlvzzwQgGle8qndQN540yG3xME2z9EDQP2naEbivD/KBBDsG7rMqgJbQlIGwD6xhYFGmER26tjplWENpFAkADpG5bVrNyrK33TRCBXDNR2ISNqicBGheS9MtIpq+vvEdxpIq6vkjYPvKonjASvfex60HApzutIP2bQNQnChUo+ss1prYUBIFMa1wTbaoL5Iy1bRXMvOPOem6oqIGQrSiRwACRyTGuyyXVoaFauLSniBXE57IZcWAKn65RcdFNimYmS+odxHdRxO09B/Ed0SzHVB2Syw2WO1qNJHCIjSPNdnZsya0qjVHNZCP5osCBQUEDLTVbQCGZRJ7yj2znBCapQD7ytY/8vjFrY3WPEWwUkjLdF70OIrNuq9loJ/OutP8ApxQqwUtC0p3HXfbXQe6gU/iK45sxaaOZ5CqTHO9/MLSmfeSf8iI6FWrCOcb3TPaT0yrMdoU4fcon+UR07GjU+wh31d076H4cY6fs9X2aPdHwEcxob1lJQBiopT4kD5x03KegI59ydJwzZ1oyGqx7FGwhJj0TAPvvZZamFuAfZuKJw9VSsSDzNSOfidKRU70WOCCSnWQcCDuiWOUFNYYGGlhJSoeqQR0IPyjoawVikAm8N31shSm6rbO7FSeBG0cfGDBc95XYMlXpdmjWxrRQArjtilwcaq3DKZYrWRVBB5Rzo8z2a1tnNClI6JNP0jpCaFUmAVf2S7KbUqndcAV+IYH9esJk6iOYZ8ERZs2WXW3QMW1pVTeAcU9U1HWOh7DmgtAKTUKAUk7wRUHwIjnGlYKGim3dZH7Ms95oVR95onL8JNOSk7oaOWmnu4l1vfZwfl1oPrJI5bj0OPSOeQhSFKbXgpJKSDvBp9cxHTryQpJG8QENJlhFl3t0DA+nz2K+XhCZ2ur6olYZdKVBSSQpJCkkVqkjI+IrB6uHehE8xjRLyAA6jcTktO9B8jUbMefmXqgHfs47o3bKtByXdS8ysoWnI7DjilQyUk7Qd0CZjqm63vwH29diJmGlAgGoII3iOerfshyTdO1BJCVEZ/dVuV8aV5Hu5t9GZ9Or+7mAO80dtM1Nn108Mxt3n28910TCVFKQSR3knJX6GGzfiNiOe5aaCue7/f5xsVrhhl9fKJO8NxnG1HsQTTNtRosclHBQ5484qi3HGlaqwpJ9lYI8jnCMs9K+UXey74zssAlqYVqj1V0Wmm4BYJA5ERYZfSzNpwWzLrPAOJw498wLUWnvT4eEPJtBBzOJ5/GDJGLoeQnP6XJojuMS6Tx7RQ/iTEPaWkSfeFO2DQOxpAR01sVjxili0Eb/AB/2+s4Qq0kjLHZhh5wZDNz8ki46VKKioqUc1KJKlHio5nnGu86EiqsDhzPSI1y0FHBOFcsKknhFluxcGZm1BTgLbe9XpkcEnLr4QFQ0sm8yNCw7KdnnkttggVqo09AZV97cI6MutYqJRlKEClBT64xq3Vuw1JthLaQN52k7ydpiWtW02pZpTz6whtOZO/YkAYqUdgGMNI2KKgsIy2bUblWXH3TRCBU71HIJTvUTQDnHOds2m5NPuTDvpOKrTYkDBKBwAFOlYlr7XwctBwYFDCCS23XGtD9o5TArphuTUgZkmtFVMzlA32MN9nW8Lg8cJoKYkmgG8nD4x0HcOy/2aVbRtCRXicyfEmA9o6sUzc0FkfZtY4jNWzwz8IPzKAlIA2QluzRRX0xy+4i05oNNLWo0CUlR5AEn4RzKt4qUVnNSis81GvzgyaXraDUqGAe++dWm5tOKyeBwT+IwGf1ipcHLUy3SJW6sv2k4wk4/aBX5O94YR0UzgkQEtFMl2k0pzYhOqOaj+g84NlYhcnbTxxAXWMhFYyKNBHiMcbChQioMJSYWDCKKvaN31BVUYpPlE7ZUklKRhQ8MvCN6FIFIAbFkYQNdJdkdo3rAd5B1hvptHkD0gk1iJt6U10GBktZWGc9tk+Ge+Nqzp5bDqHW8FoNRuOwpPAioMP3ks4y7xoO4rEcN46V8CI0B9fW2A82cXCR0RdW3G5thLiDwI2pUM0n6xBBhF57IDzasAcMQdsBS6V5HJF7XT3m1UDqPaSNo2awqaHiRB7sm0m5lpLrSgpChn8QRsIyIiuTZVapL5Oc7wWMuUcqmvZk4cD7JOw7jt8Y1WXQoVEHe9V20upUUpBBHeSciICV4LuuSyitFVNjqpHBY2jj8Ikm2hS3Qy2sg1SSCMQQSCCKYgjEEZwRrr6UXGwludSXk5dqmgdSPvJNA5TfUH3jAsZnQaA4cdn1zjb1h/vBkyJzrZ0bKTUpaDes2pDyRuqFo5pNFo6xGWhcll0EVqNy0pWOlaQCGlqQoKSSlYyUklKhyUKERa7L0jT7FApaXk/2yammGS0EK8aw8o0Q1S7kra2iVNSUJI/ul4fkWDTpFde0WvA4LX1a+YXF1ktLrf9NKrTxaWlfksJp4xMM6UJBWZfR7zVf4FKgwd1dB90C5Oi5/+sP+F/3xNWboiqR2i1nwSPKp84vh0kWbteVy7F6v8Ea01pVkUegmYcPBtKR4uLB8oMD+rBd0bFgaP5aWxS2nW3nFXicYtjEqlPoiBdaWl5ZqJeWSncp1ZV/00BP8UU23L2zc1UPPq1Dj2aKIb5FKfSHvVg2OUtRELt5r/SsmClKg+9kG21CiT/aOZIHAVVwgPXjvC/POa76sE+igCiGwfZTtO8kkxDinCG35kJGJ5DCuyDJmnZKzZDql03cYbkJRybeSyyK127AnaondHlk2e9Ou9m0Dniad1A+8flB1uTc9uSbFBVZxUo5qP1siTvTp8byJC59gIk2EoSMhidpJzJ4xNzU0hpCnHFBKEJKlKOwDEmFwGtJl8RMq/ZmD9ghQK1j+mWNg/s0nbtIrkATaWDtZNRWSsXqtxU7MuPqqAaJbQfUbTXVTzxJPFRiJcMe1iVuhZJm5lIp3EmquNDgOp8qxLfcwxi7JBT0X2R2MuFK9JffNc8cq9KRdiqNWTZCEBI2Q8VQJHpJJbIXrRkN60ZDGaiTC0mGhDiYQx0GFAw0DCxAA4I8WmooYwGPRDED2+lhBYIIzxB9k7DAnfYU0soWKEYcOnDdHSFoyYdSQYFl7bu61RSixXVOwj2Tw+EI5219a+SiVidunel2Qc1m6rbVTtGz6K/vA+qsDI7cjFdXrNkpWCKYEHMfrzhxKoMnn+qDydI2DbrM412jC9Yesk4LQT6q07D5HZGtbN30PVUnur37DzEAKy7Sdl3A6w4pCxkRtHsqGShwMFe62k5l6jc2Ay5lrj9yv5tnnUcYrZmuq9PnZlJvVcMpUdQdkvOh/dr5U9Hp4RRpqVel1UcSU7MRVKuRyPjWOp3mUOpooJWhQw2g8QR8RFZta5iVg9kRQ5ocxSev6gxODu4xlyc/otHLWBw2j9NkbaZhJOCgceu/KLrbWjgAk9mto70d5Hhj8orEzcd5PoLbV7wUk+GI84DhLSp8GolXLfGVx841X7vTTf9Go8UEEeRr5RrLamBml0HihX6QHJ6WXkktb6zj3WpEVqvk11XK8Eq+QhYkpheHZvGv3VAecIf2r8kgp0DFRHlGu7OoG2vKHJa6024cG6e8ofIkxZrH0XurILy6DckfzH9IC46Rd2Ut2cUs0QDU5DNR5ARbLsaPJiZIW9VtBxp66v9MFK7tw2JahSgV2qOKj1MW1lgIFAIeDvGEYLYibuXcZlEBLaQAPGu8mJpagASSAAKkmgAG8k5CIe8N5peSTV9fepVLacXF8k1wHE0HGBBe++709VH7pjY2k1K9xcV6x4ZDjnFYwRZaok9f7SB2wVLyaqNHBx0VBc3pb3I3qzOzDMcx4o/X1yhh5zYPHPoOMJvJjfVYxfeUoISCSTSgzJOQEHDR/d0SrI1h31YqO8n5DKKvo6uaUkPvDveqD6o/1GCmgUFBErc3V1qC+RZMeEwkmEExR0HKxkM60ewAMgw4kwyDDgMIocBhSTDaTCwYBDgMLBhoGFAwALiPtizA8mm3YY3wY9EMQILy3d1yQoarg9FVM+B3iKDNS62VaqxQ7th4pO0R0fallofTRQx2HbA+vHdygKHU1T6qhs4g7DEkzrU/2DJpwb8fMQutY2LXu+4z3k1Wj2h6SeY+cRaZjfjuO2GYp0SiyzWBeeakyOwcIRmW1d5o/hOXSkEWxNKrK6Jmm1sq2rT32uvrp5UPOA2h4HI9IdS7Qw8kxsnA6Vs61WZgazDqHB91QJ6jMQ+4yk5pHUCOZW3FJOsDQ7waHxETMlfGeZpqTLlPZWdccu+DDyjtHU+UHKcsZlz0m08wKHyiPcukzsKh1gcMaU50emhhQ9xST1KV/KN1Glx4elLNHktY+NYNjqtRHyXxN0mtpJ6mHm7ssD1axQhpdc/8ASN/4qv8ARDT+liYPoS7KeJK1eVRCwg+4j5CezZrackiNkJSkVwAG04AdTAQnNI8+vAOIb/u20g+KqmK5P2o++avPOOe8okflrTyh7HN6ldg4WxfySl6gu9oseq0Nc/mwSPGKDb+lCYd7sukS6ParrOkcFUojoDzihE74SpYH0IOrwcZXTlwOOvKWoqWSpRNSpRJUTxJhpblMTTHxEMvTIHomvw8Yesyy3ptdGkk71YhA67YlscKXI1wtSjqoBJOAAzPIQS7h3CIKXpgd7NKdieJ3njEzcy4iJYBa+84c1H4AbBF6QgAUELGTbCChwY02EighVYSTCSqKKPSqEkwkqjysAxetGQ3WMgAQDCwYZSYWDCGPAwqsNgx7WAQ6DCqw0DCwYAHQqPQYarCgYAHAYS62FCigCDsMeAx7rQxFZtO6oNSyQPunLodkUG3roJJqtBaX7SRgeexUGSPHGwoUUARuOIhYKz5Obp+7j7eKR2g3p9L8px8CYii6U901BGxVa+eMdEz11Gl4oJQeGKfAxXbTuUtWBQ26PPzhEOqEgOJmd/lDgmxxHA4Rdp7R+P6t1B+6ajwNYhpi4zg9Fw0+8g/EH5QZOT0yIZLoORj3WG/6MPTV1ZhGxCuRI8iBGmqxZgf0SvzD9YDm9Kx/tISHhsxhoWNMf1S/EfMw+1duZV/Rgc1D5VgyC0rGy6BmfOGTN04xNSlxZpedE8gT8aRYLO0XKVTtFKPkPrrBktaVdygKmukbUhZMxMK+zbUeJwSPGDFZOjlhqhKE13nE+Ji1yllNtjBIg3Osa4RBdd3RiSQqYVrfdGCeu+CbZditsJCUJAA2ARJUpHmtDwXk9jysJJjwmGI9UYaMKJhJMAxJjwxlYSTCA9rGQmsZAAgGFJMZGQDHBChGRkAHohYjIyAR7WFVjIyGB6DHqY8jIAPQYVGRkAjKx7GRkAHhhtbY3DwjIyADXek21jvISekaa7BYPqCMjIWB5FM2CwPUEbiLMaTkgRkZAGR9LKRkBCqRkZDEZCYyMgAwwiMjIBmGEmPIyABNYQsx7GQgGyYxUeRkMDyMjIyEM//Z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251520" y="1700808"/>
            <a:ext cx="2088232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kumimoji="1" lang="ja-JP" altLang="en-US" dirty="0" smtClean="0"/>
              <a:t>１㎝あたり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０．２ｇ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全体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１２．８ｇ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６４㎝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1033" name="Picture 9" descr="金鳥　蚊取り線香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557" y="1412776"/>
            <a:ext cx="6552443" cy="5009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046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152128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3600" dirty="0" smtClean="0"/>
              <a:t>ある針金５</a:t>
            </a:r>
            <a:r>
              <a:rPr kumimoji="1" lang="en-US" altLang="ja-JP" sz="3600" dirty="0" smtClean="0"/>
              <a:t>m</a:t>
            </a:r>
            <a:r>
              <a:rPr kumimoji="1" lang="ja-JP" altLang="en-US" sz="3600" dirty="0" smtClean="0"/>
              <a:t>の重さを調べたところ、９０ｇでした。このはりがね２４ｍの重さを求めましょう。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340768"/>
            <a:ext cx="3384376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５ｍで９０ｇ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ｘ</a:t>
            </a:r>
            <a:r>
              <a:rPr lang="ja-JP" altLang="en-US" dirty="0" smtClean="0"/>
              <a:t>ｍで</a:t>
            </a:r>
            <a:r>
              <a:rPr lang="ja-JP" altLang="en-US" dirty="0" smtClean="0">
                <a:solidFill>
                  <a:srgbClr val="FF0000"/>
                </a:solidFill>
              </a:rPr>
              <a:t>ｙ</a:t>
            </a:r>
            <a:r>
              <a:rPr lang="ja-JP" altLang="en-US" dirty="0" smtClean="0"/>
              <a:t>ｇ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ｙ＝ａｘ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９０＝５ａ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ａ</a:t>
            </a:r>
            <a:r>
              <a:rPr kumimoji="1" lang="ja-JP" altLang="en-US" dirty="0" smtClean="0"/>
              <a:t>＝１８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ｙ＝</a:t>
            </a:r>
            <a:r>
              <a:rPr lang="ja-JP" altLang="en-US" dirty="0" smtClean="0"/>
              <a:t>１８ｘ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ｙ＝１８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２４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ｙ＝４３２</a:t>
            </a:r>
            <a:endParaRPr lang="en-US" altLang="ja-JP" dirty="0" smtClean="0"/>
          </a:p>
          <a:p>
            <a:pPr marL="0" indent="0" algn="r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４３２ｇ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1028" name="Picture 4" descr="http://livedoor.blogimg.jp/laba_q/imgs/e/b/eb851977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796" y="1484784"/>
            <a:ext cx="2520280" cy="1890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orange-tool.com/sysimg/ecnext/50/t010002606950_s_1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354" y="3933055"/>
            <a:ext cx="381000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7161076" y="1886948"/>
            <a:ext cx="766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５ｍ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27633" y="4576321"/>
            <a:ext cx="1011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２４ｍ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5352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8789" y="163081"/>
            <a:ext cx="8928992" cy="2348880"/>
          </a:xfrm>
        </p:spPr>
        <p:txBody>
          <a:bodyPr>
            <a:normAutofit/>
          </a:bodyPr>
          <a:lstStyle/>
          <a:p>
            <a:pPr algn="l"/>
            <a:r>
              <a:rPr lang="ja-JP" altLang="en-US" sz="2800" dirty="0" smtClean="0"/>
              <a:t>問題１　よう</a:t>
            </a:r>
            <a:r>
              <a:rPr lang="ja-JP" altLang="en-US" sz="2800" dirty="0"/>
              <a:t>子</a:t>
            </a:r>
            <a:r>
              <a:rPr lang="ja-JP" altLang="en-US" sz="2800" dirty="0" smtClean="0"/>
              <a:t>さんとお母さん</a:t>
            </a:r>
            <a:r>
              <a:rPr kumimoji="1" lang="ja-JP" altLang="en-US" sz="2800" dirty="0" smtClean="0"/>
              <a:t>が、</a:t>
            </a:r>
            <a:r>
              <a:rPr kumimoji="1" lang="en-US" altLang="ja-JP" sz="2800" dirty="0" smtClean="0"/>
              <a:t>800m</a:t>
            </a:r>
            <a:r>
              <a:rPr kumimoji="1" lang="ja-JP" altLang="en-US" sz="2800" dirty="0" smtClean="0"/>
              <a:t>離れた駅に向かって同時に家を出発しました</a:t>
            </a:r>
            <a:r>
              <a:rPr lang="ja-JP" altLang="en-US" sz="2800" dirty="0"/>
              <a:t>。よう子さんは</a:t>
            </a:r>
            <a:r>
              <a:rPr lang="ja-JP" altLang="en-US" sz="2800" dirty="0" smtClean="0"/>
              <a:t>分速１２０</a:t>
            </a:r>
            <a:r>
              <a:rPr lang="en-US" altLang="ja-JP" sz="2800" dirty="0" smtClean="0"/>
              <a:t>m</a:t>
            </a:r>
            <a:r>
              <a:rPr lang="ja-JP" altLang="en-US" sz="2800" dirty="0" err="1"/>
              <a:t>、</a:t>
            </a:r>
            <a:r>
              <a:rPr lang="ja-JP" altLang="en-US" sz="2800" dirty="0"/>
              <a:t>母は</a:t>
            </a:r>
            <a:r>
              <a:rPr lang="ja-JP" altLang="en-US" sz="2800" dirty="0" smtClean="0"/>
              <a:t>分速８０</a:t>
            </a:r>
            <a:r>
              <a:rPr lang="en-US" altLang="ja-JP" sz="2800" dirty="0" smtClean="0"/>
              <a:t>m</a:t>
            </a:r>
            <a:r>
              <a:rPr lang="ja-JP" altLang="en-US" sz="2800" dirty="0" smtClean="0"/>
              <a:t>で駅まで歩きます。家を出発してから</a:t>
            </a:r>
            <a:r>
              <a:rPr lang="ja-JP" altLang="en-US" sz="2800" dirty="0" err="1" smtClean="0"/>
              <a:t>ｘ</a:t>
            </a:r>
            <a:r>
              <a:rPr lang="ja-JP" altLang="en-US" sz="2800" dirty="0" smtClean="0"/>
              <a:t>分間に進んだ道のりを</a:t>
            </a:r>
            <a:r>
              <a:rPr lang="en-US" altLang="ja-JP" sz="2800" dirty="0" err="1" smtClean="0"/>
              <a:t>ym</a:t>
            </a:r>
            <a:r>
              <a:rPr lang="ja-JP" altLang="en-US" sz="2800" dirty="0" smtClean="0"/>
              <a:t>として、よう子さんとお母さんそれぞれの</a:t>
            </a:r>
            <a:r>
              <a:rPr lang="ja-JP" altLang="en-US" sz="2800" dirty="0" err="1" smtClean="0"/>
              <a:t>ｘ</a:t>
            </a:r>
            <a:r>
              <a:rPr lang="ja-JP" altLang="en-US" sz="2800" dirty="0" smtClean="0"/>
              <a:t>とｙの関係を式とグラフに表してみよう。</a:t>
            </a:r>
            <a:endParaRPr kumimoji="1" lang="ja-JP" altLang="en-US" sz="2800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1143162" y="4131062"/>
            <a:ext cx="64807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23791"/>
            <a:ext cx="1143162" cy="907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 descr="https://encrypted-tbn3.gstatic.com/images?q=tbn:ANd9GcSJtKScl7jVpeYRxtVql4E3dv-nPJRbaGKAoRM58I2nCTFCI-0S3w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83" b="13436"/>
          <a:stretch/>
        </p:blipFill>
        <p:spPr bwMode="auto">
          <a:xfrm>
            <a:off x="7623882" y="3182460"/>
            <a:ext cx="1520118" cy="937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直線コネクタ 16"/>
          <p:cNvCxnSpPr/>
          <p:nvPr/>
        </p:nvCxnSpPr>
        <p:spPr>
          <a:xfrm>
            <a:off x="1157026" y="5780540"/>
            <a:ext cx="64807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フリーフォーム 13"/>
          <p:cNvSpPr/>
          <p:nvPr/>
        </p:nvSpPr>
        <p:spPr>
          <a:xfrm>
            <a:off x="1160310" y="2803801"/>
            <a:ext cx="6469039" cy="1320714"/>
          </a:xfrm>
          <a:custGeom>
            <a:avLst/>
            <a:gdLst>
              <a:gd name="connsiteX0" fmla="*/ 0 w 6469039"/>
              <a:gd name="connsiteY0" fmla="*/ 1516581 h 1516581"/>
              <a:gd name="connsiteX1" fmla="*/ 1296537 w 6469039"/>
              <a:gd name="connsiteY1" fmla="*/ 574885 h 1516581"/>
              <a:gd name="connsiteX2" fmla="*/ 3302758 w 6469039"/>
              <a:gd name="connsiteY2" fmla="*/ 1679 h 1516581"/>
              <a:gd name="connsiteX3" fmla="*/ 5049672 w 6469039"/>
              <a:gd name="connsiteY3" fmla="*/ 438407 h 1516581"/>
              <a:gd name="connsiteX4" fmla="*/ 6469039 w 6469039"/>
              <a:gd name="connsiteY4" fmla="*/ 1489285 h 1516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9039" h="1516581">
                <a:moveTo>
                  <a:pt x="0" y="1516581"/>
                </a:moveTo>
                <a:cubicBezTo>
                  <a:pt x="373038" y="1171975"/>
                  <a:pt x="746077" y="827369"/>
                  <a:pt x="1296537" y="574885"/>
                </a:cubicBezTo>
                <a:cubicBezTo>
                  <a:pt x="1846997" y="322401"/>
                  <a:pt x="2677236" y="24425"/>
                  <a:pt x="3302758" y="1679"/>
                </a:cubicBezTo>
                <a:cubicBezTo>
                  <a:pt x="3928281" y="-21067"/>
                  <a:pt x="4521959" y="190473"/>
                  <a:pt x="5049672" y="438407"/>
                </a:cubicBezTo>
                <a:cubicBezTo>
                  <a:pt x="5577385" y="686341"/>
                  <a:pt x="6469039" y="1489285"/>
                  <a:pt x="6469039" y="1489285"/>
                </a:cubicBez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73321" y="2542191"/>
            <a:ext cx="1102735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800m</a:t>
            </a:r>
            <a:endParaRPr kumimoji="1" lang="ja-JP" altLang="en-US" sz="2800" dirty="0"/>
          </a:p>
        </p:txBody>
      </p:sp>
      <p:pic>
        <p:nvPicPr>
          <p:cNvPr id="1030" name="Picture 6" descr="C:\Users\teacher\AppData\Local\Microsoft\Windows\Temporary Internet Files\Content.IE5\4IEGVB0E\MC90044573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60310" y="2745055"/>
            <a:ext cx="649902" cy="1386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テキスト ボックス 19"/>
          <p:cNvSpPr txBox="1"/>
          <p:nvPr/>
        </p:nvSpPr>
        <p:spPr>
          <a:xfrm>
            <a:off x="2792368" y="3223565"/>
            <a:ext cx="167545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分速１２０</a:t>
            </a:r>
            <a:r>
              <a:rPr kumimoji="1" lang="en-US" altLang="ja-JP" sz="2400" dirty="0" smtClean="0"/>
              <a:t>m</a:t>
            </a:r>
            <a:endParaRPr kumimoji="1" lang="ja-JP" altLang="en-US" sz="24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687371" y="4932363"/>
            <a:ext cx="146546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分速８０</a:t>
            </a:r>
            <a:r>
              <a:rPr kumimoji="1" lang="en-US" altLang="ja-JP" sz="2400" dirty="0" smtClean="0"/>
              <a:t>m</a:t>
            </a:r>
            <a:endParaRPr kumimoji="1" lang="ja-JP" altLang="en-US" sz="2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436096" y="2280581"/>
            <a:ext cx="32415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道のり＝速さ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×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時間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pic>
        <p:nvPicPr>
          <p:cNvPr id="26" name="Picture 2" descr="https://encrypted-tbn3.gstatic.com/images?q=tbn:ANd9GcSZ-U45GdmLIzN-CFNl4gJYneXEWO0STzeDZEpG0W-FhwSRCnaq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54" y="4267460"/>
            <a:ext cx="786399" cy="1457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テキスト ボックス 30"/>
          <p:cNvSpPr txBox="1"/>
          <p:nvPr/>
        </p:nvSpPr>
        <p:spPr>
          <a:xfrm>
            <a:off x="0" y="5949280"/>
            <a:ext cx="914400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式　よう子さん（　　　　　　　　　　　）　母（　　　　　　　　　　　）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628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80204E-6 L 0.6684 -0.00115 " pathEditMode="relative" rAng="0" ptsTypes="AA">
                                      <p:cBhvr>
                                        <p:cTn id="54" dur="3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420" y="-69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66512E-6 L 0.66719 0.00254 " pathEditMode="relative" rAng="0" ptsTypes="AA">
                                      <p:cBhvr>
                                        <p:cTn id="56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51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20" grpId="0" animBg="1"/>
      <p:bldP spid="23" grpId="0" animBg="1"/>
      <p:bldP spid="24" grpId="0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/>
          <p:nvPr/>
        </p:nvGrpSpPr>
        <p:grpSpPr>
          <a:xfrm>
            <a:off x="1318633" y="726044"/>
            <a:ext cx="7140077" cy="5301208"/>
            <a:chOff x="0" y="1844608"/>
            <a:chExt cx="6815972" cy="4703644"/>
          </a:xfrm>
        </p:grpSpPr>
        <p:pic>
          <p:nvPicPr>
            <p:cNvPr id="1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0" y="1844608"/>
              <a:ext cx="4488927" cy="4703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258" t="4742" r="46322" b="10345"/>
            <a:stretch/>
          </p:blipFill>
          <p:spPr bwMode="auto">
            <a:xfrm>
              <a:off x="4351213" y="1844608"/>
              <a:ext cx="2464759" cy="4703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4" name="直線コネクタ 3"/>
          <p:cNvCxnSpPr/>
          <p:nvPr/>
        </p:nvCxnSpPr>
        <p:spPr>
          <a:xfrm>
            <a:off x="1423186" y="726044"/>
            <a:ext cx="0" cy="5188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H="1" flipV="1">
            <a:off x="1423187" y="5933900"/>
            <a:ext cx="7035523" cy="157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1228250" y="38312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ｙ</a:t>
            </a:r>
            <a:endParaRPr kumimoji="1" lang="ja-JP" altLang="en-US" sz="4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23519" y="5808791"/>
            <a:ext cx="5245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O</a:t>
            </a:r>
            <a:endParaRPr kumimoji="1" lang="ja-JP" altLang="en-US" sz="4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486874" y="5524542"/>
            <a:ext cx="450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ｘ</a:t>
            </a:r>
            <a:endParaRPr kumimoji="1" lang="ja-JP" altLang="en-US" sz="4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61241" y="3986528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500</a:t>
            </a:r>
            <a:endParaRPr kumimoji="1" lang="ja-JP" altLang="en-US" sz="3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785564" y="5843276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5</a:t>
            </a:r>
            <a:endParaRPr kumimoji="1" lang="ja-JP" altLang="en-US" sz="3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02763" y="2432789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1000</a:t>
            </a:r>
            <a:endParaRPr kumimoji="1" lang="ja-JP" altLang="en-US" sz="36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303987" y="5864002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854862" y="5843276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15</a:t>
            </a:r>
            <a:endParaRPr kumimoji="1" lang="ja-JP" altLang="en-US" sz="3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472274" y="5847677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20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55397" y="803436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1500</a:t>
            </a:r>
            <a:endParaRPr kumimoji="1" lang="ja-JP" altLang="en-US" sz="3600" dirty="0"/>
          </a:p>
        </p:txBody>
      </p:sp>
      <p:cxnSp>
        <p:nvCxnSpPr>
          <p:cNvPr id="7" name="直線コネクタ 6"/>
          <p:cNvCxnSpPr/>
          <p:nvPr/>
        </p:nvCxnSpPr>
        <p:spPr>
          <a:xfrm flipH="1">
            <a:off x="1448023" y="3376648"/>
            <a:ext cx="3182335" cy="25425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H="1">
            <a:off x="1423586" y="3376648"/>
            <a:ext cx="2140302" cy="25549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28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/>
          <p:nvPr/>
        </p:nvGrpSpPr>
        <p:grpSpPr>
          <a:xfrm>
            <a:off x="1318633" y="726044"/>
            <a:ext cx="7140077" cy="5301208"/>
            <a:chOff x="0" y="1844608"/>
            <a:chExt cx="6815972" cy="4703644"/>
          </a:xfrm>
        </p:grpSpPr>
        <p:pic>
          <p:nvPicPr>
            <p:cNvPr id="1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0" y="1844608"/>
              <a:ext cx="4488927" cy="4703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258" t="4742" r="46322" b="10345"/>
            <a:stretch/>
          </p:blipFill>
          <p:spPr bwMode="auto">
            <a:xfrm>
              <a:off x="4351213" y="1844608"/>
              <a:ext cx="2464759" cy="4703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4" name="直線コネクタ 3"/>
          <p:cNvCxnSpPr/>
          <p:nvPr/>
        </p:nvCxnSpPr>
        <p:spPr>
          <a:xfrm>
            <a:off x="1448022" y="761638"/>
            <a:ext cx="0" cy="5188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H="1" flipV="1">
            <a:off x="1451351" y="5933900"/>
            <a:ext cx="7035523" cy="157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1228250" y="38312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ｙ</a:t>
            </a:r>
            <a:endParaRPr kumimoji="1" lang="ja-JP" altLang="en-US" sz="4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23519" y="5808791"/>
            <a:ext cx="5245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O</a:t>
            </a:r>
            <a:endParaRPr kumimoji="1" lang="ja-JP" altLang="en-US" sz="4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486874" y="5524542"/>
            <a:ext cx="450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ｘ</a:t>
            </a:r>
            <a:endParaRPr kumimoji="1" lang="ja-JP" altLang="en-US" sz="4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61241" y="3986528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500</a:t>
            </a:r>
            <a:endParaRPr kumimoji="1" lang="ja-JP" altLang="en-US" sz="3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785564" y="5843276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5</a:t>
            </a:r>
            <a:endParaRPr kumimoji="1" lang="ja-JP" altLang="en-US" sz="3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02763" y="2432789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1000</a:t>
            </a:r>
            <a:endParaRPr kumimoji="1" lang="ja-JP" altLang="en-US" sz="36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303987" y="5864002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854862" y="5843276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15</a:t>
            </a:r>
            <a:endParaRPr kumimoji="1" lang="ja-JP" altLang="en-US" sz="3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472274" y="5847677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20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55397" y="803436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1500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12032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1512168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3600" dirty="0" smtClean="0"/>
              <a:t>用意した折り紙を２０人で等分したところ、１人当たり９枚になった。この折り紙を３０人で等分すると、１人当たり何枚になるだろうか。</a:t>
            </a:r>
            <a:endParaRPr kumimoji="1" lang="ja-JP" alt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683568" y="2006024"/>
                <a:ext cx="3601954" cy="436070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kumimoji="1" lang="ja-JP" altLang="en-US" dirty="0" smtClean="0"/>
                  <a:t>ｘ人で一人ｙ枚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ｘｙ＝</a:t>
                </a:r>
                <a:r>
                  <a:rPr lang="ja-JP" altLang="en-US" dirty="0" smtClean="0"/>
                  <a:t>１８０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kumimoji="1" lang="ja-JP" altLang="en-US" dirty="0"/>
                  <a:t>ｙ</a:t>
                </a:r>
                <a:r>
                  <a:rPr kumimoji="1" lang="ja-JP" altLang="en-US" dirty="0" smtClean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１８０</m:t>
                        </m:r>
                      </m:num>
                      <m:den>
                        <m:r>
                          <a:rPr kumimoji="1" lang="ja-JP" alt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ｙ＝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１８０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３０</m:t>
                        </m:r>
                      </m:den>
                    </m:f>
                  </m:oMath>
                </a14:m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ｙ＝</a:t>
                </a:r>
                <a:r>
                  <a:rPr lang="ja-JP" altLang="en-US" dirty="0" smtClean="0"/>
                  <a:t>６</a:t>
                </a:r>
                <a:endParaRPr lang="en-US" altLang="ja-JP" dirty="0" smtClean="0"/>
              </a:p>
              <a:p>
                <a:pPr marL="0" indent="0" algn="r">
                  <a:buNone/>
                </a:pPr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一人６枚</a:t>
                </a:r>
                <a:endParaRPr kumimoji="1"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3568" y="2006024"/>
                <a:ext cx="3601954" cy="4360708"/>
              </a:xfrm>
              <a:blipFill rotWithShape="1">
                <a:blip r:embed="rId2"/>
                <a:stretch>
                  <a:fillRect l="-4230" t="-2517" r="-4399" b="-69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2" name="Picture 4" descr="http://www.sozai-library.com/wp-content/uploads/2013/05/00405-450x337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772977"/>
            <a:ext cx="45191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7088488" y="1988840"/>
            <a:ext cx="16962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２０人で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一人９枚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28553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7504" y="188640"/>
            <a:ext cx="8927025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問題</a:t>
            </a:r>
            <a:r>
              <a:rPr lang="ja-JP" altLang="en-US" sz="3600" dirty="0" smtClean="0">
                <a:latin typeface="+mn-ea"/>
                <a:ea typeface="+mn-ea"/>
                <a:cs typeface="Times New Roman" pitchFamily="18" charset="0"/>
              </a:rPr>
              <a:t>２　</a:t>
            </a:r>
            <a:endParaRPr lang="en-US" altLang="ja-JP" sz="3600" dirty="0" smtClean="0">
              <a:latin typeface="+mn-ea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家から駅まで徒歩で行きます。分速９０</a:t>
            </a: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m</a:t>
            </a:r>
            <a:r>
              <a:rPr kumimoji="1" lang="ja-JP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では、４０分かかりました。次の問いに答えなさい。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(</a:t>
            </a:r>
            <a:r>
              <a:rPr kumimoji="1" lang="ja-JP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１</a:t>
            </a: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)</a:t>
            </a:r>
            <a:r>
              <a:rPr kumimoji="1" lang="ja-JP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　分速１２０</a:t>
            </a: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m</a:t>
            </a:r>
            <a:r>
              <a:rPr kumimoji="1" lang="ja-JP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では何分かかりますか。</a:t>
            </a:r>
            <a:endParaRPr kumimoji="1" lang="en-US" altLang="ja-JP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(</a:t>
            </a:r>
            <a:r>
              <a:rPr kumimoji="1" lang="ja-JP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２</a:t>
            </a: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)</a:t>
            </a:r>
            <a:r>
              <a:rPr kumimoji="1" lang="ja-JP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　駅までの道のりは何ｍですか。</a:t>
            </a:r>
            <a:endParaRPr kumimoji="1" lang="en-US" altLang="ja-JP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(</a:t>
            </a:r>
            <a:r>
              <a:rPr kumimoji="1" lang="ja-JP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３</a:t>
            </a: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)</a:t>
            </a:r>
            <a:r>
              <a:rPr kumimoji="1" lang="ja-JP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　分速ｘｍで、</a:t>
            </a:r>
            <a:r>
              <a:rPr kumimoji="1" lang="ja-JP" alt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ｙ</a:t>
            </a:r>
            <a:r>
              <a:rPr kumimoji="1" lang="ja-JP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分かかるとき、ｙをｘの式で</a:t>
            </a:r>
            <a:endParaRPr kumimoji="1" lang="en-US" altLang="ja-JP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600" dirty="0">
                <a:latin typeface="+mn-ea"/>
                <a:ea typeface="+mn-ea"/>
                <a:cs typeface="Times New Roman" pitchFamily="18" charset="0"/>
              </a:rPr>
              <a:t>　</a:t>
            </a:r>
            <a:r>
              <a:rPr lang="ja-JP" altLang="en-US" sz="3600" dirty="0" smtClean="0">
                <a:latin typeface="+mn-ea"/>
                <a:ea typeface="+mn-ea"/>
                <a:cs typeface="Times New Roman" pitchFamily="18" charset="0"/>
              </a:rPr>
              <a:t>　</a:t>
            </a:r>
            <a:r>
              <a:rPr kumimoji="1" lang="ja-JP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  <a:cs typeface="Times New Roman" pitchFamily="18" charset="0"/>
              </a:rPr>
              <a:t>表しなさい。</a:t>
            </a:r>
            <a:endParaRPr kumimoji="1" lang="en-US" altLang="ja-JP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3600" dirty="0" smtClean="0">
                <a:latin typeface="+mn-ea"/>
                <a:ea typeface="+mn-ea"/>
                <a:cs typeface="Times New Roman" pitchFamily="18" charset="0"/>
              </a:rPr>
              <a:t>(</a:t>
            </a:r>
            <a:r>
              <a:rPr lang="ja-JP" altLang="en-US" sz="3600" dirty="0" smtClean="0">
                <a:latin typeface="+mn-ea"/>
                <a:ea typeface="+mn-ea"/>
                <a:cs typeface="Times New Roman" pitchFamily="18" charset="0"/>
              </a:rPr>
              <a:t>４</a:t>
            </a:r>
            <a:r>
              <a:rPr lang="en-US" altLang="ja-JP" sz="3600" dirty="0" smtClean="0">
                <a:latin typeface="+mn-ea"/>
                <a:ea typeface="+mn-ea"/>
                <a:cs typeface="Times New Roman" pitchFamily="18" charset="0"/>
              </a:rPr>
              <a:t>)</a:t>
            </a:r>
            <a:r>
              <a:rPr lang="ja-JP" altLang="en-US" sz="3600" dirty="0" smtClean="0">
                <a:latin typeface="+mn-ea"/>
                <a:ea typeface="+mn-ea"/>
                <a:cs typeface="Times New Roman" pitchFamily="18" charset="0"/>
              </a:rPr>
              <a:t>　グラフを書きなさい。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3182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2633</TotalTime>
  <Words>356</Words>
  <Application>Microsoft Office PowerPoint</Application>
  <PresentationFormat>画面に合わせる (4:3)</PresentationFormat>
  <Paragraphs>183</Paragraphs>
  <Slides>21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2" baseType="lpstr">
      <vt:lpstr>Office ​​テーマ</vt:lpstr>
      <vt:lpstr>比例・反比例の利用</vt:lpstr>
      <vt:lpstr>PowerPoint プレゼンテーション</vt:lpstr>
      <vt:lpstr>蚊取り線香の実際の長さを求めるにはどうすればよいだろう。</vt:lpstr>
      <vt:lpstr>ある針金５mの重さを調べたところ、９０ｇでした。このはりがね２４ｍの重さを求めましょう。</vt:lpstr>
      <vt:lpstr>問題１　よう子さんとお母さんが、800m離れた駅に向かって同時に家を出発しました。よう子さんは分速１２０m、母は分速８０mで駅まで歩きます。家を出発してからｘ分間に進んだ道のりをymとして、よう子さんとお母さんそれぞれのｘとｙの関係を式とグラフに表してみよう。</vt:lpstr>
      <vt:lpstr>PowerPoint プレゼンテーション</vt:lpstr>
      <vt:lpstr>PowerPoint プレゼンテーション</vt:lpstr>
      <vt:lpstr>用意した折り紙を２０人で等分したところ、１人当たり９枚になった。この折り紙を３０人で等分すると、１人当たり何枚になるだろうか。</vt:lpstr>
      <vt:lpstr>PowerPoint プレゼンテーション</vt:lpstr>
      <vt:lpstr>PowerPoint プレゼンテーション</vt:lpstr>
      <vt:lpstr>PowerPoint プレゼンテーション</vt:lpstr>
      <vt:lpstr>章末５　この仕組みについて　</vt:lpstr>
      <vt:lpstr>PowerPoint プレゼンテーション</vt:lpstr>
      <vt:lpstr>PowerPoint プレゼンテーション</vt:lpstr>
      <vt:lpstr>章末６</vt:lpstr>
      <vt:lpstr>章末６</vt:lpstr>
      <vt:lpstr>章末６</vt:lpstr>
      <vt:lpstr>章末６</vt:lpstr>
      <vt:lpstr>章末６</vt:lpstr>
      <vt:lpstr>章末６</vt:lpstr>
      <vt:lpstr>章末7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反比例</dc:title>
  <dc:creator>kajukun</dc:creator>
  <cp:lastModifiedBy>teacher</cp:lastModifiedBy>
  <cp:revision>83</cp:revision>
  <dcterms:created xsi:type="dcterms:W3CDTF">2014-11-03T13:48:43Z</dcterms:created>
  <dcterms:modified xsi:type="dcterms:W3CDTF">2015-12-01T02:53:44Z</dcterms:modified>
</cp:coreProperties>
</file>