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98D6C-8613-4389-BA88-E2FC59FFFD88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1A7D-D871-48CE-B020-484D00BE21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9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AE0D921-32FF-4894-96C5-31264601F4AD}" type="slidenum">
              <a:rPr lang="ja-JP" altLang="en-US"/>
              <a:pPr eaLnBrk="1" hangingPunct="1"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84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AE0D921-32FF-4894-96C5-31264601F4AD}" type="slidenum">
              <a:rPr lang="ja-JP" altLang="en-US"/>
              <a:pPr eaLnBrk="1" hangingPunct="1"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363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2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1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5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1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81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43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8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41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5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6F2A-B997-4141-84F4-17F548A9B873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C9AE4-3BC5-4057-AC45-90A2BE4AA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1805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7200" dirty="0" smtClean="0"/>
              <a:t>比例・反比例の利用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115733"/>
            <a:ext cx="9144000" cy="331893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ねらい</a:t>
            </a:r>
            <a:endParaRPr kumimoji="1" lang="en-US" altLang="ja-JP" sz="6600" dirty="0" smtClean="0"/>
          </a:p>
          <a:p>
            <a:pPr algn="l"/>
            <a:r>
              <a:rPr kumimoji="1" lang="ja-JP" altLang="en-US" sz="6600" dirty="0" smtClean="0"/>
              <a:t>表、式、グラフを使って問題を解決しよう。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3260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8605" y="603646"/>
            <a:ext cx="12325271" cy="6338711"/>
          </a:xfr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71" y="-134953"/>
            <a:ext cx="1157111" cy="115711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26309"/>
          <a:stretch/>
        </p:blipFill>
        <p:spPr>
          <a:xfrm>
            <a:off x="4137095" y="173639"/>
            <a:ext cx="648173" cy="848519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832193" y="212769"/>
            <a:ext cx="147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i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スタート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kumimoji="1" lang="ja-JP" altLang="en-US" sz="2400" i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989963">
            <a:off x="1656541" y="3700376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ＺＺＺ</a:t>
            </a:r>
            <a:endParaRPr kumimoji="1" lang="ja-JP" alt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61491" y="6273225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</a:t>
            </a:r>
            <a:r>
              <a:rPr kumimoji="1" lang="en-US" altLang="ja-JP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kumimoji="1" lang="ja-JP" altLang="en-US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4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-0.06015 0.1007 L -0.05364 0.20486 L -0.02747 0.26783 L -3.75E-6 0.40023 L -0.01458 0.5044 L -0.05481 0.57361 L -0.07148 0.59398 " pathEditMode="relative" rAng="0" ptsTypes="AAAAAAAA">
                                      <p:cBhvr>
                                        <p:cTn id="11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1" y="2969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-0.0612 0.08194 L -0.06823 0.16597 L -0.05665 0.26643 L -0.03816 0.32384 L -0.02435 0.3794 L -0.01159 0.45324 L -0.00469 0.51666 L -0.01849 0.60486 L -0.03125 0.66412 L -0.05899 0.72176 L -0.1017 0.79375 C -0.10508 0.7949 -0.1086 0.79629 -0.11198 0.79768 C -0.12006 0.80139 -0.11016 0.79815 -0.12006 0.80393 C -0.12201 0.80509 -0.12396 0.80532 -0.12592 0.80602 C -0.12709 0.8074 -0.12813 0.80902 -0.1293 0.80995 C -0.13151 0.8118 -0.13399 0.81273 -0.13633 0.81412 L -0.13972 0.81597 C -0.14089 0.8169 -0.14323 0.81597 -0.14323 0.81828 L -0.14323 0.82639 L -0.14662 0.83889 L -0.1698 0.87361 L -0.18933 0.90023 L -0.19623 0.91273 " pathEditMode="relative" rAng="0" ptsTypes="AAAAAAAAAAAAAAAAAAAAAAAA">
                                      <p:cBhvr>
                                        <p:cTn id="13" dur="3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4562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8605" y="603646"/>
            <a:ext cx="12325271" cy="6338711"/>
          </a:xfr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26309"/>
          <a:stretch/>
        </p:blipFill>
        <p:spPr>
          <a:xfrm>
            <a:off x="1689316" y="6433740"/>
            <a:ext cx="648173" cy="84851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825236" y="440858"/>
            <a:ext cx="6106131" cy="5693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かみりんがみ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きゃん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に、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山の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ふもとまで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かけっこの勝負を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挑みました。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み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きゃんはどんどん先に行き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、と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うとうかみりんが見えなく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なって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しまいました。みきゃんは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余裕なので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居眠りを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始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めました。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その間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に</a:t>
            </a: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かみりんは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着実に進んで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いました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。みきゃんは目を覚まし、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再び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走り出しました。その結果、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山の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ふもとで見たものは、大喜び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で待って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いたかみりんの姿でした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さて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み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きゃんはどれだけの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時間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寝てしまったのでしょう。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432" y="3914198"/>
            <a:ext cx="1157111" cy="115711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861491" y="6273225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</a:t>
            </a:r>
            <a:r>
              <a:rPr kumimoji="1" lang="en-US" altLang="ja-JP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kumimoji="1" lang="ja-JP" altLang="en-US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989963">
            <a:off x="1656541" y="3700376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ＺＺＺ</a:t>
            </a:r>
            <a:endParaRPr kumimoji="1" lang="ja-JP" alt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3938956" y="562708"/>
            <a:ext cx="0" cy="6295292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079633" y="2991993"/>
            <a:ext cx="1604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800m</a:t>
            </a:r>
            <a:endParaRPr kumimoji="1" lang="ja-JP" altLang="en-US" sz="40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8624" y="964913"/>
            <a:ext cx="3475631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みきゃん　</a:t>
            </a:r>
            <a:r>
              <a:rPr kumimoji="1" lang="ja-JP" altLang="en-US" sz="28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分速</a:t>
            </a:r>
            <a:r>
              <a:rPr kumimoji="1" lang="en-US" altLang="ja-JP" sz="28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40m</a:t>
            </a:r>
            <a:endParaRPr lang="en-US" altLang="ja-JP" sz="2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kumimoji="1" lang="ja-JP" altLang="en-US" sz="2800" dirty="0" smtClean="0"/>
              <a:t>かみりん　</a:t>
            </a:r>
            <a:r>
              <a:rPr kumimoji="1" lang="ja-JP" altLang="en-US" sz="28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分速</a:t>
            </a:r>
            <a:r>
              <a:rPr kumimoji="1" lang="en-US" altLang="ja-JP" sz="28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20m</a:t>
            </a:r>
          </a:p>
        </p:txBody>
      </p:sp>
      <p:sp>
        <p:nvSpPr>
          <p:cNvPr id="2" name="ホームベース 1"/>
          <p:cNvSpPr/>
          <p:nvPr/>
        </p:nvSpPr>
        <p:spPr>
          <a:xfrm>
            <a:off x="648182" y="4608557"/>
            <a:ext cx="3257305" cy="92550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みきゃんが寝た</a:t>
            </a:r>
            <a:r>
              <a:rPr lang="ja-JP" altLang="en-US" sz="2400" dirty="0" smtClean="0">
                <a:solidFill>
                  <a:schemeClr val="tx1"/>
                </a:solidFill>
              </a:rPr>
              <a:t>地点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600m</a:t>
            </a:r>
            <a:endParaRPr kumimoji="1" lang="ja-JP" altLang="en-US" sz="2400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7782" y="5771268"/>
            <a:ext cx="3908442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ゴールした時間差</a:t>
            </a:r>
            <a:r>
              <a:rPr kumimoji="1" lang="ja-JP" altLang="en-US" sz="32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１０分</a:t>
            </a:r>
            <a:endParaRPr kumimoji="1" lang="en-US" altLang="ja-JP" sz="32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19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59259E-6 L -0.03567 0.15787 L -0.07838 0.20718 L -0.13372 0.28912 L -0.15794 0.31806 L -0.15794 0.31829 " pathEditMode="relative" rAng="0" ptsTypes="AAAA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4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/>
      <p:bldP spid="16" grpId="0" animBg="1"/>
      <p:bldP spid="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2"/>
          <p:cNvSpPr txBox="1">
            <a:spLocks/>
          </p:cNvSpPr>
          <p:nvPr/>
        </p:nvSpPr>
        <p:spPr bwMode="auto">
          <a:xfrm>
            <a:off x="2786063" y="1825626"/>
            <a:ext cx="374650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2051" name="タイトル 1"/>
          <p:cNvSpPr>
            <a:spLocks noGrp="1"/>
          </p:cNvSpPr>
          <p:nvPr>
            <p:ph type="title"/>
          </p:nvPr>
        </p:nvSpPr>
        <p:spPr>
          <a:xfrm>
            <a:off x="294190" y="260350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8800" dirty="0" smtClean="0"/>
              <a:t>問題解決</a:t>
            </a:r>
            <a:endParaRPr lang="ja-JP" altLang="en-US" sz="8800" dirty="0"/>
          </a:p>
        </p:txBody>
      </p:sp>
      <p:sp>
        <p:nvSpPr>
          <p:cNvPr id="20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37451" y="2708275"/>
            <a:ext cx="3165475" cy="41100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3900"/>
              <a:t>分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 bwMode="auto">
          <a:xfrm>
            <a:off x="3100388" y="1831976"/>
            <a:ext cx="446405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2800350" y="1825626"/>
            <a:ext cx="3748088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2760664" y="1874839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 bwMode="auto">
          <a:xfrm>
            <a:off x="2347914" y="1874839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４</a:t>
            </a:r>
          </a:p>
          <a:p>
            <a:pPr marL="0" indent="0" algn="ctr">
              <a:buNone/>
              <a:defRPr/>
            </a:pP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2760664" y="1771651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2894014" y="1501776"/>
            <a:ext cx="4670425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3459164" y="1501776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７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3025776" y="1481139"/>
            <a:ext cx="4537075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８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2487613" y="1481139"/>
            <a:ext cx="524510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９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2052638" y="14827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>
                <a:solidFill>
                  <a:srgbClr val="FF0000"/>
                </a:solidFill>
              </a:rPr>
              <a:t>10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pic>
        <p:nvPicPr>
          <p:cNvPr id="2064" name="Picture 4" descr="C:\Users\teacher\AppData\Local\Microsoft\Windows\Temporary Internet Files\Content.IE5\DPDADRY1\MC90044601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14" y="330200"/>
            <a:ext cx="268763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コンテンツ プレースホルダー 2"/>
          <p:cNvSpPr txBox="1">
            <a:spLocks/>
          </p:cNvSpPr>
          <p:nvPr/>
        </p:nvSpPr>
        <p:spPr bwMode="auto">
          <a:xfrm>
            <a:off x="2205038" y="16351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 smtClean="0">
                <a:solidFill>
                  <a:srgbClr val="FF0000"/>
                </a:solidFill>
              </a:rPr>
              <a:t>1</a:t>
            </a:r>
            <a:r>
              <a:rPr lang="en-US" altLang="ja-JP" sz="34400" kern="0" dirty="0">
                <a:solidFill>
                  <a:srgbClr val="FF0000"/>
                </a:solidFill>
              </a:rPr>
              <a:t>1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 bwMode="auto">
          <a:xfrm>
            <a:off x="2357438" y="17875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 smtClean="0">
                <a:solidFill>
                  <a:srgbClr val="FF0000"/>
                </a:solidFill>
              </a:rPr>
              <a:t>12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 bwMode="auto">
          <a:xfrm>
            <a:off x="2509838" y="19399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 smtClean="0">
                <a:solidFill>
                  <a:srgbClr val="FF0000"/>
                </a:solidFill>
              </a:rPr>
              <a:t>13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 bwMode="auto">
          <a:xfrm>
            <a:off x="2662238" y="2035177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 smtClean="0">
                <a:solidFill>
                  <a:srgbClr val="FF0000"/>
                </a:solidFill>
              </a:rPr>
              <a:t>14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 bwMode="auto">
          <a:xfrm>
            <a:off x="2814638" y="22447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 smtClean="0">
                <a:solidFill>
                  <a:srgbClr val="FF0000"/>
                </a:solidFill>
              </a:rPr>
              <a:t>15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2063" name="テキスト ボックス 4"/>
          <p:cNvSpPr txBox="1">
            <a:spLocks noChangeArrowheads="1"/>
          </p:cNvSpPr>
          <p:nvPr/>
        </p:nvSpPr>
        <p:spPr bwMode="auto">
          <a:xfrm>
            <a:off x="1277939" y="1430338"/>
            <a:ext cx="1936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0" dirty="0"/>
              <a:t>あと</a:t>
            </a:r>
          </a:p>
        </p:txBody>
      </p:sp>
    </p:spTree>
    <p:extLst>
      <p:ext uri="{BB962C8B-B14F-4D97-AF65-F5344CB8AC3E}">
        <p14:creationId xmlns:p14="http://schemas.microsoft.com/office/powerpoint/2010/main" val="281137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15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2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30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23500"/>
                            </p:stCondLst>
                            <p:childTnLst>
                              <p:par>
                                <p:cTn id="33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84000"/>
                            </p:stCondLst>
                            <p:childTnLst>
                              <p:par>
                                <p:cTn id="37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44500"/>
                            </p:stCondLst>
                            <p:childTnLst>
                              <p:par>
                                <p:cTn id="41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5000"/>
                            </p:stCondLst>
                            <p:childTnLst>
                              <p:par>
                                <p:cTn id="45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65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260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86500"/>
                            </p:stCondLst>
                            <p:childTnLst>
                              <p:par>
                                <p:cTn id="57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470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3" grpId="0" animBg="1"/>
      <p:bldP spid="12" grpId="0" animBg="1"/>
      <p:bldP spid="11" grpId="0" animBg="1"/>
      <p:bldP spid="10" grpId="0" animBg="1"/>
      <p:bldP spid="9" grpId="0" animBg="1"/>
      <p:bldP spid="6" grpId="0" animBg="1"/>
      <p:bldP spid="7" grpId="0" animBg="1"/>
      <p:bldP spid="4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2"/>
          <p:cNvSpPr txBox="1">
            <a:spLocks/>
          </p:cNvSpPr>
          <p:nvPr/>
        </p:nvSpPr>
        <p:spPr bwMode="auto">
          <a:xfrm>
            <a:off x="2786063" y="1825626"/>
            <a:ext cx="374650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０</a:t>
            </a:r>
          </a:p>
        </p:txBody>
      </p:sp>
      <p:sp>
        <p:nvSpPr>
          <p:cNvPr id="2051" name="タイトル 1"/>
          <p:cNvSpPr>
            <a:spLocks noGrp="1"/>
          </p:cNvSpPr>
          <p:nvPr>
            <p:ph type="title"/>
          </p:nvPr>
        </p:nvSpPr>
        <p:spPr>
          <a:xfrm>
            <a:off x="317340" y="165894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8800" dirty="0"/>
              <a:t>話合い</a:t>
            </a:r>
          </a:p>
        </p:txBody>
      </p:sp>
      <p:sp>
        <p:nvSpPr>
          <p:cNvPr id="20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37451" y="2708275"/>
            <a:ext cx="3165475" cy="41100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3900"/>
              <a:t>分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 bwMode="auto">
          <a:xfrm>
            <a:off x="3100388" y="1831976"/>
            <a:ext cx="446405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2800350" y="1825626"/>
            <a:ext cx="3748088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2760664" y="1874839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 bwMode="auto">
          <a:xfrm>
            <a:off x="2347914" y="1874839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４</a:t>
            </a:r>
          </a:p>
          <a:p>
            <a:pPr marL="0" indent="0" algn="ctr">
              <a:buNone/>
              <a:defRPr/>
            </a:pP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2760664" y="1771651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2894014" y="1501776"/>
            <a:ext cx="4670425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3459164" y="1501776"/>
            <a:ext cx="3748087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７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3025776" y="1481139"/>
            <a:ext cx="4537075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８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2487613" y="1481139"/>
            <a:ext cx="5245100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sz="34400" kern="0" dirty="0">
                <a:solidFill>
                  <a:srgbClr val="FF0000"/>
                </a:solidFill>
              </a:rPr>
              <a:t>９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2052638" y="1482726"/>
            <a:ext cx="5243512" cy="4746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sz="34400" kern="0" dirty="0">
                <a:solidFill>
                  <a:srgbClr val="FF0000"/>
                </a:solidFill>
              </a:rPr>
              <a:t>10</a:t>
            </a:r>
            <a:endParaRPr lang="ja-JP" altLang="en-US" sz="34400" kern="0" dirty="0">
              <a:solidFill>
                <a:srgbClr val="FF0000"/>
              </a:solidFill>
            </a:endParaRPr>
          </a:p>
        </p:txBody>
      </p:sp>
      <p:sp>
        <p:nvSpPr>
          <p:cNvPr id="2063" name="テキスト ボックス 4"/>
          <p:cNvSpPr txBox="1">
            <a:spLocks noChangeArrowheads="1"/>
          </p:cNvSpPr>
          <p:nvPr/>
        </p:nvSpPr>
        <p:spPr bwMode="auto">
          <a:xfrm>
            <a:off x="1076327" y="1211264"/>
            <a:ext cx="1936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0" dirty="0"/>
              <a:t>あと</a:t>
            </a:r>
          </a:p>
        </p:txBody>
      </p:sp>
      <p:pic>
        <p:nvPicPr>
          <p:cNvPr id="2064" name="Picture 4" descr="C:\Users\teacher\AppData\Local\Microsoft\Windows\Temporary Internet Files\Content.IE5\DPDADRY1\MC90044601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14" y="330200"/>
            <a:ext cx="268763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38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815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2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2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630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23500"/>
                            </p:stCondLst>
                            <p:childTnLst>
                              <p:par>
                                <p:cTn id="33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84000"/>
                            </p:stCondLst>
                            <p:childTnLst>
                              <p:par>
                                <p:cTn id="37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44500"/>
                            </p:stCondLst>
                            <p:childTnLst>
                              <p:par>
                                <p:cTn id="41" presetID="10" presetClass="exit" presetSubtype="0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3" grpId="0" animBg="1"/>
      <p:bldP spid="12" grpId="0" animBg="1"/>
      <p:bldP spid="11" grpId="0" animBg="1"/>
      <p:bldP spid="10" grpId="0" animBg="1"/>
      <p:bldP spid="9" grpId="0" animBg="1"/>
      <p:bldP spid="6" grpId="0" animBg="1"/>
      <p:bldP spid="7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89</Words>
  <Application>Microsoft Office PowerPoint</Application>
  <PresentationFormat>ワイド画面</PresentationFormat>
  <Paragraphs>52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ＤＨＰ特太ゴシック体</vt:lpstr>
      <vt:lpstr>HGP創英角ﾎﾟｯﾌﾟ体</vt:lpstr>
      <vt:lpstr>ＭＳ Ｐゴシック</vt:lpstr>
      <vt:lpstr>游ゴシック</vt:lpstr>
      <vt:lpstr>游ゴシック Light</vt:lpstr>
      <vt:lpstr>Arial</vt:lpstr>
      <vt:lpstr>Wingdings</vt:lpstr>
      <vt:lpstr>Office テーマ</vt:lpstr>
      <vt:lpstr>比例・反比例の利用</vt:lpstr>
      <vt:lpstr>PowerPoint プレゼンテーション</vt:lpstr>
      <vt:lpstr>PowerPoint プレゼンテーション</vt:lpstr>
      <vt:lpstr>問題解決</vt:lpstr>
      <vt:lpstr>話合い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比例の利用</dc:title>
  <dc:creator>teacher</dc:creator>
  <cp:lastModifiedBy>teacher</cp:lastModifiedBy>
  <cp:revision>25</cp:revision>
  <dcterms:created xsi:type="dcterms:W3CDTF">2017-10-19T22:27:11Z</dcterms:created>
  <dcterms:modified xsi:type="dcterms:W3CDTF">2017-11-13T23:17:06Z</dcterms:modified>
</cp:coreProperties>
</file>