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2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9" r:id="rId14"/>
    <p:sldId id="270" r:id="rId15"/>
    <p:sldId id="271" r:id="rId16"/>
    <p:sldId id="257" r:id="rId17"/>
    <p:sldId id="275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3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8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40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1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50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69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96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76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55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77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757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35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F0E51-2177-4B65-BFCF-3FEB22EB81AD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9190C-3BC9-4B20-923F-BFD0A5586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0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080120"/>
          </a:xfrm>
        </p:spPr>
        <p:txBody>
          <a:bodyPr>
            <a:normAutofit fontScale="90000"/>
          </a:bodyPr>
          <a:lstStyle/>
          <a:p>
            <a:r>
              <a:rPr kumimoji="1" lang="ja-JP" altLang="en-US" sz="7200" dirty="0" smtClean="0"/>
              <a:t>座　標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636912"/>
            <a:ext cx="7416824" cy="338437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000" dirty="0" smtClean="0">
                <a:solidFill>
                  <a:schemeClr val="tx1"/>
                </a:solidFill>
              </a:rPr>
              <a:t>　平面上の点の位置の表し方と、その</a:t>
            </a:r>
            <a:r>
              <a:rPr lang="ja-JP" altLang="en-US" sz="4000" dirty="0">
                <a:solidFill>
                  <a:schemeClr val="tx1"/>
                </a:solidFill>
              </a:rPr>
              <a:t>用語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について理解し、点の位置を示したり、その点の位置が言えるようにする。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11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詰将棋３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kumimoji="1" lang="ja-JP" altLang="en-US" sz="48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リーフォーム 4"/>
          <p:cNvSpPr/>
          <p:nvPr/>
        </p:nvSpPr>
        <p:spPr>
          <a:xfrm rot="10800000">
            <a:off x="6852272" y="1779318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 rot="10800000">
            <a:off x="8168453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7510421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7510421" y="317604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7510421" y="44786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7510421" y="520034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香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6186256" y="176997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4365104"/>
            <a:ext cx="55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r>
              <a:rPr lang="ja-JP" altLang="en-US" sz="3600" dirty="0"/>
              <a:t>なし</a:t>
            </a:r>
            <a:endParaRPr kumimoji="1" lang="ja-JP" altLang="en-US" sz="3600" dirty="0"/>
          </a:p>
        </p:txBody>
      </p:sp>
      <p:sp>
        <p:nvSpPr>
          <p:cNvPr id="15" name="フリーフォーム 14"/>
          <p:cNvSpPr/>
          <p:nvPr/>
        </p:nvSpPr>
        <p:spPr>
          <a:xfrm>
            <a:off x="8168453" y="315409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3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詰将棋３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4800" dirty="0" smtClean="0">
                <a:solidFill>
                  <a:srgbClr val="FF0000"/>
                </a:solidFill>
              </a:rPr>
              <a:t>３五</a:t>
            </a:r>
            <a:r>
              <a:rPr kumimoji="1" lang="ja-JP" altLang="en-US" sz="4800" dirty="0" smtClean="0"/>
              <a:t>金</a:t>
            </a:r>
            <a:endParaRPr kumimoji="1" lang="ja-JP" altLang="en-US" sz="48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リーフォーム 4"/>
          <p:cNvSpPr/>
          <p:nvPr/>
        </p:nvSpPr>
        <p:spPr>
          <a:xfrm rot="10800000">
            <a:off x="6852272" y="1779318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 rot="10800000">
            <a:off x="8168453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7510421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6852272" y="315409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7510421" y="44786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7510421" y="520034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香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6186256" y="176997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4365104"/>
            <a:ext cx="55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r>
              <a:rPr lang="ja-JP" altLang="en-US" sz="3600" dirty="0"/>
              <a:t>なし</a:t>
            </a:r>
            <a:endParaRPr kumimoji="1" lang="ja-JP" altLang="en-US" sz="3600" dirty="0"/>
          </a:p>
        </p:txBody>
      </p:sp>
      <p:sp>
        <p:nvSpPr>
          <p:cNvPr id="15" name="フリーフォーム 14"/>
          <p:cNvSpPr/>
          <p:nvPr/>
        </p:nvSpPr>
        <p:spPr>
          <a:xfrm>
            <a:off x="8168453" y="315409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21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詰将棋４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kumimoji="1" lang="ja-JP" altLang="en-US" sz="48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フリーフォーム 8"/>
          <p:cNvSpPr/>
          <p:nvPr/>
        </p:nvSpPr>
        <p:spPr>
          <a:xfrm rot="10800000">
            <a:off x="8168453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7510421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6858356" y="447863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 rot="10800000">
            <a:off x="6858356" y="113212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3852335"/>
            <a:ext cx="55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endParaRPr kumimoji="1" lang="ja-JP" altLang="en-US" sz="3600" dirty="0"/>
          </a:p>
        </p:txBody>
      </p:sp>
      <p:sp>
        <p:nvSpPr>
          <p:cNvPr id="15" name="フリーフォーム 14"/>
          <p:cNvSpPr/>
          <p:nvPr/>
        </p:nvSpPr>
        <p:spPr>
          <a:xfrm>
            <a:off x="7510421" y="3161832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6" name="フリーフォーム 15"/>
          <p:cNvSpPr/>
          <p:nvPr/>
        </p:nvSpPr>
        <p:spPr>
          <a:xfrm>
            <a:off x="1913514" y="5873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1924547" y="508679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ea typeface="ＤＦ特太ゴシック体" panose="02010609000101010101" pitchFamily="1" charset="-128"/>
              </a:rPr>
              <a:t>角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8" name="フリーフォーム 17"/>
          <p:cNvSpPr/>
          <p:nvPr/>
        </p:nvSpPr>
        <p:spPr>
          <a:xfrm rot="10800000">
            <a:off x="8168453" y="44778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飛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9" name="フリーフォーム 18"/>
          <p:cNvSpPr/>
          <p:nvPr/>
        </p:nvSpPr>
        <p:spPr>
          <a:xfrm rot="10800000">
            <a:off x="8168453" y="246993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491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詰将棋４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4800" dirty="0" smtClean="0">
                <a:solidFill>
                  <a:srgbClr val="FF0000"/>
                </a:solidFill>
              </a:rPr>
              <a:t>４五</a:t>
            </a:r>
            <a:r>
              <a:rPr kumimoji="1" lang="ja-JP" altLang="en-US" sz="4800" dirty="0" smtClean="0"/>
              <a:t>角</a:t>
            </a:r>
            <a:endParaRPr kumimoji="1" lang="en-US" altLang="ja-JP" sz="48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kumimoji="1" lang="ja-JP" altLang="en-US" sz="48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フリーフォーム 8"/>
          <p:cNvSpPr/>
          <p:nvPr/>
        </p:nvSpPr>
        <p:spPr>
          <a:xfrm rot="10800000">
            <a:off x="8168453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7510421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6858356" y="447863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 rot="10800000">
            <a:off x="6858356" y="113212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3852335"/>
            <a:ext cx="55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endParaRPr kumimoji="1" lang="ja-JP" altLang="en-US" sz="3600" dirty="0"/>
          </a:p>
        </p:txBody>
      </p:sp>
      <p:sp>
        <p:nvSpPr>
          <p:cNvPr id="15" name="フリーフォーム 14"/>
          <p:cNvSpPr/>
          <p:nvPr/>
        </p:nvSpPr>
        <p:spPr>
          <a:xfrm>
            <a:off x="7510421" y="3161832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6" name="フリーフォーム 15"/>
          <p:cNvSpPr/>
          <p:nvPr/>
        </p:nvSpPr>
        <p:spPr>
          <a:xfrm>
            <a:off x="1913514" y="5873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6156176" y="3160658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ea typeface="ＤＦ特太ゴシック体" panose="02010609000101010101" pitchFamily="1" charset="-128"/>
              </a:rPr>
              <a:t>角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8" name="フリーフォーム 17"/>
          <p:cNvSpPr/>
          <p:nvPr/>
        </p:nvSpPr>
        <p:spPr>
          <a:xfrm rot="10800000">
            <a:off x="8168453" y="44778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飛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9" name="フリーフォーム 18"/>
          <p:cNvSpPr/>
          <p:nvPr/>
        </p:nvSpPr>
        <p:spPr>
          <a:xfrm rot="10800000">
            <a:off x="8168453" y="246993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46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詰将棋４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lang="ja-JP" altLang="en-US" sz="4800" dirty="0" smtClean="0">
                <a:solidFill>
                  <a:srgbClr val="FF0000"/>
                </a:solidFill>
              </a:rPr>
              <a:t>３三</a:t>
            </a:r>
            <a:r>
              <a:rPr lang="ja-JP" altLang="en-US" sz="4800" dirty="0" smtClean="0"/>
              <a:t>玉</a:t>
            </a:r>
            <a:endParaRPr lang="en-US" altLang="ja-JP" sz="4800" dirty="0"/>
          </a:p>
          <a:p>
            <a:pPr marL="0" indent="0">
              <a:buNone/>
            </a:pPr>
            <a:endParaRPr kumimoji="1" lang="ja-JP" altLang="en-US" sz="48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フリーフォーム 8"/>
          <p:cNvSpPr/>
          <p:nvPr/>
        </p:nvSpPr>
        <p:spPr>
          <a:xfrm rot="10800000">
            <a:off x="8168453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6858356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6858356" y="447863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 rot="10800000">
            <a:off x="6858356" y="113212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3852335"/>
            <a:ext cx="55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endParaRPr kumimoji="1" lang="ja-JP" altLang="en-US" sz="3600" dirty="0"/>
          </a:p>
        </p:txBody>
      </p:sp>
      <p:sp>
        <p:nvSpPr>
          <p:cNvPr id="15" name="フリーフォーム 14"/>
          <p:cNvSpPr/>
          <p:nvPr/>
        </p:nvSpPr>
        <p:spPr>
          <a:xfrm>
            <a:off x="7510421" y="3161832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6" name="フリーフォーム 15"/>
          <p:cNvSpPr/>
          <p:nvPr/>
        </p:nvSpPr>
        <p:spPr>
          <a:xfrm>
            <a:off x="1913514" y="5873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6156176" y="3160658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ea typeface="ＤＦ特太ゴシック体" panose="02010609000101010101" pitchFamily="1" charset="-128"/>
              </a:rPr>
              <a:t>角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8" name="フリーフォーム 17"/>
          <p:cNvSpPr/>
          <p:nvPr/>
        </p:nvSpPr>
        <p:spPr>
          <a:xfrm rot="10800000">
            <a:off x="8168453" y="44778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飛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9" name="フリーフォーム 18"/>
          <p:cNvSpPr/>
          <p:nvPr/>
        </p:nvSpPr>
        <p:spPr>
          <a:xfrm rot="10800000">
            <a:off x="8168453" y="246993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2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詰将棋４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lang="ja-JP" altLang="en-US" sz="4800" dirty="0" smtClean="0">
                <a:solidFill>
                  <a:srgbClr val="FF0000"/>
                </a:solidFill>
              </a:rPr>
              <a:t>３四</a:t>
            </a:r>
            <a:r>
              <a:rPr lang="ja-JP" altLang="en-US" sz="4800" dirty="0" smtClean="0"/>
              <a:t>金</a:t>
            </a:r>
            <a:endParaRPr lang="en-US" altLang="ja-JP" sz="4800" dirty="0"/>
          </a:p>
          <a:p>
            <a:pPr marL="0" indent="0">
              <a:buNone/>
            </a:pPr>
            <a:endParaRPr kumimoji="1" lang="ja-JP" altLang="en-US" sz="48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フリーフォーム 8"/>
          <p:cNvSpPr/>
          <p:nvPr/>
        </p:nvSpPr>
        <p:spPr>
          <a:xfrm rot="10800000">
            <a:off x="8168453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6858356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6858356" y="447863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 rot="10800000">
            <a:off x="6858356" y="113212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3852335"/>
            <a:ext cx="55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endParaRPr kumimoji="1" lang="ja-JP" altLang="en-US" sz="3600" dirty="0"/>
          </a:p>
        </p:txBody>
      </p:sp>
      <p:sp>
        <p:nvSpPr>
          <p:cNvPr id="15" name="フリーフォーム 14"/>
          <p:cNvSpPr/>
          <p:nvPr/>
        </p:nvSpPr>
        <p:spPr>
          <a:xfrm>
            <a:off x="7510421" y="3161832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6" name="フリーフォーム 15"/>
          <p:cNvSpPr/>
          <p:nvPr/>
        </p:nvSpPr>
        <p:spPr>
          <a:xfrm>
            <a:off x="6858356" y="246993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6156176" y="3160658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ea typeface="ＤＦ特太ゴシック体" panose="02010609000101010101" pitchFamily="1" charset="-128"/>
              </a:rPr>
              <a:t>角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8" name="フリーフォーム 17"/>
          <p:cNvSpPr/>
          <p:nvPr/>
        </p:nvSpPr>
        <p:spPr>
          <a:xfrm rot="10800000">
            <a:off x="8168453" y="44778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飛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9" name="フリーフォーム 18"/>
          <p:cNvSpPr/>
          <p:nvPr/>
        </p:nvSpPr>
        <p:spPr>
          <a:xfrm rot="10800000">
            <a:off x="8168453" y="246993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757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02" t="4742" r="28147" b="10345"/>
          <a:stretch/>
        </p:blipFill>
        <p:spPr bwMode="auto">
          <a:xfrm>
            <a:off x="3114757" y="332231"/>
            <a:ext cx="5829748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3275856" y="3590397"/>
            <a:ext cx="55217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6029631" y="440455"/>
            <a:ext cx="0" cy="63088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820829" y="-191808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ｙ</a:t>
            </a:r>
            <a:endParaRPr kumimoji="1" lang="ja-JP" altLang="en-US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7645" y="3258020"/>
            <a:ext cx="538081" cy="66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ｘ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11428" y="3544438"/>
            <a:ext cx="623297" cy="474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Ｏ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821473" y="3590397"/>
            <a:ext cx="465037" cy="53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5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11509" y="3594903"/>
            <a:ext cx="919525" cy="53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5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90557" y="1359173"/>
            <a:ext cx="465037" cy="53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5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37554" y="5324148"/>
            <a:ext cx="919525" cy="53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5</a:t>
            </a:r>
            <a:endParaRPr kumimoji="1" lang="ja-JP" altLang="en-US" sz="2800" dirty="0"/>
          </a:p>
        </p:txBody>
      </p:sp>
      <p:sp>
        <p:nvSpPr>
          <p:cNvPr id="30" name="フリーフォーム 29"/>
          <p:cNvSpPr/>
          <p:nvPr/>
        </p:nvSpPr>
        <p:spPr>
          <a:xfrm>
            <a:off x="3044755" y="123467"/>
            <a:ext cx="6043634" cy="6625883"/>
          </a:xfrm>
          <a:custGeom>
            <a:avLst/>
            <a:gdLst>
              <a:gd name="connsiteX0" fmla="*/ 211016 w 5978769"/>
              <a:gd name="connsiteY0" fmla="*/ 0 h 6625883"/>
              <a:gd name="connsiteX1" fmla="*/ 2644726 w 5978769"/>
              <a:gd name="connsiteY1" fmla="*/ 14067 h 6625883"/>
              <a:gd name="connsiteX2" fmla="*/ 2658794 w 5978769"/>
              <a:gd name="connsiteY2" fmla="*/ 4037427 h 6625883"/>
              <a:gd name="connsiteX3" fmla="*/ 5964702 w 5978769"/>
              <a:gd name="connsiteY3" fmla="*/ 4037427 h 6625883"/>
              <a:gd name="connsiteX4" fmla="*/ 5978769 w 5978769"/>
              <a:gd name="connsiteY4" fmla="*/ 6625883 h 6625883"/>
              <a:gd name="connsiteX5" fmla="*/ 0 w 5978769"/>
              <a:gd name="connsiteY5" fmla="*/ 6611815 h 6625883"/>
              <a:gd name="connsiteX6" fmla="*/ 42203 w 5978769"/>
              <a:gd name="connsiteY6" fmla="*/ 0 h 6625883"/>
              <a:gd name="connsiteX7" fmla="*/ 211016 w 5978769"/>
              <a:gd name="connsiteY7" fmla="*/ 0 h 6625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78769" h="6625883">
                <a:moveTo>
                  <a:pt x="211016" y="0"/>
                </a:moveTo>
                <a:lnTo>
                  <a:pt x="2644726" y="14067"/>
                </a:lnTo>
                <a:cubicBezTo>
                  <a:pt x="2649415" y="1355187"/>
                  <a:pt x="2654105" y="2696307"/>
                  <a:pt x="2658794" y="4037427"/>
                </a:cubicBezTo>
                <a:lnTo>
                  <a:pt x="5964702" y="4037427"/>
                </a:lnTo>
                <a:lnTo>
                  <a:pt x="5978769" y="6625883"/>
                </a:lnTo>
                <a:lnTo>
                  <a:pt x="0" y="6611815"/>
                </a:lnTo>
                <a:lnTo>
                  <a:pt x="42203" y="0"/>
                </a:lnTo>
                <a:lnTo>
                  <a:pt x="211016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51520" y="198559"/>
            <a:ext cx="16882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座　標</a:t>
            </a:r>
            <a:endParaRPr kumimoji="1" lang="ja-JP" altLang="en-US" sz="4400" dirty="0"/>
          </a:p>
        </p:txBody>
      </p:sp>
      <p:sp>
        <p:nvSpPr>
          <p:cNvPr id="2" name="円/楕円 1"/>
          <p:cNvSpPr/>
          <p:nvPr/>
        </p:nvSpPr>
        <p:spPr>
          <a:xfrm>
            <a:off x="7565791" y="238915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66288" y="1844863"/>
            <a:ext cx="1268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４，３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4" name="線吹き出し 1 (枠付き) 3"/>
          <p:cNvSpPr/>
          <p:nvPr/>
        </p:nvSpPr>
        <p:spPr>
          <a:xfrm>
            <a:off x="4686624" y="2784314"/>
            <a:ext cx="914400" cy="612648"/>
          </a:xfrm>
          <a:prstGeom prst="borderCallout1">
            <a:avLst>
              <a:gd name="adj1" fmla="val 45231"/>
              <a:gd name="adj2" fmla="val 98119"/>
              <a:gd name="adj3" fmla="val 126944"/>
              <a:gd name="adj4" fmla="val 143926"/>
            </a:avLst>
          </a:prstGeom>
          <a:solidFill>
            <a:srgbClr val="FFFF00"/>
          </a:solidFill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原点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1" name="線吹き出し 1 (枠付き) 20"/>
          <p:cNvSpPr/>
          <p:nvPr/>
        </p:nvSpPr>
        <p:spPr>
          <a:xfrm>
            <a:off x="4229424" y="739034"/>
            <a:ext cx="914400" cy="612648"/>
          </a:xfrm>
          <a:prstGeom prst="borderCallout1">
            <a:avLst>
              <a:gd name="adj1" fmla="val 45231"/>
              <a:gd name="adj2" fmla="val 98119"/>
              <a:gd name="adj3" fmla="val 49910"/>
              <a:gd name="adj4" fmla="val 195539"/>
            </a:avLst>
          </a:prstGeom>
          <a:solidFill>
            <a:srgbClr val="FFFF00"/>
          </a:solidFill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err="1" smtClean="0">
                <a:solidFill>
                  <a:srgbClr val="FF0000"/>
                </a:solidFill>
              </a:rPr>
              <a:t>ｙ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軸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2" name="線吹き出し 1 (枠付き) 21"/>
          <p:cNvSpPr/>
          <p:nvPr/>
        </p:nvSpPr>
        <p:spPr>
          <a:xfrm>
            <a:off x="3200268" y="2082830"/>
            <a:ext cx="914400" cy="612648"/>
          </a:xfrm>
          <a:prstGeom prst="borderCallout1">
            <a:avLst>
              <a:gd name="adj1" fmla="val 103007"/>
              <a:gd name="adj2" fmla="val 98119"/>
              <a:gd name="adj3" fmla="val 244902"/>
              <a:gd name="adj4" fmla="val 110055"/>
            </a:avLst>
          </a:prstGeom>
          <a:solidFill>
            <a:srgbClr val="FFFF00"/>
          </a:solidFill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err="1" smtClean="0">
                <a:solidFill>
                  <a:srgbClr val="FF0000"/>
                </a:solidFill>
              </a:rPr>
              <a:t>ｘ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軸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74822" y="1850098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9" name="フリーフォーム 8"/>
          <p:cNvSpPr/>
          <p:nvPr/>
        </p:nvSpPr>
        <p:spPr>
          <a:xfrm>
            <a:off x="3516299" y="973394"/>
            <a:ext cx="701740" cy="1120877"/>
          </a:xfrm>
          <a:custGeom>
            <a:avLst/>
            <a:gdLst>
              <a:gd name="connsiteX0" fmla="*/ 701740 w 701740"/>
              <a:gd name="connsiteY0" fmla="*/ 0 h 1120877"/>
              <a:gd name="connsiteX1" fmla="*/ 8566 w 701740"/>
              <a:gd name="connsiteY1" fmla="*/ 442451 h 1120877"/>
              <a:gd name="connsiteX2" fmla="*/ 377275 w 701740"/>
              <a:gd name="connsiteY2" fmla="*/ 1120877 h 1120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1740" h="1120877">
                <a:moveTo>
                  <a:pt x="701740" y="0"/>
                </a:moveTo>
                <a:cubicBezTo>
                  <a:pt x="382191" y="127819"/>
                  <a:pt x="62643" y="255638"/>
                  <a:pt x="8566" y="442451"/>
                </a:cubicBezTo>
                <a:cubicBezTo>
                  <a:pt x="-45511" y="629264"/>
                  <a:pt x="165882" y="875070"/>
                  <a:pt x="377275" y="112087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5357" y="1265322"/>
            <a:ext cx="1261884" cy="5232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座標軸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960223" y="1304018"/>
            <a:ext cx="902811" cy="5232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座標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4" name="線吹き出し 1 (枠付き) 23"/>
          <p:cNvSpPr/>
          <p:nvPr/>
        </p:nvSpPr>
        <p:spPr>
          <a:xfrm>
            <a:off x="6171030" y="2621286"/>
            <a:ext cx="1206665" cy="612648"/>
          </a:xfrm>
          <a:prstGeom prst="borderCallout1">
            <a:avLst>
              <a:gd name="adj1" fmla="val 45231"/>
              <a:gd name="adj2" fmla="val 98119"/>
              <a:gd name="adj3" fmla="val -46382"/>
              <a:gd name="adj4" fmla="val 158721"/>
            </a:avLst>
          </a:prstGeom>
          <a:solidFill>
            <a:srgbClr val="FFFF00"/>
          </a:solidFill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err="1" smtClean="0">
                <a:solidFill>
                  <a:srgbClr val="FF0000"/>
                </a:solidFill>
              </a:rPr>
              <a:t>ｘ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座標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5" name="線吹き出し 1 (枠付き) 24"/>
          <p:cNvSpPr/>
          <p:nvPr/>
        </p:nvSpPr>
        <p:spPr>
          <a:xfrm>
            <a:off x="7761006" y="2621286"/>
            <a:ext cx="1206665" cy="612648"/>
          </a:xfrm>
          <a:prstGeom prst="borderCallout1">
            <a:avLst>
              <a:gd name="adj1" fmla="val -2915"/>
              <a:gd name="adj2" fmla="val 87119"/>
              <a:gd name="adj3" fmla="val -56012"/>
              <a:gd name="adj4" fmla="val 80497"/>
            </a:avLst>
          </a:prstGeom>
          <a:solidFill>
            <a:srgbClr val="FFFF00"/>
          </a:solidFill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err="1" smtClean="0">
                <a:solidFill>
                  <a:srgbClr val="FF0000"/>
                </a:solidFill>
              </a:rPr>
              <a:t>ｙ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座標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5991031" y="2412013"/>
            <a:ext cx="157475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endCxn id="2" idx="4"/>
          </p:cNvCxnSpPr>
          <p:nvPr/>
        </p:nvCxnSpPr>
        <p:spPr>
          <a:xfrm flipV="1">
            <a:off x="7588650" y="2434873"/>
            <a:ext cx="1" cy="11555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4270147" y="1460805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  <p:sp>
        <p:nvSpPr>
          <p:cNvPr id="34" name="円/楕円 33"/>
          <p:cNvSpPr/>
          <p:nvPr/>
        </p:nvSpPr>
        <p:spPr>
          <a:xfrm>
            <a:off x="4435383" y="202272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4840697" y="4360157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61417" y="4441033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  <p:sp>
        <p:nvSpPr>
          <p:cNvPr id="37" name="円/楕円 36"/>
          <p:cNvSpPr/>
          <p:nvPr/>
        </p:nvSpPr>
        <p:spPr>
          <a:xfrm>
            <a:off x="6778411" y="594561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621991" y="5352779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D</a:t>
            </a:r>
            <a:endParaRPr kumimoji="1" lang="ja-JP" altLang="en-US" sz="3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528283" y="1771606"/>
            <a:ext cx="1678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－４，４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612951" y="4414068"/>
            <a:ext cx="2089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－３，－２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982140" y="5339586"/>
            <a:ext cx="1678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lang="ja-JP" altLang="en-US" sz="3200" dirty="0"/>
              <a:t>２</a:t>
            </a:r>
            <a:r>
              <a:rPr kumimoji="1" lang="ja-JP" altLang="en-US" sz="3200" dirty="0" smtClean="0"/>
              <a:t>，－６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8" name="正方形/長方形 7"/>
          <p:cNvSpPr/>
          <p:nvPr/>
        </p:nvSpPr>
        <p:spPr>
          <a:xfrm>
            <a:off x="7364484" y="3544438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5645760" y="2137250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３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58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" grpId="0" animBg="1"/>
      <p:bldP spid="3" grpId="0"/>
      <p:bldP spid="4" grpId="0" animBg="1"/>
      <p:bldP spid="21" grpId="0" animBg="1"/>
      <p:bldP spid="22" grpId="0" animBg="1"/>
      <p:bldP spid="6" grpId="0"/>
      <p:bldP spid="9" grpId="0" animBg="1"/>
      <p:bldP spid="7" grpId="0" animBg="1"/>
      <p:bldP spid="23" grpId="0" animBg="1"/>
      <p:bldP spid="24" grpId="0" animBg="1"/>
      <p:bldP spid="25" grpId="0" animBg="1"/>
      <p:bldP spid="33" grpId="0"/>
      <p:bldP spid="34" grpId="0" animBg="1"/>
      <p:bldP spid="35" grpId="0" animBg="1"/>
      <p:bldP spid="36" grpId="0"/>
      <p:bldP spid="37" grpId="0" animBg="1"/>
      <p:bldP spid="38" grpId="0"/>
      <p:bldP spid="39" grpId="0"/>
      <p:bldP spid="40" grpId="0"/>
      <p:bldP spid="41" grpId="0"/>
      <p:bldP spid="8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02" t="4742" r="28147" b="10345"/>
          <a:stretch/>
        </p:blipFill>
        <p:spPr bwMode="auto">
          <a:xfrm>
            <a:off x="3112902" y="332231"/>
            <a:ext cx="5829748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3275856" y="3590397"/>
            <a:ext cx="55217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6015584" y="463314"/>
            <a:ext cx="0" cy="63088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820829" y="-191808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ｙ</a:t>
            </a:r>
            <a:endParaRPr kumimoji="1" lang="ja-JP" altLang="en-US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7645" y="3258020"/>
            <a:ext cx="538081" cy="66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ｘ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11428" y="3544438"/>
            <a:ext cx="623297" cy="474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Ｏ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821473" y="3590397"/>
            <a:ext cx="465037" cy="53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5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11509" y="3594903"/>
            <a:ext cx="919525" cy="53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5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90557" y="1359173"/>
            <a:ext cx="465037" cy="53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5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37554" y="5324148"/>
            <a:ext cx="919525" cy="53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5</a:t>
            </a:r>
            <a:endParaRPr kumimoji="1"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51520" y="198559"/>
            <a:ext cx="16882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座　標</a:t>
            </a:r>
            <a:endParaRPr kumimoji="1" lang="ja-JP" altLang="en-US" sz="4400" dirty="0"/>
          </a:p>
        </p:txBody>
      </p:sp>
      <p:sp>
        <p:nvSpPr>
          <p:cNvPr id="2" name="円/楕円 1"/>
          <p:cNvSpPr/>
          <p:nvPr/>
        </p:nvSpPr>
        <p:spPr>
          <a:xfrm>
            <a:off x="7565791" y="238915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66288" y="1844863"/>
            <a:ext cx="1268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４，３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74822" y="1850098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270147" y="1460805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B</a:t>
            </a:r>
            <a:endParaRPr kumimoji="1" lang="ja-JP" altLang="en-US" sz="3200" dirty="0"/>
          </a:p>
        </p:txBody>
      </p:sp>
      <p:sp>
        <p:nvSpPr>
          <p:cNvPr id="34" name="円/楕円 33"/>
          <p:cNvSpPr/>
          <p:nvPr/>
        </p:nvSpPr>
        <p:spPr>
          <a:xfrm>
            <a:off x="4435383" y="202272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4840697" y="4360157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61417" y="4441033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C</a:t>
            </a:r>
            <a:endParaRPr kumimoji="1" lang="ja-JP" altLang="en-US" sz="3200" dirty="0"/>
          </a:p>
        </p:txBody>
      </p:sp>
      <p:sp>
        <p:nvSpPr>
          <p:cNvPr id="37" name="円/楕円 36"/>
          <p:cNvSpPr/>
          <p:nvPr/>
        </p:nvSpPr>
        <p:spPr>
          <a:xfrm>
            <a:off x="6798983" y="593461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642563" y="5341773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D</a:t>
            </a:r>
            <a:endParaRPr kumimoji="1" lang="ja-JP" altLang="en-US" sz="3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528283" y="1771606"/>
            <a:ext cx="1678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－４，４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612951" y="4414068"/>
            <a:ext cx="2089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－３，－２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002712" y="5328580"/>
            <a:ext cx="1678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lang="ja-JP" altLang="en-US" sz="3200" dirty="0"/>
              <a:t>２</a:t>
            </a:r>
            <a:r>
              <a:rPr kumimoji="1" lang="ja-JP" altLang="en-US" sz="3200" dirty="0" smtClean="0"/>
              <a:t>，－６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4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885357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次の点の座標をグラフに書きましょう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(1)E</a:t>
            </a:r>
            <a:r>
              <a:rPr kumimoji="1" lang="ja-JP" altLang="en-US" dirty="0" smtClean="0"/>
              <a:t>（３，７）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(2)F</a:t>
            </a:r>
            <a:r>
              <a:rPr lang="ja-JP" altLang="en-US" dirty="0" smtClean="0"/>
              <a:t>（－５，１）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(</a:t>
            </a:r>
            <a:r>
              <a:rPr kumimoji="1" lang="en-US" altLang="ja-JP" dirty="0" smtClean="0"/>
              <a:t>3)G</a:t>
            </a:r>
            <a:r>
              <a:rPr kumimoji="1" lang="ja-JP" altLang="en-US" dirty="0" smtClean="0"/>
              <a:t>（０，－４）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(4)H</a:t>
            </a:r>
            <a:r>
              <a:rPr lang="ja-JP" altLang="en-US" dirty="0" smtClean="0"/>
              <a:t>（６，０）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(5)I</a:t>
            </a:r>
            <a:r>
              <a:rPr kumimoji="1" lang="ja-JP" altLang="en-US" dirty="0" smtClean="0"/>
              <a:t>（４，－３）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3" name="円/楕円 42"/>
          <p:cNvSpPr/>
          <p:nvPr/>
        </p:nvSpPr>
        <p:spPr>
          <a:xfrm>
            <a:off x="7596530" y="473342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8355444" y="3572043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6004917" y="515719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4025551" y="316296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7164288" y="83671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720744" y="4396212"/>
            <a:ext cx="314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I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134871" y="2864157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</a:rPr>
              <a:t>H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055207" y="4864804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</a:rPr>
              <a:t>G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076793" y="2892073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</a:rPr>
              <a:t>F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237698" y="440455"/>
            <a:ext cx="434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E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0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将棋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/>
              <a:t>駒</a:t>
            </a:r>
            <a:r>
              <a:rPr kumimoji="1" lang="ja-JP" altLang="en-US" sz="3600" dirty="0" smtClean="0"/>
              <a:t>の動き方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飛車</a:t>
            </a:r>
            <a:endParaRPr lang="en-US" altLang="ja-JP" sz="3600" dirty="0" smtClean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フリーフォーム 12"/>
          <p:cNvSpPr/>
          <p:nvPr/>
        </p:nvSpPr>
        <p:spPr>
          <a:xfrm>
            <a:off x="4247964" y="3105280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飛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75956" y="367903"/>
            <a:ext cx="648072" cy="6112601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 rot="16200000">
            <a:off x="5497569" y="479848"/>
            <a:ext cx="648072" cy="5968534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6876256" y="177281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0000"/>
                </a:solidFill>
                <a:ea typeface="ＤＦ特太ゴシック体" panose="02010609000101010101" pitchFamily="1" charset="-128"/>
              </a:rPr>
              <a:t>竜</a:t>
            </a:r>
            <a:endParaRPr kumimoji="1" lang="ja-JP" altLang="en-US" sz="2800" dirty="0">
              <a:solidFill>
                <a:srgbClr val="FF0000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03058" y="438671"/>
            <a:ext cx="648072" cy="6112601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 rot="16200000">
            <a:off x="5409049" y="-959448"/>
            <a:ext cx="648072" cy="6112601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156176" y="1063128"/>
            <a:ext cx="2016224" cy="2042152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66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3" grpId="0" animBg="1"/>
      <p:bldP spid="15" grpId="0" animBg="1"/>
      <p:bldP spid="1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将棋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/>
              <a:t>駒</a:t>
            </a:r>
            <a:r>
              <a:rPr kumimoji="1" lang="ja-JP" altLang="en-US" sz="3600" dirty="0" smtClean="0"/>
              <a:t>の動き方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角行</a:t>
            </a:r>
            <a:endParaRPr kumimoji="1" lang="ja-JP" altLang="en-US" sz="36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フリーフォーム 10"/>
          <p:cNvSpPr/>
          <p:nvPr/>
        </p:nvSpPr>
        <p:spPr>
          <a:xfrm>
            <a:off x="6198872" y="4509120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角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817408" y="3813895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817408" y="5190162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474417" y="5867189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497569" y="5180846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845042" y="5867188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517685" y="3786960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3500482" y="1805368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196970" y="2470546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845042" y="3128753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8122489" y="2474613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474417" y="3165868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2865766" y="1112633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6198872" y="178560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  <a:ea typeface="ＤＦ特太ゴシック体" panose="02010609000101010101" pitchFamily="1" charset="-128"/>
              </a:rPr>
              <a:t>馬</a:t>
            </a:r>
            <a:endParaRPr kumimoji="1" lang="ja-JP" altLang="en-US" sz="2800" dirty="0">
              <a:solidFill>
                <a:srgbClr val="FF0000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493114" y="1081151"/>
            <a:ext cx="1956732" cy="2016121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8127702" y="3826498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7465480" y="3168291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6801774" y="2463575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826345" y="1095815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5510033" y="2448245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2830184" y="5205374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3500482" y="4531955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4196970" y="3824075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4849497" y="3155688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4845042" y="437608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5517685" y="1111676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7479630" y="414237"/>
            <a:ext cx="648072" cy="65820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0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将棋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/>
              <a:t>駒</a:t>
            </a:r>
            <a:r>
              <a:rPr kumimoji="1" lang="ja-JP" altLang="en-US" sz="3600" dirty="0" smtClean="0"/>
              <a:t>の動き方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王将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歩兵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金将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香車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銀将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桂馬</a:t>
            </a:r>
            <a:endParaRPr lang="en-US" altLang="ja-JP" sz="3600" dirty="0" smtClean="0"/>
          </a:p>
          <a:p>
            <a:pPr marL="0" indent="0">
              <a:buNone/>
            </a:pPr>
            <a:endParaRPr kumimoji="1" lang="ja-JP" altLang="en-US" sz="36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リーフォーム 4"/>
          <p:cNvSpPr/>
          <p:nvPr/>
        </p:nvSpPr>
        <p:spPr>
          <a:xfrm>
            <a:off x="2882440" y="314870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5517685" y="310352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王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5548548" y="514698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3563888" y="586718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桂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5534190" y="109910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96874" y="2491749"/>
            <a:ext cx="1862627" cy="1951763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838971" y="440898"/>
            <a:ext cx="1898059" cy="129605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504152" y="1762593"/>
            <a:ext cx="648072" cy="729156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874525" y="4512693"/>
            <a:ext cx="1912065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139952" y="4522639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2846436" y="4472102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2837898" y="2481768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152224" y="5877585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834993" y="5867189"/>
            <a:ext cx="648072" cy="65820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7510421" y="520034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香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474417" y="440899"/>
            <a:ext cx="648072" cy="4739947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3554582" y="112474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0000"/>
                </a:solidFill>
                <a:ea typeface="ＤＦ特太ゴシック体" panose="02010609000101010101" pitchFamily="1" charset="-128"/>
              </a:rPr>
              <a:t>と</a:t>
            </a:r>
            <a:endParaRPr kumimoji="1" lang="ja-JP" altLang="en-US" sz="2800" dirty="0">
              <a:solidFill>
                <a:srgbClr val="FF0000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882440" y="466536"/>
            <a:ext cx="1898059" cy="129605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3527884" y="1762593"/>
            <a:ext cx="648072" cy="729156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7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詰将棋１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ja-JP" altLang="en-US" sz="36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リーフォーム 4"/>
          <p:cNvSpPr/>
          <p:nvPr/>
        </p:nvSpPr>
        <p:spPr>
          <a:xfrm rot="10800000">
            <a:off x="7510421" y="177932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 rot="10800000">
            <a:off x="8172400" y="1779320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8172400" y="111452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 rot="10800000">
            <a:off x="6869359" y="317604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角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 rot="10800000">
            <a:off x="7510421" y="44786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桂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4860032" y="111452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飛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7510421" y="1114520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角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4365104"/>
            <a:ext cx="55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r>
              <a:rPr lang="ja-JP" altLang="en-US" sz="3600" dirty="0"/>
              <a:t>なし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9334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詰将棋１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4800" dirty="0" smtClean="0">
                <a:solidFill>
                  <a:srgbClr val="FF0000"/>
                </a:solidFill>
              </a:rPr>
              <a:t>４四</a:t>
            </a:r>
            <a:r>
              <a:rPr kumimoji="1" lang="ja-JP" altLang="en-US" sz="4800" dirty="0" smtClean="0"/>
              <a:t>角</a:t>
            </a:r>
            <a:endParaRPr kumimoji="1" lang="ja-JP" altLang="en-US" sz="48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リーフォーム 4"/>
          <p:cNvSpPr/>
          <p:nvPr/>
        </p:nvSpPr>
        <p:spPr>
          <a:xfrm rot="10800000">
            <a:off x="7510421" y="177932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 rot="10800000">
            <a:off x="8172400" y="1779320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8172400" y="111452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 rot="10800000">
            <a:off x="6804248" y="317604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角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 rot="10800000">
            <a:off x="7510421" y="44786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桂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4860032" y="111452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飛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6156176" y="2467218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角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4365104"/>
            <a:ext cx="55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r>
              <a:rPr lang="ja-JP" altLang="en-US" sz="3600" dirty="0"/>
              <a:t>なし</a:t>
            </a:r>
            <a:endParaRPr kumimoji="1" lang="ja-JP" altLang="en-US" sz="3600" dirty="0"/>
          </a:p>
        </p:txBody>
      </p:sp>
      <p:sp>
        <p:nvSpPr>
          <p:cNvPr id="4" name="下矢印 3"/>
          <p:cNvSpPr/>
          <p:nvPr/>
        </p:nvSpPr>
        <p:spPr>
          <a:xfrm>
            <a:off x="6201892" y="447863"/>
            <a:ext cx="484632" cy="218904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 rot="5400000">
            <a:off x="7426028" y="1710834"/>
            <a:ext cx="484632" cy="216024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79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詰将棋２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ja-JP" altLang="en-US" sz="36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リーフォーム 4"/>
          <p:cNvSpPr/>
          <p:nvPr/>
        </p:nvSpPr>
        <p:spPr>
          <a:xfrm>
            <a:off x="6186256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 rot="10800000">
            <a:off x="7512831" y="1779318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6858877" y="44786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 rot="10800000">
            <a:off x="6156669" y="459353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 rot="10800000">
            <a:off x="7510421" y="44786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桂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3563888" y="44778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飛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5508104" y="459352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  <a:ea typeface="ＤＦ特太ゴシック体" panose="02010609000101010101" pitchFamily="1" charset="-128"/>
              </a:rPr>
              <a:t>竜</a:t>
            </a:r>
            <a:endParaRPr kumimoji="1" lang="ja-JP" altLang="en-US" sz="2800" dirty="0">
              <a:solidFill>
                <a:srgbClr val="FF0000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4365104"/>
            <a:ext cx="55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r>
              <a:rPr lang="ja-JP" altLang="en-US" sz="3600" dirty="0"/>
              <a:t>なし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252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詰将棋２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4800" dirty="0" smtClean="0">
                <a:solidFill>
                  <a:srgbClr val="FF0000"/>
                </a:solidFill>
              </a:rPr>
              <a:t>４二</a:t>
            </a:r>
            <a:r>
              <a:rPr kumimoji="1" lang="ja-JP" altLang="en-US" sz="4800" dirty="0" smtClean="0"/>
              <a:t>竜</a:t>
            </a:r>
            <a:endParaRPr kumimoji="1" lang="ja-JP" altLang="en-US" sz="48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リーフォーム 4"/>
          <p:cNvSpPr/>
          <p:nvPr/>
        </p:nvSpPr>
        <p:spPr>
          <a:xfrm>
            <a:off x="6186256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 rot="10800000">
            <a:off x="7512831" y="1779318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6858877" y="44786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 rot="10800000">
            <a:off x="6156669" y="459353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 rot="10800000">
            <a:off x="7510421" y="44786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桂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3563888" y="44778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飛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6186256" y="109720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  <a:ea typeface="ＤＦ特太ゴシック体" panose="02010609000101010101" pitchFamily="1" charset="-128"/>
              </a:rPr>
              <a:t>竜</a:t>
            </a:r>
            <a:endParaRPr kumimoji="1" lang="ja-JP" altLang="en-US" sz="2800" dirty="0">
              <a:solidFill>
                <a:srgbClr val="FF0000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4365104"/>
            <a:ext cx="55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r>
              <a:rPr lang="ja-JP" altLang="en-US" sz="3600" dirty="0"/>
              <a:t>なし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4618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0333"/>
            <a:ext cx="2592288" cy="70609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詰将棋３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4521"/>
            <a:ext cx="2555775" cy="197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どこに何を動かすと詰むでしょう？</a:t>
            </a:r>
            <a:endParaRPr kumimoji="1"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</p:txBody>
      </p:sp>
      <p:pic>
        <p:nvPicPr>
          <p:cNvPr id="1026" name="Picture 2" descr="http://shogi.xii.jp/rule/image/b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31945"/>
            <a:ext cx="6531661" cy="672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リーフォーム 4"/>
          <p:cNvSpPr/>
          <p:nvPr/>
        </p:nvSpPr>
        <p:spPr>
          <a:xfrm rot="10800000">
            <a:off x="6852272" y="1779318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 rot="10800000">
            <a:off x="8168453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7510421" y="1779319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玉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7510421" y="3176047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金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7510421" y="447864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7510421" y="5200341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香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6186256" y="1769975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銀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5580" y="4365104"/>
            <a:ext cx="55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持駒</a:t>
            </a:r>
            <a:endParaRPr kumimoji="1" lang="en-US" altLang="ja-JP" sz="3600" dirty="0" smtClean="0"/>
          </a:p>
          <a:p>
            <a:r>
              <a:rPr lang="ja-JP" altLang="en-US" sz="3600" dirty="0"/>
              <a:t>なし</a:t>
            </a:r>
            <a:endParaRPr kumimoji="1" lang="ja-JP" altLang="en-US" sz="3600" dirty="0"/>
          </a:p>
        </p:txBody>
      </p:sp>
      <p:sp>
        <p:nvSpPr>
          <p:cNvPr id="15" name="フリーフォーム 14"/>
          <p:cNvSpPr/>
          <p:nvPr/>
        </p:nvSpPr>
        <p:spPr>
          <a:xfrm>
            <a:off x="8168453" y="3154096"/>
            <a:ext cx="576064" cy="637849"/>
          </a:xfrm>
          <a:custGeom>
            <a:avLst/>
            <a:gdLst>
              <a:gd name="connsiteX0" fmla="*/ 647114 w 1167618"/>
              <a:gd name="connsiteY0" fmla="*/ 0 h 1167618"/>
              <a:gd name="connsiteX1" fmla="*/ 98474 w 1167618"/>
              <a:gd name="connsiteY1" fmla="*/ 309489 h 1167618"/>
              <a:gd name="connsiteX2" fmla="*/ 0 w 1167618"/>
              <a:gd name="connsiteY2" fmla="*/ 1153551 h 1167618"/>
              <a:gd name="connsiteX3" fmla="*/ 1167618 w 1167618"/>
              <a:gd name="connsiteY3" fmla="*/ 1167618 h 1167618"/>
              <a:gd name="connsiteX4" fmla="*/ 1055077 w 1167618"/>
              <a:gd name="connsiteY4" fmla="*/ 253218 h 1167618"/>
              <a:gd name="connsiteX5" fmla="*/ 647114 w 1167618"/>
              <a:gd name="connsiteY5" fmla="*/ 0 h 116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7618" h="1167618">
                <a:moveTo>
                  <a:pt x="647114" y="0"/>
                </a:moveTo>
                <a:lnTo>
                  <a:pt x="98474" y="309489"/>
                </a:lnTo>
                <a:lnTo>
                  <a:pt x="0" y="1153551"/>
                </a:lnTo>
                <a:lnTo>
                  <a:pt x="1167618" y="1167618"/>
                </a:lnTo>
                <a:lnTo>
                  <a:pt x="1055077" y="253218"/>
                </a:lnTo>
                <a:lnTo>
                  <a:pt x="647114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ea typeface="ＤＦ特太ゴシック体" panose="02010609000101010101" pitchFamily="1" charset="-128"/>
              </a:rPr>
              <a:t>歩</a:t>
            </a:r>
            <a:endParaRPr kumimoji="1" lang="ja-JP" altLang="en-US" sz="2800" dirty="0">
              <a:solidFill>
                <a:schemeClr val="tx1"/>
              </a:solidFill>
              <a:ea typeface="ＤＦ特太ゴシック体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366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390</Words>
  <Application>Microsoft Office PowerPoint</Application>
  <PresentationFormat>画面に合わせる (4:3)</PresentationFormat>
  <Paragraphs>220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座　標</vt:lpstr>
      <vt:lpstr>将棋</vt:lpstr>
      <vt:lpstr>将棋</vt:lpstr>
      <vt:lpstr>将棋</vt:lpstr>
      <vt:lpstr>詰将棋１</vt:lpstr>
      <vt:lpstr>詰将棋１</vt:lpstr>
      <vt:lpstr>詰将棋２</vt:lpstr>
      <vt:lpstr>詰将棋２</vt:lpstr>
      <vt:lpstr>詰将棋３</vt:lpstr>
      <vt:lpstr>詰将棋３</vt:lpstr>
      <vt:lpstr>詰将棋３</vt:lpstr>
      <vt:lpstr>詰将棋４</vt:lpstr>
      <vt:lpstr>詰将棋４</vt:lpstr>
      <vt:lpstr>詰将棋４</vt:lpstr>
      <vt:lpstr>詰将棋４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座　標</dc:title>
  <dc:creator>teacher</dc:creator>
  <cp:lastModifiedBy>teacher</cp:lastModifiedBy>
  <cp:revision>32</cp:revision>
  <dcterms:created xsi:type="dcterms:W3CDTF">2014-10-26T22:14:32Z</dcterms:created>
  <dcterms:modified xsi:type="dcterms:W3CDTF">2015-11-09T01:27:08Z</dcterms:modified>
</cp:coreProperties>
</file>