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683" autoAdjust="0"/>
  </p:normalViewPr>
  <p:slideViewPr>
    <p:cSldViewPr>
      <p:cViewPr varScale="1">
        <p:scale>
          <a:sx n="70" d="100"/>
          <a:sy n="70" d="100"/>
        </p:scale>
        <p:origin x="-7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60" d="100"/>
        <a:sy n="1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A28A2E-2A4E-42C8-9576-760E32C53CD8}" type="datetimeFigureOut">
              <a:rPr kumimoji="1" lang="ja-JP" altLang="en-US" smtClean="0"/>
              <a:t>2015/9/7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460F1-7E7A-40CB-ADB1-35FA101A4A5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5224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460F1-7E7A-40CB-ADB1-35FA101A4A55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9099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5460F1-7E7A-40CB-ADB1-35FA101A4A55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0654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0558-4772-4831-A807-182898B8389D}" type="datetimeFigureOut">
              <a:rPr kumimoji="1" lang="ja-JP" altLang="en-US" smtClean="0"/>
              <a:t>2015/9/7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CD0F-BD04-44B3-92E9-36ABB4AE6C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3842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0558-4772-4831-A807-182898B8389D}" type="datetimeFigureOut">
              <a:rPr kumimoji="1" lang="ja-JP" altLang="en-US" smtClean="0"/>
              <a:t>2015/9/7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CD0F-BD04-44B3-92E9-36ABB4AE6C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16981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0558-4772-4831-A807-182898B8389D}" type="datetimeFigureOut">
              <a:rPr kumimoji="1" lang="ja-JP" altLang="en-US" smtClean="0"/>
              <a:t>2015/9/7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CD0F-BD04-44B3-92E9-36ABB4AE6C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746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0558-4772-4831-A807-182898B8389D}" type="datetimeFigureOut">
              <a:rPr kumimoji="1" lang="ja-JP" altLang="en-US" smtClean="0"/>
              <a:t>2015/9/7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CD0F-BD04-44B3-92E9-36ABB4AE6C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88685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0558-4772-4831-A807-182898B8389D}" type="datetimeFigureOut">
              <a:rPr kumimoji="1" lang="ja-JP" altLang="en-US" smtClean="0"/>
              <a:t>2015/9/7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CD0F-BD04-44B3-92E9-36ABB4AE6C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058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0558-4772-4831-A807-182898B8389D}" type="datetimeFigureOut">
              <a:rPr kumimoji="1" lang="ja-JP" altLang="en-US" smtClean="0"/>
              <a:t>2015/9/7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CD0F-BD04-44B3-92E9-36ABB4AE6C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2950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0558-4772-4831-A807-182898B8389D}" type="datetimeFigureOut">
              <a:rPr kumimoji="1" lang="ja-JP" altLang="en-US" smtClean="0"/>
              <a:t>2015/9/7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CD0F-BD04-44B3-92E9-36ABB4AE6C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7262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0558-4772-4831-A807-182898B8389D}" type="datetimeFigureOut">
              <a:rPr kumimoji="1" lang="ja-JP" altLang="en-US" smtClean="0"/>
              <a:t>2015/9/7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CD0F-BD04-44B3-92E9-36ABB4AE6C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623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0558-4772-4831-A807-182898B8389D}" type="datetimeFigureOut">
              <a:rPr kumimoji="1" lang="ja-JP" altLang="en-US" smtClean="0"/>
              <a:t>2015/9/7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CD0F-BD04-44B3-92E9-36ABB4AE6C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8644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0558-4772-4831-A807-182898B8389D}" type="datetimeFigureOut">
              <a:rPr kumimoji="1" lang="ja-JP" altLang="en-US" smtClean="0"/>
              <a:t>2015/9/7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CD0F-BD04-44B3-92E9-36ABB4AE6C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7480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80558-4772-4831-A807-182898B8389D}" type="datetimeFigureOut">
              <a:rPr kumimoji="1" lang="ja-JP" altLang="en-US" smtClean="0"/>
              <a:t>2015/9/7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C0CD0F-BD04-44B3-92E9-36ABB4AE6C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8598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80558-4772-4831-A807-182898B8389D}" type="datetimeFigureOut">
              <a:rPr kumimoji="1" lang="ja-JP" altLang="en-US" smtClean="0"/>
              <a:t>2015/9/7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0CD0F-BD04-44B3-92E9-36ABB4AE6C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21845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470025"/>
          </a:xfrm>
        </p:spPr>
        <p:txBody>
          <a:bodyPr>
            <a:normAutofit fontScale="90000"/>
          </a:bodyPr>
          <a:lstStyle/>
          <a:p>
            <a:r>
              <a:rPr kumimoji="1" lang="ja-JP" altLang="en-US" sz="6600" dirty="0" smtClean="0"/>
              <a:t>３章　方　程　式</a:t>
            </a:r>
            <a:r>
              <a:rPr kumimoji="1" lang="en-US" altLang="ja-JP" sz="6600" dirty="0" smtClean="0"/>
              <a:t/>
            </a:r>
            <a:br>
              <a:rPr kumimoji="1" lang="en-US" altLang="ja-JP" sz="6600" dirty="0" smtClean="0"/>
            </a:br>
            <a:r>
              <a:rPr kumimoji="1" lang="ja-JP" altLang="en-US" sz="6600" dirty="0" smtClean="0"/>
              <a:t>方程式とその解</a:t>
            </a:r>
            <a:endParaRPr kumimoji="1" lang="ja-JP" altLang="en-US" sz="6600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11560" y="2636912"/>
            <a:ext cx="7704856" cy="374441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kumimoji="1" lang="ja-JP" altLang="en-US" sz="5400" dirty="0" smtClean="0">
                <a:solidFill>
                  <a:schemeClr val="tx1"/>
                </a:solidFill>
              </a:rPr>
              <a:t>ねらい</a:t>
            </a:r>
            <a:endParaRPr kumimoji="1" lang="en-US" altLang="ja-JP" sz="5400" dirty="0" smtClean="0">
              <a:solidFill>
                <a:schemeClr val="tx1"/>
              </a:solidFill>
            </a:endParaRPr>
          </a:p>
          <a:p>
            <a:pPr algn="l"/>
            <a:r>
              <a:rPr kumimoji="1" lang="ja-JP" altLang="en-US" sz="5400" dirty="0" smtClean="0">
                <a:solidFill>
                  <a:schemeClr val="tx1"/>
                </a:solidFill>
              </a:rPr>
              <a:t>方程式の意味や、方程式の解、解くことの意味について理解する。</a:t>
            </a:r>
            <a:endParaRPr kumimoji="1" lang="ja-JP" altLang="en-US" sz="5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714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06090"/>
          </a:xfrm>
        </p:spPr>
        <p:txBody>
          <a:bodyPr>
            <a:noAutofit/>
          </a:bodyPr>
          <a:lstStyle/>
          <a:p>
            <a:r>
              <a:rPr lang="ja-JP" altLang="en-US" sz="4800" dirty="0"/>
              <a:t>毎日</a:t>
            </a:r>
            <a:r>
              <a:rPr kumimoji="1" lang="ja-JP" altLang="en-US" sz="4800" dirty="0" smtClean="0"/>
              <a:t>貯金</a:t>
            </a:r>
            <a:endParaRPr kumimoji="1" lang="ja-JP" altLang="en-US" sz="4800" dirty="0"/>
          </a:p>
        </p:txBody>
      </p:sp>
      <p:pic>
        <p:nvPicPr>
          <p:cNvPr id="1026" name="Picture 2" descr="E:\HP-Photo\DCIM179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5"/>
          <a:stretch/>
        </p:blipFill>
        <p:spPr bwMode="auto">
          <a:xfrm>
            <a:off x="-266772" y="1061153"/>
            <a:ext cx="5736970" cy="34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HP-Photo\DCIM1796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2" t="6706" r="19625" b="3395"/>
          <a:stretch/>
        </p:blipFill>
        <p:spPr bwMode="auto">
          <a:xfrm>
            <a:off x="5228844" y="1051559"/>
            <a:ext cx="3931881" cy="3491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563888" y="5460319"/>
            <a:ext cx="5107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4800" dirty="0" smtClean="0"/>
              <a:t>５００円硬貨に両替</a:t>
            </a:r>
            <a:endParaRPr kumimoji="1" lang="ja-JP" altLang="en-US" sz="4800" dirty="0"/>
          </a:p>
        </p:txBody>
      </p:sp>
      <p:pic>
        <p:nvPicPr>
          <p:cNvPr id="1030" name="Picture 6" descr="https://encrypted-tbn1.gstatic.com/images?q=tbn:ANd9GcQSPRn9n7Erh8DWwJ8C10XxKTGSqYz5zV3m8pa4YdDh6JAIB68R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926537"/>
            <a:ext cx="1800200" cy="180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下矢印 4"/>
          <p:cNvSpPr/>
          <p:nvPr/>
        </p:nvSpPr>
        <p:spPr>
          <a:xfrm>
            <a:off x="4139952" y="4668379"/>
            <a:ext cx="720080" cy="80249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下矢印 10"/>
          <p:cNvSpPr/>
          <p:nvPr/>
        </p:nvSpPr>
        <p:spPr>
          <a:xfrm>
            <a:off x="6300192" y="4668379"/>
            <a:ext cx="720080" cy="80249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下矢印 11"/>
          <p:cNvSpPr/>
          <p:nvPr/>
        </p:nvSpPr>
        <p:spPr>
          <a:xfrm>
            <a:off x="5209171" y="4657823"/>
            <a:ext cx="720080" cy="802496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896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あれから５年・・・</a:t>
            </a:r>
            <a:endParaRPr kumimoji="1" lang="ja-JP" altLang="en-US" dirty="0"/>
          </a:p>
        </p:txBody>
      </p:sp>
      <p:pic>
        <p:nvPicPr>
          <p:cNvPr id="2051" name="Picture 3" descr="E:\HP-Photo\DCIM180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809" y="1412776"/>
            <a:ext cx="9149251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0887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4412" y="337104"/>
            <a:ext cx="3744416" cy="4494451"/>
          </a:xfrm>
        </p:spPr>
        <p:txBody>
          <a:bodyPr>
            <a:normAutofit/>
          </a:bodyPr>
          <a:lstStyle/>
          <a:p>
            <a:pPr algn="l"/>
            <a:r>
              <a:rPr kumimoji="1" lang="ja-JP" altLang="en-US" sz="4000" dirty="0" smtClean="0"/>
              <a:t>数えるには時間がかかる。</a:t>
            </a:r>
            <a:r>
              <a:rPr kumimoji="1" lang="en-US" altLang="ja-JP" sz="4000" dirty="0" smtClean="0"/>
              <a:t/>
            </a:r>
            <a:br>
              <a:rPr kumimoji="1" lang="en-US" altLang="ja-JP" sz="4000" dirty="0" smtClean="0"/>
            </a:br>
            <a:r>
              <a:rPr kumimoji="1" lang="ja-JP" altLang="en-US" sz="4000" dirty="0" smtClean="0"/>
              <a:t>数えずに５００円硬貨の</a:t>
            </a:r>
            <a:r>
              <a:rPr lang="ja-JP" altLang="en-US" sz="4000" dirty="0" smtClean="0"/>
              <a:t>およその</a:t>
            </a:r>
            <a:r>
              <a:rPr kumimoji="1" lang="ja-JP" altLang="en-US" sz="4000" dirty="0" smtClean="0"/>
              <a:t>枚数を求めるにはどうすればいいだろうか</a:t>
            </a:r>
            <a:r>
              <a:rPr kumimoji="1" lang="en-US" altLang="ja-JP" sz="4000" dirty="0" smtClean="0"/>
              <a:t>?</a:t>
            </a:r>
            <a:endParaRPr kumimoji="1" lang="ja-JP" altLang="en-US" sz="4000" dirty="0"/>
          </a:p>
        </p:txBody>
      </p:sp>
      <p:pic>
        <p:nvPicPr>
          <p:cNvPr id="3074" name="Picture 2" descr="E:\HP-Photo\DCIM180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9" r="23783"/>
          <a:stretch/>
        </p:blipFill>
        <p:spPr bwMode="auto">
          <a:xfrm>
            <a:off x="3622901" y="332656"/>
            <a:ext cx="5487337" cy="615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97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HP-Photo\DCIM18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9" r="23783"/>
          <a:stretch/>
        </p:blipFill>
        <p:spPr bwMode="auto">
          <a:xfrm>
            <a:off x="5437733" y="110135"/>
            <a:ext cx="3597287" cy="403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直線コネクタ 3"/>
          <p:cNvCxnSpPr/>
          <p:nvPr/>
        </p:nvCxnSpPr>
        <p:spPr>
          <a:xfrm>
            <a:off x="362238" y="4935419"/>
            <a:ext cx="838352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フリーフォーム 9"/>
          <p:cNvSpPr/>
          <p:nvPr/>
        </p:nvSpPr>
        <p:spPr>
          <a:xfrm>
            <a:off x="362239" y="4215339"/>
            <a:ext cx="8382704" cy="738841"/>
          </a:xfrm>
          <a:custGeom>
            <a:avLst/>
            <a:gdLst>
              <a:gd name="connsiteX0" fmla="*/ 0 w 8356209"/>
              <a:gd name="connsiteY0" fmla="*/ 590857 h 590857"/>
              <a:gd name="connsiteX1" fmla="*/ 4135901 w 8356209"/>
              <a:gd name="connsiteY1" fmla="*/ 14 h 590857"/>
              <a:gd name="connsiteX2" fmla="*/ 8356209 w 8356209"/>
              <a:gd name="connsiteY2" fmla="*/ 576789 h 59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356209" h="590857">
                <a:moveTo>
                  <a:pt x="0" y="590857"/>
                </a:moveTo>
                <a:cubicBezTo>
                  <a:pt x="1371600" y="296608"/>
                  <a:pt x="2743200" y="2359"/>
                  <a:pt x="4135901" y="14"/>
                </a:cubicBezTo>
                <a:cubicBezTo>
                  <a:pt x="5528603" y="-2331"/>
                  <a:pt x="6942406" y="287229"/>
                  <a:pt x="8356209" y="576789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2" name="直線コネクタ 11"/>
          <p:cNvCxnSpPr/>
          <p:nvPr/>
        </p:nvCxnSpPr>
        <p:spPr>
          <a:xfrm flipV="1">
            <a:off x="8745766" y="4712201"/>
            <a:ext cx="0" cy="4839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18"/>
          <p:cNvCxnSpPr/>
          <p:nvPr/>
        </p:nvCxnSpPr>
        <p:spPr>
          <a:xfrm flipV="1">
            <a:off x="5041935" y="4712201"/>
            <a:ext cx="0" cy="4839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コネクタ 19"/>
          <p:cNvCxnSpPr/>
          <p:nvPr/>
        </p:nvCxnSpPr>
        <p:spPr>
          <a:xfrm flipV="1">
            <a:off x="375609" y="4693440"/>
            <a:ext cx="0" cy="48395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フリーフォーム 21"/>
          <p:cNvSpPr/>
          <p:nvPr/>
        </p:nvSpPr>
        <p:spPr>
          <a:xfrm>
            <a:off x="5044316" y="4921036"/>
            <a:ext cx="3713871" cy="478458"/>
          </a:xfrm>
          <a:custGeom>
            <a:avLst/>
            <a:gdLst>
              <a:gd name="connsiteX0" fmla="*/ 0 w 3713871"/>
              <a:gd name="connsiteY0" fmla="*/ 0 h 478458"/>
              <a:gd name="connsiteX1" fmla="*/ 562708 w 3713871"/>
              <a:gd name="connsiteY1" fmla="*/ 281353 h 478458"/>
              <a:gd name="connsiteX2" fmla="*/ 1885071 w 3713871"/>
              <a:gd name="connsiteY2" fmla="*/ 478301 h 478458"/>
              <a:gd name="connsiteX3" fmla="*/ 3080825 w 3713871"/>
              <a:gd name="connsiteY3" fmla="*/ 309489 h 478458"/>
              <a:gd name="connsiteX4" fmla="*/ 3713871 w 3713871"/>
              <a:gd name="connsiteY4" fmla="*/ 42203 h 47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3871" h="478458">
                <a:moveTo>
                  <a:pt x="0" y="0"/>
                </a:moveTo>
                <a:cubicBezTo>
                  <a:pt x="124265" y="100818"/>
                  <a:pt x="248530" y="201636"/>
                  <a:pt x="562708" y="281353"/>
                </a:cubicBezTo>
                <a:cubicBezTo>
                  <a:pt x="876886" y="361070"/>
                  <a:pt x="1465385" y="473612"/>
                  <a:pt x="1885071" y="478301"/>
                </a:cubicBezTo>
                <a:cubicBezTo>
                  <a:pt x="2304757" y="482990"/>
                  <a:pt x="2776025" y="382172"/>
                  <a:pt x="3080825" y="309489"/>
                </a:cubicBezTo>
                <a:cubicBezTo>
                  <a:pt x="3385625" y="236806"/>
                  <a:pt x="3549748" y="139504"/>
                  <a:pt x="3713871" y="42203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フリーフォーム 23"/>
          <p:cNvSpPr/>
          <p:nvPr/>
        </p:nvSpPr>
        <p:spPr>
          <a:xfrm>
            <a:off x="375609" y="4947299"/>
            <a:ext cx="4666326" cy="478458"/>
          </a:xfrm>
          <a:custGeom>
            <a:avLst/>
            <a:gdLst>
              <a:gd name="connsiteX0" fmla="*/ 0 w 3713871"/>
              <a:gd name="connsiteY0" fmla="*/ 0 h 478458"/>
              <a:gd name="connsiteX1" fmla="*/ 562708 w 3713871"/>
              <a:gd name="connsiteY1" fmla="*/ 281353 h 478458"/>
              <a:gd name="connsiteX2" fmla="*/ 1885071 w 3713871"/>
              <a:gd name="connsiteY2" fmla="*/ 478301 h 478458"/>
              <a:gd name="connsiteX3" fmla="*/ 3080825 w 3713871"/>
              <a:gd name="connsiteY3" fmla="*/ 309489 h 478458"/>
              <a:gd name="connsiteX4" fmla="*/ 3713871 w 3713871"/>
              <a:gd name="connsiteY4" fmla="*/ 42203 h 478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13871" h="478458">
                <a:moveTo>
                  <a:pt x="0" y="0"/>
                </a:moveTo>
                <a:cubicBezTo>
                  <a:pt x="124265" y="100818"/>
                  <a:pt x="248530" y="201636"/>
                  <a:pt x="562708" y="281353"/>
                </a:cubicBezTo>
                <a:cubicBezTo>
                  <a:pt x="876886" y="361070"/>
                  <a:pt x="1465385" y="473612"/>
                  <a:pt x="1885071" y="478301"/>
                </a:cubicBezTo>
                <a:cubicBezTo>
                  <a:pt x="2304757" y="482990"/>
                  <a:pt x="2776025" y="382172"/>
                  <a:pt x="3080825" y="309489"/>
                </a:cubicBezTo>
                <a:cubicBezTo>
                  <a:pt x="3385625" y="236806"/>
                  <a:pt x="3549748" y="139504"/>
                  <a:pt x="3713871" y="42203"/>
                </a:cubicBezTo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3478827" y="3951676"/>
            <a:ext cx="214033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全体の重さ</a:t>
            </a:r>
            <a:endParaRPr kumimoji="1" lang="ja-JP" altLang="en-US" sz="3200" dirty="0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5776566" y="5107106"/>
            <a:ext cx="214033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/>
              <a:t>金庫の重さ</a:t>
            </a:r>
            <a:endParaRPr kumimoji="1" lang="ja-JP" altLang="en-US" sz="3200" dirty="0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843921" y="5107106"/>
            <a:ext cx="370967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５００円硬貨全部の重さ</a:t>
            </a:r>
            <a:endParaRPr kumimoji="1" lang="ja-JP" altLang="en-US" sz="2800" dirty="0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3509487" y="404664"/>
            <a:ext cx="963725" cy="70788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kumimoji="1" lang="ja-JP" altLang="en-US" sz="4000" dirty="0" err="1" smtClean="0"/>
              <a:t>ｘ</a:t>
            </a:r>
            <a:r>
              <a:rPr kumimoji="1" lang="ja-JP" altLang="en-US" sz="4000" dirty="0" smtClean="0"/>
              <a:t>枚</a:t>
            </a:r>
            <a:endParaRPr kumimoji="1" lang="ja-JP" altLang="en-US" sz="4000" dirty="0"/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105973" y="5691881"/>
            <a:ext cx="8929047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2800" dirty="0" smtClean="0"/>
              <a:t>（５００円硬貨全部の重さ）＋（金庫の重さ）＝（全体の重さ</a:t>
            </a:r>
            <a:r>
              <a:rPr kumimoji="1" lang="ja-JP" altLang="en-US" sz="2800" dirty="0" smtClean="0"/>
              <a:t>）</a:t>
            </a:r>
            <a:endParaRPr kumimoji="1" lang="en-US" altLang="ja-JP" sz="2800" dirty="0" smtClean="0"/>
          </a:p>
          <a:p>
            <a:r>
              <a:rPr lang="ja-JP" altLang="en-US" sz="3200" dirty="0" smtClean="0"/>
              <a:t>式</a:t>
            </a:r>
            <a:r>
              <a:rPr lang="en-US" altLang="ja-JP" sz="3200" dirty="0" smtClean="0"/>
              <a:t>[</a:t>
            </a:r>
            <a:r>
              <a:rPr lang="ja-JP" altLang="en-US" sz="3200" dirty="0" smtClean="0"/>
              <a:t>　　　　　　　　　　　　　　　　　　　　　　　　　　　　　</a:t>
            </a:r>
            <a:r>
              <a:rPr lang="en-US" altLang="ja-JP" sz="3200" dirty="0" smtClean="0"/>
              <a:t>]</a:t>
            </a:r>
            <a:endParaRPr kumimoji="1" lang="ja-JP" altLang="en-US" sz="32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30170" y="99185"/>
            <a:ext cx="4083169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Bef>
                <a:spcPct val="0"/>
              </a:spcBef>
            </a:pPr>
            <a:r>
              <a:rPr lang="ja-JP" altLang="en-US" sz="3200" dirty="0">
                <a:solidFill>
                  <a:srgbClr val="00B050"/>
                </a:solidFill>
              </a:rPr>
              <a:t>求める</a:t>
            </a:r>
            <a:r>
              <a:rPr lang="ja-JP" altLang="en-US" sz="3200" dirty="0" smtClean="0">
                <a:solidFill>
                  <a:srgbClr val="00B050"/>
                </a:solidFill>
              </a:rPr>
              <a:t>もの</a:t>
            </a:r>
            <a:endParaRPr lang="en-US" altLang="ja-JP" sz="3200" dirty="0" smtClean="0">
              <a:solidFill>
                <a:srgbClr val="00B050"/>
              </a:solidFill>
            </a:endParaRPr>
          </a:p>
          <a:p>
            <a:pPr lvl="0">
              <a:spcBef>
                <a:spcPct val="0"/>
              </a:spcBef>
            </a:pPr>
            <a:r>
              <a:rPr lang="ja-JP" altLang="en-US" sz="3200" dirty="0" smtClean="0">
                <a:solidFill>
                  <a:srgbClr val="FF0000"/>
                </a:solidFill>
              </a:rPr>
              <a:t>５００円</a:t>
            </a:r>
            <a:r>
              <a:rPr lang="ja-JP" altLang="en-US" sz="3200" dirty="0">
                <a:solidFill>
                  <a:srgbClr val="FF0000"/>
                </a:solidFill>
              </a:rPr>
              <a:t>玉の</a:t>
            </a:r>
            <a:r>
              <a:rPr lang="ja-JP" altLang="en-US" sz="3200" dirty="0" smtClean="0">
                <a:solidFill>
                  <a:srgbClr val="FF0000"/>
                </a:solidFill>
              </a:rPr>
              <a:t>総数</a:t>
            </a:r>
            <a:endParaRPr lang="en-US" altLang="ja-JP" sz="3200" dirty="0" smtClean="0">
              <a:solidFill>
                <a:srgbClr val="FF0000"/>
              </a:solidFill>
            </a:endParaRPr>
          </a:p>
          <a:p>
            <a:pPr lvl="0">
              <a:spcBef>
                <a:spcPct val="0"/>
              </a:spcBef>
            </a:pPr>
            <a:r>
              <a:rPr lang="ja-JP" altLang="en-US" sz="3200" dirty="0" smtClean="0">
                <a:solidFill>
                  <a:prstClr val="black"/>
                </a:solidFill>
              </a:rPr>
              <a:t>５００円</a:t>
            </a:r>
            <a:r>
              <a:rPr lang="ja-JP" altLang="en-US" sz="3200" dirty="0">
                <a:solidFill>
                  <a:prstClr val="black"/>
                </a:solidFill>
              </a:rPr>
              <a:t>硬貨１枚の</a:t>
            </a:r>
            <a:r>
              <a:rPr lang="ja-JP" altLang="en-US" sz="3200" dirty="0" smtClean="0">
                <a:solidFill>
                  <a:prstClr val="black"/>
                </a:solidFill>
              </a:rPr>
              <a:t>重さ</a:t>
            </a:r>
            <a:endParaRPr lang="en-US" altLang="ja-JP" sz="3200" dirty="0" smtClean="0">
              <a:solidFill>
                <a:prstClr val="black"/>
              </a:solidFill>
            </a:endParaRPr>
          </a:p>
          <a:p>
            <a:pPr lvl="0">
              <a:spcBef>
                <a:spcPct val="0"/>
              </a:spcBef>
            </a:pPr>
            <a:r>
              <a:rPr lang="ja-JP" altLang="en-US" sz="3200" dirty="0" smtClean="0">
                <a:solidFill>
                  <a:srgbClr val="FF0000"/>
                </a:solidFill>
              </a:rPr>
              <a:t>７ｇ</a:t>
            </a:r>
            <a:endParaRPr lang="en-US" altLang="ja-JP" sz="3200" dirty="0" smtClean="0">
              <a:solidFill>
                <a:srgbClr val="FF0000"/>
              </a:solidFill>
            </a:endParaRPr>
          </a:p>
          <a:p>
            <a:pPr lvl="0">
              <a:spcBef>
                <a:spcPct val="0"/>
              </a:spcBef>
            </a:pPr>
            <a:r>
              <a:rPr lang="ja-JP" altLang="en-US" sz="3200" dirty="0" smtClean="0">
                <a:solidFill>
                  <a:prstClr val="black"/>
                </a:solidFill>
              </a:rPr>
              <a:t>全体</a:t>
            </a:r>
            <a:r>
              <a:rPr lang="ja-JP" altLang="en-US" sz="3200" dirty="0">
                <a:solidFill>
                  <a:prstClr val="black"/>
                </a:solidFill>
              </a:rPr>
              <a:t>の</a:t>
            </a:r>
            <a:r>
              <a:rPr lang="ja-JP" altLang="en-US" sz="3200" dirty="0" smtClean="0">
                <a:solidFill>
                  <a:prstClr val="black"/>
                </a:solidFill>
              </a:rPr>
              <a:t>重さ</a:t>
            </a:r>
            <a:endParaRPr lang="en-US" altLang="ja-JP" sz="3200" dirty="0" smtClean="0">
              <a:solidFill>
                <a:prstClr val="black"/>
              </a:solidFill>
            </a:endParaRPr>
          </a:p>
          <a:p>
            <a:pPr lvl="0">
              <a:spcBef>
                <a:spcPct val="0"/>
              </a:spcBef>
            </a:pPr>
            <a:r>
              <a:rPr lang="ja-JP" altLang="en-US" sz="3200" dirty="0" smtClean="0">
                <a:solidFill>
                  <a:srgbClr val="FF0000"/>
                </a:solidFill>
              </a:rPr>
              <a:t>１２ｋｇ</a:t>
            </a:r>
            <a:endParaRPr lang="en-US" altLang="ja-JP" sz="3200" dirty="0" smtClean="0">
              <a:solidFill>
                <a:srgbClr val="FF0000"/>
              </a:solidFill>
            </a:endParaRPr>
          </a:p>
          <a:p>
            <a:pPr lvl="0">
              <a:spcBef>
                <a:spcPct val="0"/>
              </a:spcBef>
            </a:pPr>
            <a:r>
              <a:rPr lang="ja-JP" altLang="en-US" sz="3200" dirty="0" smtClean="0">
                <a:solidFill>
                  <a:prstClr val="black"/>
                </a:solidFill>
              </a:rPr>
              <a:t>金庫</a:t>
            </a:r>
            <a:r>
              <a:rPr lang="ja-JP" altLang="en-US" sz="3200" dirty="0">
                <a:solidFill>
                  <a:prstClr val="black"/>
                </a:solidFill>
              </a:rPr>
              <a:t>の</a:t>
            </a:r>
            <a:r>
              <a:rPr lang="ja-JP" altLang="en-US" sz="3200" dirty="0" smtClean="0">
                <a:solidFill>
                  <a:prstClr val="black"/>
                </a:solidFill>
              </a:rPr>
              <a:t>重さ</a:t>
            </a:r>
            <a:endParaRPr lang="en-US" altLang="ja-JP" sz="3200" dirty="0" smtClean="0">
              <a:solidFill>
                <a:prstClr val="black"/>
              </a:solidFill>
            </a:endParaRPr>
          </a:p>
          <a:p>
            <a:pPr lvl="0">
              <a:spcBef>
                <a:spcPct val="0"/>
              </a:spcBef>
            </a:pPr>
            <a:r>
              <a:rPr lang="ja-JP" altLang="en-US" sz="3200" dirty="0" smtClean="0">
                <a:solidFill>
                  <a:srgbClr val="FF0000"/>
                </a:solidFill>
              </a:rPr>
              <a:t>５ｋｇ</a:t>
            </a:r>
            <a:endParaRPr lang="ja-JP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304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2" grpId="0" animBg="1"/>
      <p:bldP spid="24" grpId="0" animBg="1"/>
      <p:bldP spid="23" grpId="0" animBg="1"/>
      <p:bldP spid="26" grpId="0" animBg="1"/>
      <p:bldP spid="27" grpId="0" animBg="1"/>
      <p:bldP spid="28" grpId="0" animBg="1"/>
      <p:bldP spid="29" grpId="0" animBg="1"/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4854" y="90208"/>
            <a:ext cx="8229600" cy="602488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 smtClean="0"/>
              <a:t>等式で表すと・・・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81182" y="764704"/>
            <a:ext cx="8929047" cy="39087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（５００円硬貨全部の重さ）＋（金庫の重さ）＝（全体の重さ）</a:t>
            </a:r>
            <a:endParaRPr kumimoji="1" lang="en-US" altLang="ja-JP" sz="2800" dirty="0" smtClean="0"/>
          </a:p>
          <a:p>
            <a:r>
              <a:rPr lang="ja-JP" altLang="en-US" sz="2800" dirty="0"/>
              <a:t>　</a:t>
            </a:r>
            <a:r>
              <a:rPr lang="ja-JP" altLang="en-US" sz="2400" dirty="0" smtClean="0"/>
              <a:t>　　</a:t>
            </a:r>
            <a:r>
              <a:rPr lang="ja-JP" altLang="en-US" sz="4800" dirty="0" smtClean="0"/>
              <a:t>７ｘ　　＋　　５０００　＝１２０００</a:t>
            </a:r>
            <a:endParaRPr lang="en-US" altLang="ja-JP" sz="4800" dirty="0" smtClean="0"/>
          </a:p>
          <a:p>
            <a:pPr algn="ctr"/>
            <a:r>
              <a:rPr kumimoji="1" lang="ja-JP" altLang="en-US" sz="4000" dirty="0" smtClean="0">
                <a:solidFill>
                  <a:srgbClr val="FF0000"/>
                </a:solidFill>
              </a:rPr>
              <a:t>方程式</a:t>
            </a:r>
            <a:endParaRPr kumimoji="1" lang="en-US" altLang="ja-JP" sz="4000" dirty="0" smtClean="0">
              <a:solidFill>
                <a:srgbClr val="FF0000"/>
              </a:solidFill>
            </a:endParaRPr>
          </a:p>
          <a:p>
            <a:r>
              <a:rPr lang="ja-JP" altLang="en-US" sz="4000" dirty="0" smtClean="0">
                <a:solidFill>
                  <a:schemeClr val="tx1"/>
                </a:solidFill>
              </a:rPr>
              <a:t>文字</a:t>
            </a:r>
            <a:r>
              <a:rPr lang="ja-JP" altLang="en-US" sz="4000" dirty="0" err="1" smtClean="0">
                <a:solidFill>
                  <a:schemeClr val="tx1"/>
                </a:solidFill>
              </a:rPr>
              <a:t>ｘ</a:t>
            </a:r>
            <a:r>
              <a:rPr lang="ja-JP" altLang="en-US" sz="4000" dirty="0" smtClean="0">
                <a:solidFill>
                  <a:schemeClr val="tx1"/>
                </a:solidFill>
              </a:rPr>
              <a:t>に当てはまる数は</a:t>
            </a:r>
            <a:endParaRPr lang="en-US" altLang="ja-JP" sz="4000" dirty="0" smtClean="0">
              <a:solidFill>
                <a:schemeClr val="tx1"/>
              </a:solidFill>
            </a:endParaRPr>
          </a:p>
          <a:p>
            <a:r>
              <a:rPr kumimoji="1" lang="ja-JP" altLang="en-US" sz="4400" dirty="0">
                <a:solidFill>
                  <a:schemeClr val="tx1"/>
                </a:solidFill>
              </a:rPr>
              <a:t>　</a:t>
            </a:r>
            <a:r>
              <a:rPr kumimoji="1" lang="ja-JP" altLang="en-US" sz="4400" dirty="0" smtClean="0">
                <a:solidFill>
                  <a:schemeClr val="tx1"/>
                </a:solidFill>
              </a:rPr>
              <a:t>　　　　　　　　　　</a:t>
            </a:r>
            <a:r>
              <a:rPr lang="ja-JP" altLang="en-US" sz="4400" dirty="0">
                <a:solidFill>
                  <a:schemeClr val="tx1"/>
                </a:solidFill>
              </a:rPr>
              <a:t>　</a:t>
            </a:r>
            <a:r>
              <a:rPr kumimoji="1" lang="ja-JP" altLang="en-US" sz="4000" dirty="0" smtClean="0">
                <a:solidFill>
                  <a:schemeClr val="tx1"/>
                </a:solidFill>
              </a:rPr>
              <a:t>方程式の</a:t>
            </a:r>
            <a:r>
              <a:rPr kumimoji="1" lang="ja-JP" altLang="en-US" sz="4000" dirty="0" smtClean="0">
                <a:solidFill>
                  <a:srgbClr val="FF0000"/>
                </a:solidFill>
              </a:rPr>
              <a:t>解</a:t>
            </a:r>
            <a:endParaRPr kumimoji="1" lang="en-US" altLang="ja-JP" sz="5400" dirty="0" smtClean="0">
              <a:solidFill>
                <a:srgbClr val="FF0000"/>
              </a:solidFill>
            </a:endParaRPr>
          </a:p>
          <a:p>
            <a:r>
              <a:rPr lang="ja-JP" altLang="en-US" sz="4000" dirty="0">
                <a:solidFill>
                  <a:schemeClr val="tx1"/>
                </a:solidFill>
              </a:rPr>
              <a:t>解を求めること</a:t>
            </a:r>
            <a:r>
              <a:rPr lang="ja-JP" altLang="en-US" sz="4000" dirty="0" smtClean="0">
                <a:solidFill>
                  <a:schemeClr val="tx1"/>
                </a:solidFill>
              </a:rPr>
              <a:t>を</a:t>
            </a:r>
            <a:r>
              <a:rPr lang="ja-JP" altLang="en-US" sz="4000" dirty="0" smtClean="0">
                <a:solidFill>
                  <a:srgbClr val="FF0000"/>
                </a:solidFill>
              </a:rPr>
              <a:t>方程式を解く</a:t>
            </a:r>
            <a:endParaRPr kumimoji="1" lang="ja-JP" altLang="en-US" sz="3200" dirty="0">
              <a:solidFill>
                <a:srgbClr val="FF0000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08407" y="2395049"/>
            <a:ext cx="2160240" cy="6480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5400" dirty="0">
                <a:solidFill>
                  <a:srgbClr val="FF0000"/>
                </a:solidFill>
              </a:rPr>
              <a:t>１</a:t>
            </a:r>
            <a:r>
              <a:rPr kumimoji="1" lang="ja-JP" altLang="en-US" sz="5400" dirty="0" smtClean="0">
                <a:solidFill>
                  <a:srgbClr val="FF0000"/>
                </a:solidFill>
              </a:rPr>
              <a:t>０００</a:t>
            </a:r>
            <a:endParaRPr kumimoji="1" lang="ja-JP" altLang="en-US" sz="5400" dirty="0">
              <a:solidFill>
                <a:srgbClr val="FF0000"/>
              </a:solidFill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755576" y="1906543"/>
            <a:ext cx="80648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コネクタ 7"/>
          <p:cNvCxnSpPr/>
          <p:nvPr/>
        </p:nvCxnSpPr>
        <p:spPr>
          <a:xfrm>
            <a:off x="5391508" y="3156599"/>
            <a:ext cx="20608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81182" y="4777790"/>
            <a:ext cx="8929047" cy="20621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kumimoji="1" lang="ja-JP" altLang="en-US" sz="3200" dirty="0" smtClean="0"/>
              <a:t>解のたしかめ方</a:t>
            </a:r>
            <a:endParaRPr kumimoji="1" lang="en-US" altLang="ja-JP" sz="3200" dirty="0" smtClean="0"/>
          </a:p>
          <a:p>
            <a:r>
              <a:rPr kumimoji="1" lang="ja-JP" altLang="en-US" sz="3200" dirty="0" err="1" smtClean="0"/>
              <a:t>ｘ</a:t>
            </a:r>
            <a:r>
              <a:rPr kumimoji="1" lang="ja-JP" altLang="en-US" sz="3200" dirty="0" smtClean="0"/>
              <a:t>に解である１０００を代入すると、</a:t>
            </a:r>
            <a:endParaRPr kumimoji="1" lang="en-US" altLang="ja-JP" sz="3200" dirty="0" smtClean="0"/>
          </a:p>
          <a:p>
            <a:r>
              <a:rPr kumimoji="1" lang="ja-JP" altLang="en-US" sz="3200" dirty="0" smtClean="0"/>
              <a:t>左辺＝７</a:t>
            </a:r>
            <a:r>
              <a:rPr kumimoji="1" lang="en-US" altLang="ja-JP" sz="3200" dirty="0" smtClean="0"/>
              <a:t>×</a:t>
            </a:r>
            <a:r>
              <a:rPr kumimoji="1" lang="ja-JP" altLang="en-US" sz="3200" dirty="0" smtClean="0"/>
              <a:t>１０００＋５０００＝１２０００＝右辺となり、</a:t>
            </a:r>
            <a:endParaRPr kumimoji="1" lang="en-US" altLang="ja-JP" sz="3200" dirty="0" smtClean="0"/>
          </a:p>
          <a:p>
            <a:r>
              <a:rPr lang="ja-JP" altLang="en-US" sz="3200" dirty="0"/>
              <a:t>左辺と右辺が等しい</a:t>
            </a:r>
            <a:r>
              <a:rPr lang="ja-JP" altLang="en-US" sz="3200" dirty="0" smtClean="0"/>
              <a:t>ので１０００はこの式の解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96094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 animBg="1"/>
      <p:bldP spid="3" grpId="0" build="p"/>
      <p:bldP spid="12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1143000"/>
          </a:xfrm>
        </p:spPr>
        <p:txBody>
          <a:bodyPr>
            <a:noAutofit/>
          </a:bodyPr>
          <a:lstStyle/>
          <a:p>
            <a:pPr algn="l"/>
            <a:r>
              <a:rPr kumimoji="1" lang="ja-JP" altLang="en-US" sz="3600" dirty="0" smtClean="0"/>
              <a:t>問２　次の方程式のうち、３が解であるものをいいなさい。</a:t>
            </a:r>
            <a:endParaRPr kumimoji="1" lang="ja-JP" altLang="en-US" sz="36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51520" y="1340768"/>
            <a:ext cx="3528392" cy="5256584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１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　ｘ－８＝５　　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２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　４ｘ－７＝５　</a:t>
            </a:r>
            <a:endParaRPr kumimoji="1" lang="en-US" altLang="ja-JP" dirty="0" smtClean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 smtClean="0"/>
          </a:p>
          <a:p>
            <a:pPr marL="0" indent="0">
              <a:buNone/>
            </a:pPr>
            <a:r>
              <a:rPr kumimoji="1" lang="en-US" altLang="ja-JP" dirty="0" smtClean="0"/>
              <a:t>(</a:t>
            </a:r>
            <a:r>
              <a:rPr kumimoji="1" lang="ja-JP" altLang="en-US" dirty="0" smtClean="0"/>
              <a:t>３</a:t>
            </a:r>
            <a:r>
              <a:rPr kumimoji="1" lang="en-US" altLang="ja-JP" dirty="0" smtClean="0"/>
              <a:t>)</a:t>
            </a:r>
            <a:r>
              <a:rPr kumimoji="1" lang="ja-JP" altLang="en-US" dirty="0" smtClean="0"/>
              <a:t>　ｘ＋２＝３ｘ－４　</a:t>
            </a:r>
            <a:endParaRPr kumimoji="1" lang="ja-JP" altLang="en-US" dirty="0"/>
          </a:p>
        </p:txBody>
      </p:sp>
      <p:sp>
        <p:nvSpPr>
          <p:cNvPr id="4" name="コンテンツ プレースホルダー 2"/>
          <p:cNvSpPr txBox="1">
            <a:spLocks/>
          </p:cNvSpPr>
          <p:nvPr/>
        </p:nvSpPr>
        <p:spPr>
          <a:xfrm>
            <a:off x="4716016" y="1052736"/>
            <a:ext cx="3528392" cy="52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/>
              <a:t>　</a:t>
            </a:r>
            <a:endParaRPr lang="ja-JP" altLang="en-US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851920" y="980728"/>
            <a:ext cx="5040560" cy="5544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左辺</a:t>
            </a:r>
            <a:r>
              <a:rPr lang="ja-JP" altLang="en-US" dirty="0" smtClean="0"/>
              <a:t>　　　　　　　</a:t>
            </a:r>
            <a:r>
              <a:rPr lang="ja-JP" altLang="en-US" dirty="0" smtClean="0">
                <a:solidFill>
                  <a:srgbClr val="FF0000"/>
                </a:solidFill>
              </a:rPr>
              <a:t>右辺</a:t>
            </a:r>
            <a:r>
              <a:rPr lang="ja-JP" altLang="en-US" dirty="0" smtClean="0"/>
              <a:t>　　</a:t>
            </a:r>
            <a:endParaRPr lang="en-US" altLang="ja-JP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３</a:t>
            </a:r>
            <a:r>
              <a:rPr lang="ja-JP" altLang="en-US" dirty="0" smtClean="0"/>
              <a:t>－８</a:t>
            </a:r>
            <a:r>
              <a:rPr lang="en-US" altLang="ja-JP" dirty="0" smtClean="0"/>
              <a:t>=</a:t>
            </a:r>
            <a:r>
              <a:rPr lang="ja-JP" altLang="en-US" dirty="0" smtClean="0"/>
              <a:t>－５　　　　５</a:t>
            </a:r>
            <a:endParaRPr lang="en-US" altLang="ja-JP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>
                <a:solidFill>
                  <a:srgbClr val="FF0000"/>
                </a:solidFill>
              </a:rPr>
              <a:t>解ではない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 smtClean="0"/>
              <a:t>４</a:t>
            </a:r>
            <a:r>
              <a:rPr lang="en-US" altLang="ja-JP" dirty="0" smtClean="0"/>
              <a:t>×</a:t>
            </a:r>
            <a:r>
              <a:rPr lang="ja-JP" altLang="en-US" dirty="0" smtClean="0">
                <a:solidFill>
                  <a:srgbClr val="FF0000"/>
                </a:solidFill>
              </a:rPr>
              <a:t>３</a:t>
            </a:r>
            <a:r>
              <a:rPr lang="ja-JP" altLang="en-US" dirty="0" smtClean="0"/>
              <a:t>－７＝５　　５</a:t>
            </a:r>
            <a:endParaRPr lang="en-US" altLang="ja-JP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solidFill>
                  <a:srgbClr val="FF0000"/>
                </a:solidFill>
              </a:rPr>
              <a:t>３が解</a:t>
            </a:r>
            <a:endParaRPr lang="en-US" altLang="ja-JP" dirty="0" smtClean="0">
              <a:solidFill>
                <a:srgbClr val="FF000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ja-JP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solidFill>
                  <a:srgbClr val="FF0000"/>
                </a:solidFill>
              </a:rPr>
              <a:t>３</a:t>
            </a:r>
            <a:r>
              <a:rPr lang="ja-JP" altLang="en-US" dirty="0"/>
              <a:t>＋２＝</a:t>
            </a:r>
            <a:r>
              <a:rPr lang="ja-JP" altLang="en-US" dirty="0" smtClean="0"/>
              <a:t>５　　　３</a:t>
            </a:r>
            <a:r>
              <a:rPr lang="en-US" altLang="ja-JP" dirty="0" smtClean="0"/>
              <a:t>×</a:t>
            </a:r>
            <a:r>
              <a:rPr lang="ja-JP" altLang="en-US" dirty="0" smtClean="0">
                <a:solidFill>
                  <a:srgbClr val="FF0000"/>
                </a:solidFill>
              </a:rPr>
              <a:t>３</a:t>
            </a:r>
            <a:r>
              <a:rPr lang="ja-JP" altLang="en-US" dirty="0" smtClean="0"/>
              <a:t>－４＝５</a:t>
            </a:r>
            <a:endParaRPr lang="en-US" altLang="ja-JP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solidFill>
                  <a:srgbClr val="FF0000"/>
                </a:solidFill>
              </a:rPr>
              <a:t>３</a:t>
            </a:r>
            <a:r>
              <a:rPr lang="ja-JP" altLang="en-US" dirty="0" smtClean="0">
                <a:solidFill>
                  <a:srgbClr val="FF0000"/>
                </a:solidFill>
              </a:rPr>
              <a:t>が解</a:t>
            </a:r>
            <a:endParaRPr lang="en-US" altLang="ja-JP" dirty="0" smtClean="0">
              <a:solidFill>
                <a:srgbClr val="FF0000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367484" y="6263734"/>
            <a:ext cx="4009431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kumimoji="1" lang="ja-JP" altLang="en-US" sz="2800" dirty="0" smtClean="0"/>
              <a:t>左辺＝右辺になればよい</a:t>
            </a:r>
            <a:endParaRPr kumimoji="1" lang="ja-JP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2748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animBg="1"/>
    </p:bld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174</Words>
  <Application>Microsoft Office PowerPoint</Application>
  <PresentationFormat>画面に合わせる (4:3)</PresentationFormat>
  <Paragraphs>54</Paragraphs>
  <Slides>7</Slides>
  <Notes>2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8" baseType="lpstr">
      <vt:lpstr>Office ​​テーマ</vt:lpstr>
      <vt:lpstr>３章　方　程　式 方程式とその解</vt:lpstr>
      <vt:lpstr>毎日貯金</vt:lpstr>
      <vt:lpstr>あれから５年・・・</vt:lpstr>
      <vt:lpstr>数えるには時間がかかる。 数えずに５００円硬貨のおよその枚数を求めるにはどうすればいいだろうか?</vt:lpstr>
      <vt:lpstr>PowerPoint プレゼンテーション</vt:lpstr>
      <vt:lpstr>等式で表すと・・・</vt:lpstr>
      <vt:lpstr>問２　次の方程式のうち、３が解であるものをいいなさい。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teacher</dc:creator>
  <cp:lastModifiedBy>teacher</cp:lastModifiedBy>
  <cp:revision>20</cp:revision>
  <dcterms:created xsi:type="dcterms:W3CDTF">2014-07-07T23:15:47Z</dcterms:created>
  <dcterms:modified xsi:type="dcterms:W3CDTF">2015-09-07T01:06:54Z</dcterms:modified>
</cp:coreProperties>
</file>