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79" r:id="rId4"/>
    <p:sldId id="276" r:id="rId5"/>
    <p:sldId id="277" r:id="rId6"/>
    <p:sldId id="278" r:id="rId7"/>
    <p:sldId id="280" r:id="rId8"/>
    <p:sldId id="282" r:id="rId9"/>
    <p:sldId id="281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863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28A2E-2A4E-42C8-9576-760E32C53CD8}" type="datetimeFigureOut">
              <a:rPr kumimoji="1" lang="ja-JP" altLang="en-US" smtClean="0"/>
              <a:t>2015/9/11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460F1-7E7A-40CB-ADB1-35FA101A4A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224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84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98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46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68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5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950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26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23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64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48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0558-4772-4831-A807-182898B8389D}" type="datetimeFigureOut">
              <a:rPr kumimoji="1" lang="ja-JP" altLang="en-US" smtClean="0"/>
              <a:t>2015/9/11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59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80558-4772-4831-A807-182898B8389D}" type="datetimeFigureOut">
              <a:rPr kumimoji="1" lang="ja-JP" altLang="en-US" smtClean="0"/>
              <a:t>2015/9/11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0CD0F-BD04-44B3-92E9-36ABB4AE6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84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kumimoji="1" lang="ja-JP" altLang="en-US" sz="6600" dirty="0" smtClean="0"/>
              <a:t>３章　方　程　式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２　方程式の解き方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352928" cy="367240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5400" dirty="0" smtClean="0">
                <a:solidFill>
                  <a:schemeClr val="tx1"/>
                </a:solidFill>
              </a:rPr>
              <a:t>ねらい</a:t>
            </a:r>
          </a:p>
          <a:p>
            <a:pPr algn="l"/>
            <a:r>
              <a:rPr kumimoji="1" lang="ja-JP" altLang="en-US" sz="5400" dirty="0" smtClean="0">
                <a:solidFill>
                  <a:schemeClr val="tx1"/>
                </a:solidFill>
              </a:rPr>
              <a:t>移項の意味を理解し、移項を使って方程式を解くことができる。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71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2663005" y="1340768"/>
            <a:ext cx="1572540" cy="80694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436096" y="2237517"/>
            <a:ext cx="1572540" cy="80694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2810" y="330379"/>
            <a:ext cx="8229600" cy="54868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どんなことがわかるかな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278888"/>
            <a:ext cx="7139136" cy="4024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４ｘ－１５＝９</a:t>
            </a:r>
            <a:endParaRPr kumimoji="1" lang="en-US" altLang="ja-JP" sz="5400" dirty="0" smtClean="0"/>
          </a:p>
          <a:p>
            <a:pPr marL="0" indent="0" algn="ctr">
              <a:buNone/>
            </a:pPr>
            <a:r>
              <a:rPr lang="ja-JP" altLang="en-US" sz="5400" dirty="0" smtClean="0"/>
              <a:t>４ｘ－１５</a:t>
            </a:r>
            <a:r>
              <a:rPr lang="ja-JP" altLang="en-US" sz="5400" dirty="0" smtClean="0">
                <a:solidFill>
                  <a:srgbClr val="FF0000"/>
                </a:solidFill>
              </a:rPr>
              <a:t>＋１５</a:t>
            </a:r>
            <a:r>
              <a:rPr lang="ja-JP" altLang="en-US" sz="5400" dirty="0" smtClean="0"/>
              <a:t>＝９</a:t>
            </a:r>
            <a:r>
              <a:rPr lang="ja-JP" altLang="en-US" sz="5400" dirty="0" smtClean="0">
                <a:solidFill>
                  <a:srgbClr val="FF0000"/>
                </a:solidFill>
              </a:rPr>
              <a:t>＋１５</a:t>
            </a:r>
            <a:endParaRPr lang="en-US" altLang="ja-JP" sz="5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kumimoji="1" lang="ja-JP" altLang="en-US" sz="5400" dirty="0" smtClean="0"/>
              <a:t> 　　　　 ４ｘ＝２４</a:t>
            </a:r>
            <a:endParaRPr kumimoji="1" lang="en-US" altLang="ja-JP" sz="5400" dirty="0" smtClean="0"/>
          </a:p>
          <a:p>
            <a:pPr marL="0" indent="0" algn="ctr">
              <a:buNone/>
            </a:pPr>
            <a:r>
              <a:rPr lang="ja-JP" altLang="en-US" sz="5400" dirty="0" smtClean="0"/>
              <a:t>　　　　  ｘ＝６</a:t>
            </a:r>
            <a:endParaRPr kumimoji="1" lang="ja-JP" altLang="en-US" sz="5400" dirty="0"/>
          </a:p>
        </p:txBody>
      </p:sp>
      <p:sp>
        <p:nvSpPr>
          <p:cNvPr id="5" name="正方形/長方形 4"/>
          <p:cNvSpPr/>
          <p:nvPr/>
        </p:nvSpPr>
        <p:spPr>
          <a:xfrm>
            <a:off x="5696504" y="1795859"/>
            <a:ext cx="2970686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ja-JP" altLang="en-US" sz="2800" dirty="0"/>
              <a:t>両辺に１５をたして</a:t>
            </a:r>
            <a:endParaRPr lang="en-US" altLang="ja-JP" sz="3200" dirty="0"/>
          </a:p>
        </p:txBody>
      </p:sp>
      <p:sp>
        <p:nvSpPr>
          <p:cNvPr id="6" name="正方形/長方形 5"/>
          <p:cNvSpPr/>
          <p:nvPr/>
        </p:nvSpPr>
        <p:spPr>
          <a:xfrm>
            <a:off x="5633099" y="4005064"/>
            <a:ext cx="275107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ja-JP" altLang="en-US" sz="2800" dirty="0"/>
              <a:t>両辺を４でわって</a:t>
            </a:r>
            <a:endParaRPr lang="en-US" altLang="ja-JP" sz="2800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1090464" y="3044467"/>
            <a:ext cx="314508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82352" y="2214992"/>
            <a:ext cx="4238615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/>
              <a:t>　　　　　　　４ｘ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03561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3" grpId="0" uiExpand="1" build="p"/>
      <p:bldP spid="5" grpId="0" animBg="1"/>
      <p:bldP spid="5" grpId="1" animBg="1"/>
      <p:bldP spid="6" grpId="0" animBg="1"/>
      <p:bldP spid="6" grpId="1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/>
        </p:nvSpPr>
        <p:spPr>
          <a:xfrm>
            <a:off x="5436096" y="2237517"/>
            <a:ext cx="1152128" cy="80694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2548253" y="1221853"/>
            <a:ext cx="1083343" cy="80694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8519" y="358430"/>
            <a:ext cx="8229600" cy="54868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どんなことがわかるかな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850" y="1124096"/>
            <a:ext cx="6996036" cy="4536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5400" dirty="0" smtClean="0"/>
              <a:t>５</a:t>
            </a:r>
            <a:r>
              <a:rPr kumimoji="1" lang="ja-JP" altLang="en-US" sz="5400" dirty="0" smtClean="0"/>
              <a:t>ｘ＋６＝－９</a:t>
            </a:r>
            <a:endParaRPr kumimoji="1" lang="en-US" altLang="ja-JP" sz="5400" dirty="0" smtClean="0"/>
          </a:p>
          <a:p>
            <a:pPr marL="0" indent="0" algn="ctr">
              <a:buNone/>
            </a:pPr>
            <a:r>
              <a:rPr lang="ja-JP" altLang="en-US" sz="5400" dirty="0"/>
              <a:t>５</a:t>
            </a:r>
            <a:r>
              <a:rPr lang="ja-JP" altLang="en-US" sz="5400" dirty="0" smtClean="0"/>
              <a:t>ｘ＋６</a:t>
            </a:r>
            <a:r>
              <a:rPr lang="ja-JP" altLang="en-US" sz="5400" dirty="0" smtClean="0">
                <a:solidFill>
                  <a:srgbClr val="FF0000"/>
                </a:solidFill>
              </a:rPr>
              <a:t>－６</a:t>
            </a:r>
            <a:r>
              <a:rPr lang="ja-JP" altLang="en-US" sz="5400" dirty="0" smtClean="0"/>
              <a:t>＝</a:t>
            </a:r>
            <a:r>
              <a:rPr lang="ja-JP" altLang="en-US" sz="5400" dirty="0" err="1" smtClean="0"/>
              <a:t>ー</a:t>
            </a:r>
            <a:r>
              <a:rPr lang="ja-JP" altLang="en-US" sz="5400" dirty="0" smtClean="0"/>
              <a:t>９</a:t>
            </a:r>
            <a:r>
              <a:rPr lang="ja-JP" altLang="en-US" sz="5400" dirty="0" smtClean="0">
                <a:solidFill>
                  <a:srgbClr val="FF0000"/>
                </a:solidFill>
              </a:rPr>
              <a:t>－６</a:t>
            </a:r>
            <a:endParaRPr lang="en-US" altLang="ja-JP" sz="5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kumimoji="1" lang="ja-JP" altLang="en-US" sz="5400" dirty="0" smtClean="0"/>
              <a:t> 　</a:t>
            </a:r>
            <a:r>
              <a:rPr lang="ja-JP" altLang="en-US" sz="5400" dirty="0"/>
              <a:t> </a:t>
            </a:r>
            <a:r>
              <a:rPr kumimoji="1" lang="ja-JP" altLang="en-US" sz="5400" dirty="0" smtClean="0"/>
              <a:t> 　  </a:t>
            </a:r>
            <a:r>
              <a:rPr lang="ja-JP" altLang="en-US" sz="5400" dirty="0" smtClean="0"/>
              <a:t>５</a:t>
            </a:r>
            <a:r>
              <a:rPr kumimoji="1" lang="ja-JP" altLang="en-US" sz="5400" dirty="0" smtClean="0"/>
              <a:t>ｘ＝－１５</a:t>
            </a:r>
            <a:endParaRPr kumimoji="1" lang="en-US" altLang="ja-JP" sz="5400" dirty="0" smtClean="0"/>
          </a:p>
          <a:p>
            <a:pPr marL="0" indent="0" algn="ctr">
              <a:buNone/>
            </a:pPr>
            <a:r>
              <a:rPr lang="ja-JP" altLang="en-US" sz="5400" dirty="0" smtClean="0"/>
              <a:t>　　　  ｘ＝－３</a:t>
            </a:r>
            <a:endParaRPr kumimoji="1" lang="ja-JP" altLang="en-US" sz="5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7521" y="5031378"/>
            <a:ext cx="4608512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等式では、一方の辺の項を、符号を変えて、他方の辺に移すことができる。</a:t>
            </a:r>
            <a:endParaRPr kumimoji="1" lang="ja-JP" altLang="en-US" sz="3200" dirty="0"/>
          </a:p>
        </p:txBody>
      </p:sp>
      <p:sp>
        <p:nvSpPr>
          <p:cNvPr id="5" name="正方形/長方形 4"/>
          <p:cNvSpPr/>
          <p:nvPr/>
        </p:nvSpPr>
        <p:spPr>
          <a:xfrm>
            <a:off x="5791741" y="1625328"/>
            <a:ext cx="3111749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ja-JP" altLang="en-US" sz="2800" dirty="0" smtClean="0"/>
              <a:t>両辺から６をひいて</a:t>
            </a:r>
            <a:endParaRPr lang="en-US" altLang="ja-JP" sz="3200" dirty="0"/>
          </a:p>
        </p:txBody>
      </p:sp>
      <p:sp>
        <p:nvSpPr>
          <p:cNvPr id="6" name="正方形/長方形 5"/>
          <p:cNvSpPr/>
          <p:nvPr/>
        </p:nvSpPr>
        <p:spPr>
          <a:xfrm>
            <a:off x="5791741" y="3861048"/>
            <a:ext cx="275107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ja-JP" altLang="en-US" sz="2800" dirty="0"/>
              <a:t>両辺</a:t>
            </a:r>
            <a:r>
              <a:rPr lang="ja-JP" altLang="en-US" sz="2800" dirty="0" smtClean="0"/>
              <a:t>を</a:t>
            </a:r>
            <a:r>
              <a:rPr lang="ja-JP" altLang="en-US" sz="2800" dirty="0"/>
              <a:t>５</a:t>
            </a:r>
            <a:r>
              <a:rPr lang="ja-JP" altLang="en-US" sz="2800" dirty="0" smtClean="0"/>
              <a:t>で</a:t>
            </a:r>
            <a:r>
              <a:rPr lang="ja-JP" altLang="en-US" sz="2800" dirty="0"/>
              <a:t>わって</a:t>
            </a:r>
            <a:endParaRPr lang="en-US" altLang="ja-JP" sz="2800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1491270" y="2889675"/>
            <a:ext cx="21602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84423" y="2136135"/>
            <a:ext cx="338489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5400" dirty="0" smtClean="0"/>
              <a:t>　　　　　５ｘ</a:t>
            </a:r>
            <a:endParaRPr kumimoji="1" lang="ja-JP" altLang="en-US" sz="5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08104" y="5262210"/>
            <a:ext cx="2723823" cy="110799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6600" dirty="0" smtClean="0">
                <a:solidFill>
                  <a:srgbClr val="FF0000"/>
                </a:solidFill>
                <a:latin typeface="AR P明朝体U" panose="02020A00000000000000" pitchFamily="18" charset="-128"/>
                <a:ea typeface="ＤＦ平成明朝体W7" panose="02010609000101010101" pitchFamily="1" charset="-128"/>
              </a:rPr>
              <a:t>移　項</a:t>
            </a:r>
            <a:endParaRPr kumimoji="1" lang="ja-JP" altLang="en-US" sz="6600" dirty="0">
              <a:solidFill>
                <a:srgbClr val="FF0000"/>
              </a:solidFill>
              <a:latin typeface="AR P明朝体U" panose="02020A00000000000000" pitchFamily="18" charset="-128"/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66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uiExpand="1" animBg="1"/>
      <p:bldP spid="42" grpId="0" uiExpand="1" animBg="1"/>
      <p:bldP spid="3" grpId="0" uiExpand="1" build="p"/>
      <p:bldP spid="4" grpId="0" uiExpand="1" build="p" animBg="1"/>
      <p:bldP spid="5" grpId="0" animBg="1"/>
      <p:bldP spid="5" grpId="1" uiExpand="1" animBg="1"/>
      <p:bldP spid="6" grpId="0" animBg="1"/>
      <p:bldP spid="6" grpId="1" uiExpand="1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/>
              <a:t>移　項</a:t>
            </a:r>
            <a:endParaRPr kumimoji="1" lang="ja-JP" altLang="en-US" sz="5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6199" y="1297284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左辺</a:t>
            </a:r>
            <a:endParaRPr kumimoji="1" lang="ja-JP" altLang="en-US" sz="4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44208" y="1297283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右辺</a:t>
            </a:r>
            <a:endParaRPr kumimoji="1" lang="ja-JP" altLang="en-US" sz="4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21083" y="2368906"/>
            <a:ext cx="12218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－３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79912" y="2352365"/>
            <a:ext cx="12218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＋３</a:t>
            </a:r>
            <a:endParaRPr kumimoji="1" lang="ja-JP" altLang="en-US" sz="4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48705" y="3387975"/>
            <a:ext cx="16193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err="1" smtClean="0"/>
              <a:t>ー</a:t>
            </a:r>
            <a:r>
              <a:rPr lang="ja-JP" altLang="en-US" sz="4800" dirty="0" smtClean="0"/>
              <a:t>１２</a:t>
            </a:r>
            <a:endParaRPr kumimoji="1" lang="ja-JP" altLang="en-US" sz="4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07534" y="3371434"/>
            <a:ext cx="16433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/>
              <a:t>＋１２</a:t>
            </a:r>
            <a:endParaRPr kumimoji="1" lang="ja-JP" altLang="en-US" sz="4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1083" y="4437112"/>
            <a:ext cx="11208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－ｘ</a:t>
            </a:r>
            <a:endParaRPr kumimoji="1" lang="ja-JP" altLang="en-US" sz="4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79912" y="4420571"/>
            <a:ext cx="11208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＋ｘ</a:t>
            </a:r>
            <a:endParaRPr kumimoji="1" lang="ja-JP" altLang="en-US" sz="4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40458" y="5449355"/>
            <a:ext cx="21435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－７＋ｙ</a:t>
            </a:r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37409" y="5432814"/>
            <a:ext cx="15039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７ーｙ</a:t>
            </a:r>
            <a:endParaRPr kumimoji="1" lang="ja-JP" altLang="en-US" sz="4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75856" y="1484784"/>
            <a:ext cx="2520280" cy="51706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kumimoji="1" lang="en-US" altLang="ja-JP" sz="96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3800" dirty="0" smtClean="0">
                <a:solidFill>
                  <a:srgbClr val="FF0000"/>
                </a:solidFill>
              </a:rPr>
              <a:t>＝</a:t>
            </a:r>
            <a:endParaRPr kumimoji="1" lang="en-US" altLang="ja-JP" sz="13800" dirty="0" smtClean="0">
              <a:solidFill>
                <a:srgbClr val="FF0000"/>
              </a:solidFill>
            </a:endParaRPr>
          </a:p>
          <a:p>
            <a:pPr algn="ctr"/>
            <a:endParaRPr kumimoji="1" lang="ja-JP" alt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7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231 L 0.29236 0.004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231 L 0.29236 0.004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231 L 0.29236 0.0046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231 L 0.29236 0.0046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85 -0.00231 L -0.34358 -0.0004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86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812800" y="623660"/>
            <a:ext cx="16433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＋２０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03553" y="632098"/>
            <a:ext cx="16433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－２０</a:t>
            </a:r>
            <a:endParaRPr kumimoji="1" lang="ja-JP" altLang="en-US" sz="4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1047216" y="614962"/>
            <a:ext cx="9268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prstClr val="black"/>
                </a:solidFill>
              </a:rPr>
              <a:t>３ｘ</a:t>
            </a:r>
            <a:endParaRPr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5421602" y="632098"/>
            <a:ext cx="6062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５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837242" y="1777619"/>
            <a:ext cx="9268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prstClr val="black"/>
                </a:solidFill>
              </a:rPr>
              <a:t>３ｘ</a:t>
            </a:r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5261301" y="1842334"/>
            <a:ext cx="16433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－１５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3203565" y="3009325"/>
            <a:ext cx="5052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ｘ</a:t>
            </a:r>
            <a:endParaRPr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5421601" y="3009324"/>
            <a:ext cx="12218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－５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64099" y="408014"/>
            <a:ext cx="1657502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0" dirty="0" smtClean="0">
                <a:solidFill>
                  <a:srgbClr val="FF0000"/>
                </a:solidFill>
              </a:rPr>
              <a:t>＝</a:t>
            </a:r>
            <a:endParaRPr kumimoji="1" lang="en-US" altLang="ja-JP" sz="8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8000" dirty="0" smtClean="0">
                <a:solidFill>
                  <a:srgbClr val="FF0000"/>
                </a:solidFill>
              </a:rPr>
              <a:t>＝</a:t>
            </a:r>
            <a:endParaRPr lang="en-US" altLang="ja-JP" sz="80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8000" dirty="0" smtClean="0">
                <a:solidFill>
                  <a:srgbClr val="FF0000"/>
                </a:solidFill>
              </a:rPr>
              <a:t>＝</a:t>
            </a:r>
            <a:endParaRPr kumimoji="1" lang="en-US" altLang="ja-JP" sz="8000" dirty="0" smtClean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8364" y="3869857"/>
            <a:ext cx="87489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問１　次の</a:t>
            </a:r>
            <a:r>
              <a:rPr kumimoji="1" lang="ja-JP" altLang="en-US" sz="2800" smtClean="0"/>
              <a:t>方程式を移項を</a:t>
            </a:r>
            <a:r>
              <a:rPr kumimoji="1" lang="ja-JP" altLang="en-US" sz="2800" dirty="0" smtClean="0"/>
              <a:t>使って解きなさい。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（１）　５ｘ＋８＝２３　　　　　　　　　　（２）　６ｘ－５＝－１７　　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（３）　－２ｘ＋３＝５　　　　　　　　　　（４）　－４ｘ＋１９＝１１</a:t>
            </a:r>
            <a:endParaRPr kumimoji="1" lang="ja-JP" altLang="en-US" sz="28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2800" y="83978"/>
            <a:ext cx="5423496" cy="648072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移項して方程式を解く①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94819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62535E-7 L 0.21927 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55" y="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65587E-6 L 0.24045 -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14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95837E-6 L 0.19566 0.0046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74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/>
      <p:bldP spid="16" grpId="0"/>
      <p:bldP spid="17" grpId="0"/>
      <p:bldP spid="18" grpId="0"/>
      <p:bldP spid="19" grpId="0"/>
      <p:bldP spid="3" grpId="0" uiExpand="1" build="p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569076" y="641751"/>
            <a:ext cx="9268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５ｘ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00192" y="641623"/>
            <a:ext cx="16433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－２１</a:t>
            </a:r>
            <a:endParaRPr kumimoji="1" lang="ja-JP" altLang="en-US" sz="4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2765328" y="627683"/>
            <a:ext cx="9268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prstClr val="black"/>
                </a:solidFill>
              </a:rPr>
              <a:t>８</a:t>
            </a:r>
            <a:r>
              <a:rPr lang="ja-JP" altLang="en-US" sz="4800" dirty="0" smtClean="0">
                <a:solidFill>
                  <a:prstClr val="black"/>
                </a:solidFill>
              </a:rPr>
              <a:t>ｘ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837242" y="1777619"/>
            <a:ext cx="9268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prstClr val="black"/>
                </a:solidFill>
              </a:rPr>
              <a:t>３ｘ</a:t>
            </a:r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5261301" y="1842334"/>
            <a:ext cx="16433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－２１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3203565" y="3009325"/>
            <a:ext cx="5052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ｘ</a:t>
            </a:r>
            <a:endParaRPr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5421601" y="3009324"/>
            <a:ext cx="12218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－７</a:t>
            </a:r>
            <a:endParaRPr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35216" y="642815"/>
            <a:ext cx="15424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－５ｘ</a:t>
            </a:r>
            <a:endParaRPr kumimoji="1" lang="ja-JP" altLang="en-US" sz="4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64099" y="408014"/>
            <a:ext cx="1657502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0" dirty="0" smtClean="0">
                <a:solidFill>
                  <a:srgbClr val="FF0000"/>
                </a:solidFill>
              </a:rPr>
              <a:t>＝</a:t>
            </a:r>
            <a:endParaRPr kumimoji="1" lang="en-US" altLang="ja-JP" sz="8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8000" dirty="0" smtClean="0">
                <a:solidFill>
                  <a:srgbClr val="FF0000"/>
                </a:solidFill>
              </a:rPr>
              <a:t>＝</a:t>
            </a:r>
            <a:endParaRPr lang="en-US" altLang="ja-JP" sz="80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8000" dirty="0" smtClean="0">
                <a:solidFill>
                  <a:srgbClr val="FF0000"/>
                </a:solidFill>
              </a:rPr>
              <a:t>＝</a:t>
            </a:r>
            <a:endParaRPr kumimoji="1" lang="en-US" altLang="ja-JP" sz="8000" dirty="0" smtClean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18058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移項して方程式を解く②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8364" y="3869857"/>
            <a:ext cx="87489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問２　次の方程式を移項を使って解きなさい。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（１）　１０ｘ＝６ｘ－８　　　　　　　　　　（２）　３ｘ＝５ｘ－１４　　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（３）　４ｘ＝５０－６ｘ　　　　　　　　　　（４）　－８ｘ＝３－５ｘ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7862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518E-6 L -0.15972 -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6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55227E-6 L -0.1316 0.000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80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49769E-7 L -0.15747 -2.49769E-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68 0.00069 L -0.1191 -2.49769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39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/>
      <p:bldP spid="16" grpId="0"/>
      <p:bldP spid="17" grpId="0"/>
      <p:bldP spid="18" grpId="0"/>
      <p:bldP spid="19" grpId="0"/>
      <p:bldP spid="13" grpId="0"/>
      <p:bldP spid="3" grpId="0" uiExpand="1" build="p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872205" y="635121"/>
            <a:ext cx="15424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＋３ｘ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55165" y="650285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2487023" y="628792"/>
            <a:ext cx="12218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－２</a:t>
            </a:r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837242" y="1777619"/>
            <a:ext cx="9268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solidFill>
                  <a:prstClr val="black"/>
                </a:solidFill>
              </a:rPr>
              <a:t>４</a:t>
            </a:r>
            <a:r>
              <a:rPr lang="ja-JP" altLang="en-US" sz="4800" dirty="0" smtClean="0">
                <a:solidFill>
                  <a:prstClr val="black"/>
                </a:solidFill>
              </a:rPr>
              <a:t>ｘ</a:t>
            </a:r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5454155" y="1834103"/>
            <a:ext cx="6062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８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3203565" y="3009325"/>
            <a:ext cx="50526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ｘ</a:t>
            </a:r>
            <a:endParaRPr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5421601" y="3009324"/>
            <a:ext cx="6062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２</a:t>
            </a:r>
            <a:endParaRPr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21645" y="642815"/>
            <a:ext cx="15424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－３ｘ</a:t>
            </a:r>
            <a:endParaRPr kumimoji="1" lang="ja-JP" altLang="en-US" sz="4800" dirty="0"/>
          </a:p>
        </p:txBody>
      </p:sp>
      <p:sp>
        <p:nvSpPr>
          <p:cNvPr id="15" name="正方形/長方形 14"/>
          <p:cNvSpPr/>
          <p:nvPr/>
        </p:nvSpPr>
        <p:spPr>
          <a:xfrm>
            <a:off x="1570831" y="628793"/>
            <a:ext cx="9268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７ｘ</a:t>
            </a:r>
            <a:endParaRPr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4114933" y="650285"/>
            <a:ext cx="12218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solidFill>
                  <a:prstClr val="black"/>
                </a:solidFill>
              </a:rPr>
              <a:t>＋２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64099" y="408014"/>
            <a:ext cx="1657502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0" dirty="0" smtClean="0">
                <a:solidFill>
                  <a:srgbClr val="FF0000"/>
                </a:solidFill>
              </a:rPr>
              <a:t>＝</a:t>
            </a:r>
            <a:endParaRPr kumimoji="1" lang="en-US" altLang="ja-JP" sz="80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8000" dirty="0" smtClean="0">
                <a:solidFill>
                  <a:srgbClr val="FF0000"/>
                </a:solidFill>
              </a:rPr>
              <a:t>＝</a:t>
            </a:r>
            <a:endParaRPr lang="en-US" altLang="ja-JP" sz="8000" dirty="0" smtClean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8000" dirty="0" smtClean="0">
                <a:solidFill>
                  <a:srgbClr val="FF0000"/>
                </a:solidFill>
              </a:rPr>
              <a:t>＝</a:t>
            </a:r>
            <a:endParaRPr kumimoji="1" lang="en-US" altLang="ja-JP" sz="8000" dirty="0" smtClean="0">
              <a:solidFill>
                <a:srgbClr val="FF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18058"/>
          </a:xfrm>
        </p:spPr>
        <p:txBody>
          <a:bodyPr>
            <a:noAutofit/>
          </a:bodyPr>
          <a:lstStyle/>
          <a:p>
            <a:r>
              <a:rPr kumimoji="1" lang="ja-JP" altLang="en-US" sz="4000" dirty="0" smtClean="0"/>
              <a:t>移項して方程式を解く③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8364" y="3869857"/>
            <a:ext cx="87489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問３　次の方程式を移項を使って解きなさい。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（１）　９ｘ＋２＝４ｘ＋１７　　　　　（２）　５ｘ－８＝－１７－４ｘ　　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（３）　１－ｘ＝５ｘ－２　　　　　　　（４）　１２ｘ－３＝７ｘ－３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5072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76 -0.00254 L -0.2158 -0.00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3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49769E-7 L 0.17396 0.0025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98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73913E-6 L -0.15972 -0.0006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6" y="-4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96762E-6 L 0.20226 -0.006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4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6" grpId="0"/>
      <p:bldP spid="17" grpId="0"/>
      <p:bldP spid="18" grpId="0"/>
      <p:bldP spid="19" grpId="0"/>
      <p:bldP spid="13" grpId="0"/>
      <p:bldP spid="21" grpId="0"/>
      <p:bldP spid="3" grpId="0" build="p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64807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解き方を説明しよう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0" y="894415"/>
            <a:ext cx="3744416" cy="3773016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 smtClean="0"/>
              <a:t>　　 ８＝３ｘ＋５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－</a:t>
            </a:r>
            <a:r>
              <a:rPr kumimoji="1" lang="ja-JP" altLang="en-US" sz="4000" dirty="0"/>
              <a:t>３ｘ＝</a:t>
            </a:r>
            <a:r>
              <a:rPr kumimoji="1" lang="ja-JP" altLang="en-US" sz="4000" dirty="0" smtClean="0"/>
              <a:t>５－８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lang="ja-JP" altLang="en-US" sz="4000" dirty="0"/>
              <a:t>－３ｘ＝</a:t>
            </a:r>
            <a:r>
              <a:rPr lang="ja-JP" altLang="en-US" sz="4000" dirty="0" smtClean="0"/>
              <a:t>－３</a:t>
            </a:r>
            <a:endParaRPr lang="en-US" altLang="ja-JP" sz="4000" dirty="0"/>
          </a:p>
          <a:p>
            <a:pPr marL="0" indent="0">
              <a:buNone/>
            </a:pPr>
            <a:r>
              <a:rPr lang="en-US" altLang="ja-JP" sz="4000" dirty="0" smtClean="0"/>
              <a:t>        </a:t>
            </a:r>
            <a:r>
              <a:rPr lang="ja-JP" altLang="en-US" sz="4000" dirty="0" smtClean="0"/>
              <a:t>ｘ</a:t>
            </a:r>
            <a:r>
              <a:rPr kumimoji="1" lang="ja-JP" altLang="en-US" sz="4000" dirty="0" smtClean="0"/>
              <a:t>＝</a:t>
            </a:r>
            <a:r>
              <a:rPr kumimoji="1" lang="ja-JP" altLang="en-US" sz="4000" dirty="0"/>
              <a:t>１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501051" y="894415"/>
            <a:ext cx="4319419" cy="37730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dirty="0" smtClean="0"/>
              <a:t>　　    ８＝３ｘ＋５</a:t>
            </a:r>
            <a:endParaRPr lang="en-US" altLang="ja-JP" sz="4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dirty="0" smtClean="0"/>
              <a:t>３ｘ</a:t>
            </a:r>
            <a:r>
              <a:rPr lang="ja-JP" altLang="en-US" sz="4000" dirty="0"/>
              <a:t>＋５</a:t>
            </a:r>
            <a:r>
              <a:rPr lang="ja-JP" altLang="en-US" sz="4000" dirty="0" smtClean="0"/>
              <a:t>＝８</a:t>
            </a:r>
            <a:endParaRPr lang="en-US" altLang="ja-JP" sz="4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dirty="0" smtClean="0"/>
              <a:t>　　  ３ｘ＝８－５</a:t>
            </a:r>
            <a:endParaRPr lang="en-US" altLang="ja-JP" sz="4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000" dirty="0" smtClean="0"/>
              <a:t>        </a:t>
            </a:r>
            <a:r>
              <a:rPr lang="ja-JP" altLang="en-US" sz="4000" dirty="0" smtClean="0"/>
              <a:t>３ｘ＝３</a:t>
            </a:r>
            <a:endParaRPr lang="en-US" altLang="ja-JP" sz="4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dirty="0"/>
              <a:t>　</a:t>
            </a:r>
            <a:r>
              <a:rPr lang="ja-JP" altLang="en-US" sz="4000" dirty="0" smtClean="0"/>
              <a:t>　　  ｘ＝１</a:t>
            </a:r>
            <a:endParaRPr lang="ja-JP" altLang="en-US" sz="40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5748903" y="1614495"/>
            <a:ext cx="22322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4704572" y="2262567"/>
            <a:ext cx="22322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teacher\AppData\Local\Microsoft\Windows\Temporary Internet Files\Content.IE5\0VCLDP3F\MC90043480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065350"/>
            <a:ext cx="2376264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eacher\AppData\Local\Microsoft\Windows\Temporary Internet Files\Content.IE5\0VCLDP3F\MC90043480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624" y="5040932"/>
            <a:ext cx="2376264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4501053" y="5622270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８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390546" y="5622270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８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676194" y="5576091"/>
            <a:ext cx="9845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3x+5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730733" y="5545921"/>
            <a:ext cx="9845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3x+5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51278" y="554592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 smtClean="0">
                <a:solidFill>
                  <a:srgbClr val="FF0000"/>
                </a:solidFill>
              </a:rPr>
              <a:t>＝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579942" y="553657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 smtClean="0">
                <a:solidFill>
                  <a:srgbClr val="FF0000"/>
                </a:solidFill>
              </a:rPr>
              <a:t>＝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9107" y="5170388"/>
            <a:ext cx="3754821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tx1"/>
                </a:solidFill>
              </a:rPr>
              <a:t>場合に応じて誤りの少ない方法を使い分ける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03646" y="4465016"/>
            <a:ext cx="1005403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移項</a:t>
            </a:r>
            <a:endParaRPr kumimoji="1" lang="ja-JP" altLang="en-US" sz="3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14366" y="4465016"/>
            <a:ext cx="4092787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左辺と右辺を入れかえ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81447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  <p:bldP spid="9" grpId="0"/>
      <p:bldP spid="12" grpId="0"/>
      <p:bldP spid="13" grpId="0"/>
      <p:bldP spid="15" grpId="0"/>
      <p:bldP spid="16" grpId="0"/>
      <p:bldP spid="17" grpId="0"/>
      <p:bldP spid="11" grpId="0" animBg="1"/>
      <p:bldP spid="18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ja-JP" altLang="en-US" dirty="0"/>
              <a:t>自主勉免除券</a:t>
            </a:r>
            <a:r>
              <a:rPr lang="ja-JP" altLang="en-US" dirty="0" smtClean="0"/>
              <a:t>争奪問題１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340768"/>
            <a:ext cx="7859216" cy="4785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 smtClean="0">
                <a:latin typeface="MS-Mincho"/>
              </a:rPr>
              <a:t>横</a:t>
            </a:r>
            <a:r>
              <a:rPr lang="ja-JP" altLang="en-US" dirty="0">
                <a:latin typeface="MS-Mincho"/>
              </a:rPr>
              <a:t>に並んだ数字の列があります。</a:t>
            </a:r>
          </a:p>
          <a:p>
            <a:pPr marL="0" indent="0">
              <a:buNone/>
            </a:pPr>
            <a:r>
              <a:rPr lang="ja-JP" altLang="en-US" dirty="0">
                <a:latin typeface="MS-Mincho"/>
              </a:rPr>
              <a:t>□に入る数字は何</a:t>
            </a:r>
            <a:r>
              <a:rPr lang="ja-JP" altLang="en-US" dirty="0" smtClean="0">
                <a:latin typeface="MS-Mincho"/>
              </a:rPr>
              <a:t>でしょう？</a:t>
            </a:r>
            <a:endParaRPr lang="ja-JP" altLang="en-US" dirty="0">
              <a:latin typeface="MS-Mincho"/>
            </a:endParaRPr>
          </a:p>
          <a:p>
            <a:pPr marL="0" indent="0">
              <a:buNone/>
            </a:pPr>
            <a:r>
              <a:rPr lang="en-US" altLang="ja-JP" sz="4000" b="1" dirty="0">
                <a:latin typeface="Arial Black"/>
              </a:rPr>
              <a:t>5 </a:t>
            </a:r>
            <a:r>
              <a:rPr lang="en-US" altLang="ja-JP" sz="4000" b="1" dirty="0" smtClean="0">
                <a:latin typeface="Arial Black"/>
              </a:rPr>
              <a:t> 7  3  </a:t>
            </a:r>
            <a:r>
              <a:rPr lang="en-US" altLang="ja-JP" sz="4000" b="1" dirty="0">
                <a:latin typeface="Arial Black"/>
              </a:rPr>
              <a:t>6 </a:t>
            </a:r>
            <a:r>
              <a:rPr lang="en-US" altLang="ja-JP" sz="4000" b="1" dirty="0" smtClean="0">
                <a:latin typeface="Arial Black"/>
              </a:rPr>
              <a:t> 2  </a:t>
            </a:r>
            <a:r>
              <a:rPr lang="en-US" altLang="ja-JP" sz="4000" b="1" dirty="0">
                <a:latin typeface="Arial Black"/>
              </a:rPr>
              <a:t>9</a:t>
            </a:r>
          </a:p>
          <a:p>
            <a:pPr marL="0" indent="0">
              <a:buNone/>
            </a:pPr>
            <a:r>
              <a:rPr lang="en-US" altLang="ja-JP" sz="4000" b="1" dirty="0">
                <a:latin typeface="Arial Black"/>
              </a:rPr>
              <a:t>9 </a:t>
            </a:r>
            <a:r>
              <a:rPr lang="en-US" altLang="ja-JP" sz="4000" b="1" dirty="0" smtClean="0">
                <a:latin typeface="Arial Black"/>
              </a:rPr>
              <a:t> 6  3  7  5</a:t>
            </a:r>
            <a:endParaRPr lang="en-US" altLang="ja-JP" sz="4000" b="1" dirty="0">
              <a:latin typeface="Arial Black"/>
            </a:endParaRPr>
          </a:p>
          <a:p>
            <a:pPr marL="0" indent="0">
              <a:buNone/>
            </a:pPr>
            <a:r>
              <a:rPr lang="en-US" altLang="ja-JP" sz="4000" b="1" dirty="0" smtClean="0">
                <a:latin typeface="Arial Black"/>
              </a:rPr>
              <a:t>5  7  6  </a:t>
            </a:r>
            <a:r>
              <a:rPr lang="en-US" altLang="ja-JP" sz="4000" b="1" dirty="0">
                <a:latin typeface="Arial Black"/>
              </a:rPr>
              <a:t>9</a:t>
            </a:r>
          </a:p>
          <a:p>
            <a:pPr marL="0" indent="0">
              <a:buNone/>
            </a:pPr>
            <a:r>
              <a:rPr lang="ja-JP" altLang="en-US" sz="4000" dirty="0">
                <a:latin typeface="MS-Mincho"/>
              </a:rPr>
              <a:t>□ □ □</a:t>
            </a:r>
          </a:p>
          <a:p>
            <a:pPr marL="0" indent="0">
              <a:buNone/>
            </a:pPr>
            <a:r>
              <a:rPr lang="ja-JP" altLang="en-US" sz="4000" dirty="0">
                <a:latin typeface="MS-Mincho"/>
              </a:rPr>
              <a:t>□ □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635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1772</TotalTime>
  <Words>252</Words>
  <Application>Microsoft Office PowerPoint</Application>
  <PresentationFormat>画面に合わせる (4:3)</PresentationFormat>
  <Paragraphs>114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３章　方　程　式 ２　方程式の解き方</vt:lpstr>
      <vt:lpstr>どんなことがわかるかな</vt:lpstr>
      <vt:lpstr>どんなことがわかるかな</vt:lpstr>
      <vt:lpstr>移　項</vt:lpstr>
      <vt:lpstr>移項して方程式を解く①</vt:lpstr>
      <vt:lpstr>移項して方程式を解く②</vt:lpstr>
      <vt:lpstr>移項して方程式を解く③</vt:lpstr>
      <vt:lpstr>解き方を説明しよう</vt:lpstr>
      <vt:lpstr>自主勉免除券争奪問題１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teacher</cp:lastModifiedBy>
  <cp:revision>80</cp:revision>
  <dcterms:created xsi:type="dcterms:W3CDTF">2014-07-07T23:15:47Z</dcterms:created>
  <dcterms:modified xsi:type="dcterms:W3CDTF">2015-09-10T23:45:33Z</dcterms:modified>
</cp:coreProperties>
</file>