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72" r:id="rId3"/>
    <p:sldId id="279" r:id="rId4"/>
    <p:sldId id="276" r:id="rId5"/>
    <p:sldId id="277" r:id="rId6"/>
    <p:sldId id="278" r:id="rId7"/>
    <p:sldId id="280" r:id="rId8"/>
    <p:sldId id="282" r:id="rId9"/>
    <p:sldId id="281" r:id="rId10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5863" autoAdjust="0"/>
  </p:normalViewPr>
  <p:slideViewPr>
    <p:cSldViewPr>
      <p:cViewPr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60" d="100"/>
        <a:sy n="160" d="100"/>
      </p:scale>
      <p:origin x="0" y="1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A28A2E-2A4E-42C8-9576-760E32C53CD8}" type="datetimeFigureOut">
              <a:rPr kumimoji="1" lang="ja-JP" altLang="en-US" smtClean="0"/>
              <a:t>2015/9/11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5460F1-7E7A-40CB-ADB1-35FA101A4A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52243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80558-4772-4831-A807-182898B8389D}" type="datetimeFigureOut">
              <a:rPr kumimoji="1" lang="ja-JP" altLang="en-US" smtClean="0"/>
              <a:t>2015/9/11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0CD0F-BD04-44B3-92E9-36ABB4AE6C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3842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80558-4772-4831-A807-182898B8389D}" type="datetimeFigureOut">
              <a:rPr kumimoji="1" lang="ja-JP" altLang="en-US" smtClean="0"/>
              <a:t>2015/9/11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0CD0F-BD04-44B3-92E9-36ABB4AE6C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6981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80558-4772-4831-A807-182898B8389D}" type="datetimeFigureOut">
              <a:rPr kumimoji="1" lang="ja-JP" altLang="en-US" smtClean="0"/>
              <a:t>2015/9/11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0CD0F-BD04-44B3-92E9-36ABB4AE6C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7465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80558-4772-4831-A807-182898B8389D}" type="datetimeFigureOut">
              <a:rPr kumimoji="1" lang="ja-JP" altLang="en-US" smtClean="0"/>
              <a:t>2015/9/11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0CD0F-BD04-44B3-92E9-36ABB4AE6C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8685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80558-4772-4831-A807-182898B8389D}" type="datetimeFigureOut">
              <a:rPr kumimoji="1" lang="ja-JP" altLang="en-US" smtClean="0"/>
              <a:t>2015/9/11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0CD0F-BD04-44B3-92E9-36ABB4AE6C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058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80558-4772-4831-A807-182898B8389D}" type="datetimeFigureOut">
              <a:rPr kumimoji="1" lang="ja-JP" altLang="en-US" smtClean="0"/>
              <a:t>2015/9/11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0CD0F-BD04-44B3-92E9-36ABB4AE6C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2950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80558-4772-4831-A807-182898B8389D}" type="datetimeFigureOut">
              <a:rPr kumimoji="1" lang="ja-JP" altLang="en-US" smtClean="0"/>
              <a:t>2015/9/11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0CD0F-BD04-44B3-92E9-36ABB4AE6C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7262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80558-4772-4831-A807-182898B8389D}" type="datetimeFigureOut">
              <a:rPr kumimoji="1" lang="ja-JP" altLang="en-US" smtClean="0"/>
              <a:t>2015/9/11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0CD0F-BD04-44B3-92E9-36ABB4AE6C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6232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80558-4772-4831-A807-182898B8389D}" type="datetimeFigureOut">
              <a:rPr kumimoji="1" lang="ja-JP" altLang="en-US" smtClean="0"/>
              <a:t>2015/9/11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0CD0F-BD04-44B3-92E9-36ABB4AE6C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8644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80558-4772-4831-A807-182898B8389D}" type="datetimeFigureOut">
              <a:rPr kumimoji="1" lang="ja-JP" altLang="en-US" smtClean="0"/>
              <a:t>2015/9/11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0CD0F-BD04-44B3-92E9-36ABB4AE6C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7480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80558-4772-4831-A807-182898B8389D}" type="datetimeFigureOut">
              <a:rPr kumimoji="1" lang="ja-JP" altLang="en-US" smtClean="0"/>
              <a:t>2015/9/11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0CD0F-BD04-44B3-92E9-36ABB4AE6C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8598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280558-4772-4831-A807-182898B8389D}" type="datetimeFigureOut">
              <a:rPr kumimoji="1" lang="ja-JP" altLang="en-US" smtClean="0"/>
              <a:t>2015/9/11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C0CD0F-BD04-44B3-92E9-36ABB4AE6C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1845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7772400" cy="1470025"/>
          </a:xfrm>
        </p:spPr>
        <p:txBody>
          <a:bodyPr>
            <a:normAutofit fontScale="90000"/>
          </a:bodyPr>
          <a:lstStyle/>
          <a:p>
            <a:r>
              <a:rPr kumimoji="1" lang="ja-JP" altLang="en-US" sz="6600" dirty="0" smtClean="0"/>
              <a:t>３章　方　程　式</a:t>
            </a:r>
            <a:r>
              <a:rPr kumimoji="1" lang="en-US" altLang="ja-JP" sz="6600" dirty="0" smtClean="0"/>
              <a:t/>
            </a:r>
            <a:br>
              <a:rPr kumimoji="1" lang="en-US" altLang="ja-JP" sz="6600" dirty="0" smtClean="0"/>
            </a:br>
            <a:r>
              <a:rPr kumimoji="1" lang="ja-JP" altLang="en-US" sz="6600" dirty="0" smtClean="0"/>
              <a:t>２　方程式の解き方</a:t>
            </a:r>
            <a:endParaRPr kumimoji="1" lang="ja-JP" altLang="en-US" sz="66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95536" y="2636912"/>
            <a:ext cx="8352928" cy="3672408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kumimoji="1" lang="ja-JP" altLang="en-US" sz="5400" dirty="0" smtClean="0">
                <a:solidFill>
                  <a:schemeClr val="tx1"/>
                </a:solidFill>
              </a:rPr>
              <a:t>ねらい</a:t>
            </a:r>
          </a:p>
          <a:p>
            <a:pPr algn="l"/>
            <a:r>
              <a:rPr kumimoji="1" lang="ja-JP" altLang="en-US" sz="5400" dirty="0" smtClean="0">
                <a:solidFill>
                  <a:schemeClr val="tx1"/>
                </a:solidFill>
              </a:rPr>
              <a:t>移項の意味を理解し、移項を使って方程式を解くことができる。</a:t>
            </a:r>
            <a:endParaRPr kumimoji="1" lang="ja-JP" altLang="en-US" sz="5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7714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2663005" y="1340768"/>
            <a:ext cx="1572540" cy="806949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/>
          <p:cNvSpPr/>
          <p:nvPr/>
        </p:nvSpPr>
        <p:spPr>
          <a:xfrm>
            <a:off x="5436096" y="2237517"/>
            <a:ext cx="1572540" cy="806949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62810" y="330379"/>
            <a:ext cx="8229600" cy="548680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/>
              <a:t>どんなことがわかるかな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1278888"/>
            <a:ext cx="7139136" cy="40247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kumimoji="1" lang="ja-JP" altLang="en-US" sz="5400" dirty="0" smtClean="0"/>
              <a:t>４ｘ－１５＝９</a:t>
            </a:r>
            <a:endParaRPr kumimoji="1" lang="en-US" altLang="ja-JP" sz="5400" dirty="0" smtClean="0"/>
          </a:p>
          <a:p>
            <a:pPr marL="0" indent="0" algn="ctr">
              <a:buNone/>
            </a:pPr>
            <a:r>
              <a:rPr lang="ja-JP" altLang="en-US" sz="5400" dirty="0" smtClean="0"/>
              <a:t>４ｘ－１５</a:t>
            </a:r>
            <a:r>
              <a:rPr lang="ja-JP" altLang="en-US" sz="5400" dirty="0" smtClean="0">
                <a:solidFill>
                  <a:srgbClr val="FF0000"/>
                </a:solidFill>
              </a:rPr>
              <a:t>＋１５</a:t>
            </a:r>
            <a:r>
              <a:rPr lang="ja-JP" altLang="en-US" sz="5400" dirty="0" smtClean="0"/>
              <a:t>＝９</a:t>
            </a:r>
            <a:r>
              <a:rPr lang="ja-JP" altLang="en-US" sz="5400" dirty="0" smtClean="0">
                <a:solidFill>
                  <a:srgbClr val="FF0000"/>
                </a:solidFill>
              </a:rPr>
              <a:t>＋１５</a:t>
            </a:r>
            <a:endParaRPr lang="en-US" altLang="ja-JP" sz="5400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kumimoji="1" lang="ja-JP" altLang="en-US" sz="5400" dirty="0" smtClean="0"/>
              <a:t> 　　　　 ４ｘ＝２４</a:t>
            </a:r>
            <a:endParaRPr kumimoji="1" lang="en-US" altLang="ja-JP" sz="5400" dirty="0" smtClean="0"/>
          </a:p>
          <a:p>
            <a:pPr marL="0" indent="0" algn="ctr">
              <a:buNone/>
            </a:pPr>
            <a:r>
              <a:rPr lang="ja-JP" altLang="en-US" sz="5400" dirty="0" smtClean="0"/>
              <a:t>　　　　  ｘ＝６</a:t>
            </a:r>
            <a:endParaRPr kumimoji="1" lang="ja-JP" altLang="en-US" sz="5400" dirty="0"/>
          </a:p>
        </p:txBody>
      </p:sp>
      <p:sp>
        <p:nvSpPr>
          <p:cNvPr id="5" name="正方形/長方形 4"/>
          <p:cNvSpPr/>
          <p:nvPr/>
        </p:nvSpPr>
        <p:spPr>
          <a:xfrm>
            <a:off x="5696504" y="1795859"/>
            <a:ext cx="2970686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ja-JP" altLang="en-US" sz="2800" dirty="0"/>
              <a:t>両辺に１５をたして</a:t>
            </a:r>
            <a:endParaRPr lang="en-US" altLang="ja-JP" sz="3200" dirty="0"/>
          </a:p>
        </p:txBody>
      </p:sp>
      <p:sp>
        <p:nvSpPr>
          <p:cNvPr id="6" name="正方形/長方形 5"/>
          <p:cNvSpPr/>
          <p:nvPr/>
        </p:nvSpPr>
        <p:spPr>
          <a:xfrm>
            <a:off x="5633099" y="4005064"/>
            <a:ext cx="2751074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ja-JP" altLang="en-US" sz="2800" dirty="0"/>
              <a:t>両辺を４でわって</a:t>
            </a:r>
            <a:endParaRPr lang="en-US" altLang="ja-JP" sz="2800" dirty="0"/>
          </a:p>
        </p:txBody>
      </p:sp>
      <p:cxnSp>
        <p:nvCxnSpPr>
          <p:cNvPr id="8" name="直線コネクタ 7"/>
          <p:cNvCxnSpPr/>
          <p:nvPr/>
        </p:nvCxnSpPr>
        <p:spPr>
          <a:xfrm>
            <a:off x="1090464" y="3044467"/>
            <a:ext cx="3145081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/>
          <p:cNvSpPr txBox="1"/>
          <p:nvPr/>
        </p:nvSpPr>
        <p:spPr>
          <a:xfrm>
            <a:off x="82352" y="2214992"/>
            <a:ext cx="4238615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5400" dirty="0" smtClean="0"/>
              <a:t>　　　　　　　４ｘ</a:t>
            </a:r>
            <a:endParaRPr kumimoji="1" lang="ja-JP" altLang="en-US" sz="5400" dirty="0"/>
          </a:p>
        </p:txBody>
      </p:sp>
    </p:spTree>
    <p:extLst>
      <p:ext uri="{BB962C8B-B14F-4D97-AF65-F5344CB8AC3E}">
        <p14:creationId xmlns:p14="http://schemas.microsoft.com/office/powerpoint/2010/main" val="4035619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3" grpId="0" animBg="1"/>
      <p:bldP spid="3" grpId="0" uiExpand="1" build="p"/>
      <p:bldP spid="5" grpId="0" animBg="1"/>
      <p:bldP spid="5" grpId="1" animBg="1"/>
      <p:bldP spid="6" grpId="0" animBg="1"/>
      <p:bldP spid="6" grpId="1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正方形/長方形 40"/>
          <p:cNvSpPr/>
          <p:nvPr/>
        </p:nvSpPr>
        <p:spPr>
          <a:xfrm>
            <a:off x="5436096" y="2237517"/>
            <a:ext cx="1152128" cy="806949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正方形/長方形 41"/>
          <p:cNvSpPr/>
          <p:nvPr/>
        </p:nvSpPr>
        <p:spPr>
          <a:xfrm>
            <a:off x="2548253" y="1221853"/>
            <a:ext cx="1083343" cy="806949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8519" y="358430"/>
            <a:ext cx="8229600" cy="548680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/>
              <a:t>どんなことがわかるかな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9850" y="1124096"/>
            <a:ext cx="6996036" cy="453650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ja-JP" altLang="en-US" sz="5400" dirty="0" smtClean="0"/>
              <a:t>５</a:t>
            </a:r>
            <a:r>
              <a:rPr kumimoji="1" lang="ja-JP" altLang="en-US" sz="5400" dirty="0" smtClean="0"/>
              <a:t>ｘ＋６＝－９</a:t>
            </a:r>
            <a:endParaRPr kumimoji="1" lang="en-US" altLang="ja-JP" sz="5400" dirty="0" smtClean="0"/>
          </a:p>
          <a:p>
            <a:pPr marL="0" indent="0" algn="ctr">
              <a:buNone/>
            </a:pPr>
            <a:r>
              <a:rPr lang="ja-JP" altLang="en-US" sz="5400" dirty="0"/>
              <a:t>５</a:t>
            </a:r>
            <a:r>
              <a:rPr lang="ja-JP" altLang="en-US" sz="5400" dirty="0" smtClean="0"/>
              <a:t>ｘ＋６</a:t>
            </a:r>
            <a:r>
              <a:rPr lang="ja-JP" altLang="en-US" sz="5400" dirty="0" smtClean="0">
                <a:solidFill>
                  <a:srgbClr val="FF0000"/>
                </a:solidFill>
              </a:rPr>
              <a:t>－６</a:t>
            </a:r>
            <a:r>
              <a:rPr lang="ja-JP" altLang="en-US" sz="5400" dirty="0" smtClean="0"/>
              <a:t>＝</a:t>
            </a:r>
            <a:r>
              <a:rPr lang="ja-JP" altLang="en-US" sz="5400" dirty="0" err="1" smtClean="0"/>
              <a:t>ー</a:t>
            </a:r>
            <a:r>
              <a:rPr lang="ja-JP" altLang="en-US" sz="5400" dirty="0" smtClean="0"/>
              <a:t>９</a:t>
            </a:r>
            <a:r>
              <a:rPr lang="ja-JP" altLang="en-US" sz="5400" dirty="0" smtClean="0">
                <a:solidFill>
                  <a:srgbClr val="FF0000"/>
                </a:solidFill>
              </a:rPr>
              <a:t>－６</a:t>
            </a:r>
            <a:endParaRPr lang="en-US" altLang="ja-JP" sz="5400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kumimoji="1" lang="ja-JP" altLang="en-US" sz="5400" dirty="0" smtClean="0"/>
              <a:t> 　</a:t>
            </a:r>
            <a:r>
              <a:rPr lang="ja-JP" altLang="en-US" sz="5400" dirty="0"/>
              <a:t> </a:t>
            </a:r>
            <a:r>
              <a:rPr kumimoji="1" lang="ja-JP" altLang="en-US" sz="5400" dirty="0" smtClean="0"/>
              <a:t> 　  </a:t>
            </a:r>
            <a:r>
              <a:rPr lang="ja-JP" altLang="en-US" sz="5400" dirty="0" smtClean="0"/>
              <a:t>５</a:t>
            </a:r>
            <a:r>
              <a:rPr kumimoji="1" lang="ja-JP" altLang="en-US" sz="5400" dirty="0" smtClean="0"/>
              <a:t>ｘ＝－１５</a:t>
            </a:r>
            <a:endParaRPr kumimoji="1" lang="en-US" altLang="ja-JP" sz="5400" dirty="0" smtClean="0"/>
          </a:p>
          <a:p>
            <a:pPr marL="0" indent="0" algn="ctr">
              <a:buNone/>
            </a:pPr>
            <a:r>
              <a:rPr lang="ja-JP" altLang="en-US" sz="5400" dirty="0" smtClean="0"/>
              <a:t>　　　  ｘ＝－３</a:t>
            </a:r>
            <a:endParaRPr kumimoji="1" lang="ja-JP" altLang="en-US" sz="54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57521" y="5031378"/>
            <a:ext cx="4608512" cy="156966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200" dirty="0" smtClean="0"/>
              <a:t>等式では、一方の辺の項を、符号を変えて、他方の辺に移すことができる。</a:t>
            </a:r>
            <a:endParaRPr kumimoji="1" lang="ja-JP" altLang="en-US" sz="3200" dirty="0"/>
          </a:p>
        </p:txBody>
      </p:sp>
      <p:sp>
        <p:nvSpPr>
          <p:cNvPr id="5" name="正方形/長方形 4"/>
          <p:cNvSpPr/>
          <p:nvPr/>
        </p:nvSpPr>
        <p:spPr>
          <a:xfrm>
            <a:off x="5791741" y="1625328"/>
            <a:ext cx="3111749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ja-JP" altLang="en-US" sz="2800" dirty="0" smtClean="0"/>
              <a:t>両辺から６をひいて</a:t>
            </a:r>
            <a:endParaRPr lang="en-US" altLang="ja-JP" sz="3200" dirty="0"/>
          </a:p>
        </p:txBody>
      </p:sp>
      <p:sp>
        <p:nvSpPr>
          <p:cNvPr id="6" name="正方形/長方形 5"/>
          <p:cNvSpPr/>
          <p:nvPr/>
        </p:nvSpPr>
        <p:spPr>
          <a:xfrm>
            <a:off x="5791741" y="3861048"/>
            <a:ext cx="2751074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ja-JP" altLang="en-US" sz="2800" dirty="0"/>
              <a:t>両辺</a:t>
            </a:r>
            <a:r>
              <a:rPr lang="ja-JP" altLang="en-US" sz="2800" dirty="0" smtClean="0"/>
              <a:t>を</a:t>
            </a:r>
            <a:r>
              <a:rPr lang="ja-JP" altLang="en-US" sz="2800" dirty="0"/>
              <a:t>５</a:t>
            </a:r>
            <a:r>
              <a:rPr lang="ja-JP" altLang="en-US" sz="2800" dirty="0" smtClean="0"/>
              <a:t>で</a:t>
            </a:r>
            <a:r>
              <a:rPr lang="ja-JP" altLang="en-US" sz="2800" dirty="0"/>
              <a:t>わって</a:t>
            </a:r>
            <a:endParaRPr lang="en-US" altLang="ja-JP" sz="2800" dirty="0"/>
          </a:p>
        </p:txBody>
      </p:sp>
      <p:cxnSp>
        <p:nvCxnSpPr>
          <p:cNvPr id="8" name="直線コネクタ 7"/>
          <p:cNvCxnSpPr/>
          <p:nvPr/>
        </p:nvCxnSpPr>
        <p:spPr>
          <a:xfrm>
            <a:off x="1491270" y="2889675"/>
            <a:ext cx="216024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/>
          <p:cNvSpPr txBox="1"/>
          <p:nvPr/>
        </p:nvSpPr>
        <p:spPr>
          <a:xfrm>
            <a:off x="284423" y="2136135"/>
            <a:ext cx="3384897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5400" dirty="0" smtClean="0"/>
              <a:t>　　　　　５ｘ</a:t>
            </a:r>
            <a:endParaRPr kumimoji="1" lang="ja-JP" altLang="en-US" sz="54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508104" y="5262210"/>
            <a:ext cx="2723823" cy="1107996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sz="6600" dirty="0" smtClean="0">
                <a:solidFill>
                  <a:srgbClr val="FF0000"/>
                </a:solidFill>
                <a:latin typeface="AR P明朝体U" panose="02020A00000000000000" pitchFamily="18" charset="-128"/>
                <a:ea typeface="ＤＦ平成明朝体W7" panose="02010609000101010101" pitchFamily="1" charset="-128"/>
              </a:rPr>
              <a:t>移　項</a:t>
            </a:r>
            <a:endParaRPr kumimoji="1" lang="ja-JP" altLang="en-US" sz="6600" dirty="0">
              <a:solidFill>
                <a:srgbClr val="FF0000"/>
              </a:solidFill>
              <a:latin typeface="AR P明朝体U" panose="02020A00000000000000" pitchFamily="18" charset="-128"/>
              <a:ea typeface="ＤＦ平成明朝体W7" panose="02010609000101010101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32663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uiExpand="1" animBg="1"/>
      <p:bldP spid="42" grpId="0" uiExpand="1" animBg="1"/>
      <p:bldP spid="3" grpId="0" uiExpand="1" build="p"/>
      <p:bldP spid="4" grpId="0" uiExpand="1" build="p" animBg="1"/>
      <p:bldP spid="5" grpId="0" animBg="1"/>
      <p:bldP spid="5" grpId="1" uiExpand="1" animBg="1"/>
      <p:bldP spid="6" grpId="0" animBg="1"/>
      <p:bldP spid="6" grpId="1" uiExpand="1" animBg="1"/>
      <p:bldP spid="11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Autofit/>
          </a:bodyPr>
          <a:lstStyle/>
          <a:p>
            <a:r>
              <a:rPr kumimoji="1" lang="ja-JP" altLang="en-US" sz="5400" dirty="0" smtClean="0"/>
              <a:t>移　項</a:t>
            </a:r>
            <a:endParaRPr kumimoji="1" lang="ja-JP" altLang="en-US" sz="54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076199" y="1297284"/>
            <a:ext cx="141577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 smtClean="0"/>
              <a:t>左辺</a:t>
            </a:r>
            <a:endParaRPr kumimoji="1" lang="ja-JP" altLang="en-US" sz="48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444208" y="1297283"/>
            <a:ext cx="141577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 smtClean="0"/>
              <a:t>右辺</a:t>
            </a:r>
            <a:endParaRPr kumimoji="1" lang="ja-JP" altLang="en-US" sz="48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121083" y="2368906"/>
            <a:ext cx="122180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 smtClean="0"/>
              <a:t>－３</a:t>
            </a:r>
            <a:endParaRPr kumimoji="1" lang="ja-JP" altLang="en-US" sz="48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779912" y="2352365"/>
            <a:ext cx="122180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 smtClean="0"/>
              <a:t>＋３</a:t>
            </a:r>
            <a:endParaRPr kumimoji="1" lang="ja-JP" altLang="en-US" sz="48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448705" y="3387975"/>
            <a:ext cx="161935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800" dirty="0" err="1" smtClean="0"/>
              <a:t>ー</a:t>
            </a:r>
            <a:r>
              <a:rPr lang="ja-JP" altLang="en-US" sz="4800" dirty="0" smtClean="0"/>
              <a:t>１２</a:t>
            </a:r>
            <a:endParaRPr kumimoji="1" lang="ja-JP" altLang="en-US" sz="48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107534" y="3371434"/>
            <a:ext cx="164339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800" dirty="0" smtClean="0"/>
              <a:t>＋１２</a:t>
            </a:r>
            <a:endParaRPr kumimoji="1" lang="ja-JP" altLang="en-US" sz="48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121083" y="4437112"/>
            <a:ext cx="112082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 smtClean="0"/>
              <a:t>－ｘ</a:t>
            </a:r>
            <a:endParaRPr kumimoji="1" lang="ja-JP" altLang="en-US" sz="48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79912" y="4420571"/>
            <a:ext cx="112082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 smtClean="0"/>
              <a:t>＋ｘ</a:t>
            </a:r>
            <a:endParaRPr kumimoji="1" lang="ja-JP" altLang="en-US" sz="48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740458" y="5449355"/>
            <a:ext cx="214353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 smtClean="0"/>
              <a:t>－７＋ｙ</a:t>
            </a:r>
            <a:endParaRPr kumimoji="1" lang="ja-JP" altLang="en-US" sz="48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6037409" y="5432814"/>
            <a:ext cx="150393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 smtClean="0"/>
              <a:t>７ーｙ</a:t>
            </a:r>
            <a:endParaRPr kumimoji="1" lang="ja-JP" altLang="en-US" sz="48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275856" y="1484784"/>
            <a:ext cx="2520280" cy="517064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endParaRPr kumimoji="1" lang="en-US" altLang="ja-JP" sz="9600" dirty="0" smtClean="0">
              <a:solidFill>
                <a:srgbClr val="FF0000"/>
              </a:solidFill>
            </a:endParaRPr>
          </a:p>
          <a:p>
            <a:pPr algn="ctr"/>
            <a:r>
              <a:rPr kumimoji="1" lang="ja-JP" altLang="en-US" sz="13800" dirty="0" smtClean="0">
                <a:solidFill>
                  <a:srgbClr val="FF0000"/>
                </a:solidFill>
              </a:rPr>
              <a:t>＝</a:t>
            </a:r>
            <a:endParaRPr kumimoji="1" lang="en-US" altLang="ja-JP" sz="13800" dirty="0" smtClean="0">
              <a:solidFill>
                <a:srgbClr val="FF0000"/>
              </a:solidFill>
            </a:endParaRPr>
          </a:p>
          <a:p>
            <a:pPr algn="ctr"/>
            <a:endParaRPr kumimoji="1" lang="ja-JP" altLang="en-US" sz="9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470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52 0.00231 L 0.29236 0.0046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583" y="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52 0.00231 L 0.29236 0.00462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583" y="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 0 E" pathEditMode="relative" ptsTypes="">
                                      <p:cBhvr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 0 E" pathEditMode="relative" ptsTypes="">
                                      <p:cBhvr>
                                        <p:cTn id="1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52 0.00231 L 0.29236 0.00462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583" y="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52 0.00231 L 0.29236 0.00462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583" y="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 0 E" pathEditMode="relative" ptsTypes="">
                                      <p:cBhvr>
                                        <p:cTn id="3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385 -0.00231 L -0.34358 -0.00046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486" y="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1812800" y="623660"/>
            <a:ext cx="164339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 smtClean="0"/>
              <a:t>＋２０</a:t>
            </a:r>
            <a:endParaRPr kumimoji="1" lang="ja-JP" altLang="en-US" sz="48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803553" y="632098"/>
            <a:ext cx="164339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 smtClean="0"/>
              <a:t>－２０</a:t>
            </a:r>
            <a:endParaRPr kumimoji="1" lang="ja-JP" altLang="en-US" sz="4800" dirty="0"/>
          </a:p>
        </p:txBody>
      </p:sp>
      <p:sp>
        <p:nvSpPr>
          <p:cNvPr id="14" name="正方形/長方形 13"/>
          <p:cNvSpPr/>
          <p:nvPr/>
        </p:nvSpPr>
        <p:spPr>
          <a:xfrm>
            <a:off x="1047216" y="614962"/>
            <a:ext cx="92685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4800" dirty="0">
                <a:solidFill>
                  <a:prstClr val="black"/>
                </a:solidFill>
              </a:rPr>
              <a:t>３ｘ</a:t>
            </a:r>
            <a:endParaRPr lang="ja-JP" altLang="en-US" dirty="0"/>
          </a:p>
        </p:txBody>
      </p:sp>
      <p:sp>
        <p:nvSpPr>
          <p:cNvPr id="15" name="正方形/長方形 14"/>
          <p:cNvSpPr/>
          <p:nvPr/>
        </p:nvSpPr>
        <p:spPr>
          <a:xfrm>
            <a:off x="5421602" y="632098"/>
            <a:ext cx="60625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4800" dirty="0" smtClean="0">
                <a:solidFill>
                  <a:prstClr val="black"/>
                </a:solidFill>
              </a:rPr>
              <a:t>５</a:t>
            </a:r>
            <a:endParaRPr lang="ja-JP" altLang="en-US" dirty="0"/>
          </a:p>
        </p:txBody>
      </p:sp>
      <p:sp>
        <p:nvSpPr>
          <p:cNvPr id="16" name="正方形/長方形 15"/>
          <p:cNvSpPr/>
          <p:nvPr/>
        </p:nvSpPr>
        <p:spPr>
          <a:xfrm>
            <a:off x="2837242" y="1777619"/>
            <a:ext cx="92685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4800" dirty="0">
                <a:solidFill>
                  <a:prstClr val="black"/>
                </a:solidFill>
              </a:rPr>
              <a:t>３ｘ</a:t>
            </a:r>
            <a:endParaRPr lang="ja-JP" altLang="en-US" dirty="0"/>
          </a:p>
        </p:txBody>
      </p:sp>
      <p:sp>
        <p:nvSpPr>
          <p:cNvPr id="17" name="正方形/長方形 16"/>
          <p:cNvSpPr/>
          <p:nvPr/>
        </p:nvSpPr>
        <p:spPr>
          <a:xfrm>
            <a:off x="5261301" y="1842334"/>
            <a:ext cx="164339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4800" dirty="0" smtClean="0">
                <a:solidFill>
                  <a:prstClr val="black"/>
                </a:solidFill>
              </a:rPr>
              <a:t>－１５</a:t>
            </a:r>
            <a:endParaRPr lang="ja-JP" altLang="en-US" dirty="0"/>
          </a:p>
        </p:txBody>
      </p:sp>
      <p:sp>
        <p:nvSpPr>
          <p:cNvPr id="18" name="正方形/長方形 17"/>
          <p:cNvSpPr/>
          <p:nvPr/>
        </p:nvSpPr>
        <p:spPr>
          <a:xfrm>
            <a:off x="3203565" y="3009325"/>
            <a:ext cx="50526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4800" dirty="0" smtClean="0">
                <a:solidFill>
                  <a:prstClr val="black"/>
                </a:solidFill>
              </a:rPr>
              <a:t>ｘ</a:t>
            </a:r>
            <a:endParaRPr lang="ja-JP" altLang="en-US" dirty="0"/>
          </a:p>
        </p:txBody>
      </p:sp>
      <p:sp>
        <p:nvSpPr>
          <p:cNvPr id="19" name="正方形/長方形 18"/>
          <p:cNvSpPr/>
          <p:nvPr/>
        </p:nvSpPr>
        <p:spPr>
          <a:xfrm>
            <a:off x="5421601" y="3009324"/>
            <a:ext cx="122180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4800" dirty="0" smtClean="0">
                <a:solidFill>
                  <a:prstClr val="black"/>
                </a:solidFill>
              </a:rPr>
              <a:t>－５</a:t>
            </a:r>
            <a:endParaRPr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764099" y="408014"/>
            <a:ext cx="1657502" cy="378565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8000" dirty="0" smtClean="0">
                <a:solidFill>
                  <a:srgbClr val="FF0000"/>
                </a:solidFill>
              </a:rPr>
              <a:t>＝</a:t>
            </a:r>
            <a:endParaRPr kumimoji="1" lang="en-US" altLang="ja-JP" sz="8000" dirty="0" smtClean="0">
              <a:solidFill>
                <a:srgbClr val="FF0000"/>
              </a:solidFill>
            </a:endParaRPr>
          </a:p>
          <a:p>
            <a:pPr algn="ctr"/>
            <a:r>
              <a:rPr lang="ja-JP" altLang="en-US" sz="8000" dirty="0" smtClean="0">
                <a:solidFill>
                  <a:srgbClr val="FF0000"/>
                </a:solidFill>
              </a:rPr>
              <a:t>＝</a:t>
            </a:r>
            <a:endParaRPr lang="en-US" altLang="ja-JP" sz="8000" dirty="0" smtClean="0">
              <a:solidFill>
                <a:srgbClr val="FF0000"/>
              </a:solidFill>
            </a:endParaRPr>
          </a:p>
          <a:p>
            <a:pPr algn="ctr"/>
            <a:r>
              <a:rPr kumimoji="1" lang="ja-JP" altLang="en-US" sz="8000" dirty="0" smtClean="0">
                <a:solidFill>
                  <a:srgbClr val="FF0000"/>
                </a:solidFill>
              </a:rPr>
              <a:t>＝</a:t>
            </a:r>
            <a:endParaRPr kumimoji="1" lang="en-US" altLang="ja-JP" sz="8000" dirty="0" smtClean="0">
              <a:solidFill>
                <a:srgbClr val="FF0000"/>
              </a:solidFill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218364" y="3869857"/>
            <a:ext cx="874897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問１　次の</a:t>
            </a:r>
            <a:r>
              <a:rPr kumimoji="1" lang="ja-JP" altLang="en-US" sz="2800" smtClean="0"/>
              <a:t>方程式を移項を</a:t>
            </a:r>
            <a:r>
              <a:rPr kumimoji="1" lang="ja-JP" altLang="en-US" sz="2800" dirty="0" smtClean="0"/>
              <a:t>使って解きなさい。</a:t>
            </a:r>
            <a:endParaRPr kumimoji="1" lang="en-US" altLang="ja-JP" sz="2800" dirty="0" smtClean="0"/>
          </a:p>
          <a:p>
            <a:r>
              <a:rPr kumimoji="1" lang="ja-JP" altLang="en-US" sz="2800" dirty="0" smtClean="0"/>
              <a:t>（１）　５ｘ＋８＝２３　　　　　　　　　　（２）　６ｘ－５＝－１７　　</a:t>
            </a:r>
            <a:endParaRPr kumimoji="1" lang="en-US" altLang="ja-JP" sz="2800" dirty="0" smtClean="0"/>
          </a:p>
          <a:p>
            <a:endParaRPr lang="en-US" altLang="ja-JP" sz="2800" dirty="0"/>
          </a:p>
          <a:p>
            <a:endParaRPr lang="en-US" altLang="ja-JP" sz="2800" dirty="0"/>
          </a:p>
          <a:p>
            <a:r>
              <a:rPr kumimoji="1" lang="ja-JP" altLang="en-US" sz="2800" dirty="0" smtClean="0"/>
              <a:t>（３）　－２ｘ＋３＝５　　　　　　　　　　（４）　－４ｘ＋１９＝１１</a:t>
            </a:r>
            <a:endParaRPr kumimoji="1" lang="ja-JP" altLang="en-US" sz="2800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12800" y="83978"/>
            <a:ext cx="5423496" cy="648072"/>
          </a:xfrm>
        </p:spPr>
        <p:txBody>
          <a:bodyPr>
            <a:noAutofit/>
          </a:bodyPr>
          <a:lstStyle/>
          <a:p>
            <a:r>
              <a:rPr kumimoji="1" lang="ja-JP" altLang="en-US" sz="4000" dirty="0" smtClean="0"/>
              <a:t>移項して方程式を解く①</a:t>
            </a:r>
            <a:endParaRPr kumimoji="1" lang="ja-JP" altLang="en-US" sz="4000" dirty="0"/>
          </a:p>
        </p:txBody>
      </p:sp>
    </p:spTree>
    <p:extLst>
      <p:ext uri="{BB962C8B-B14F-4D97-AF65-F5344CB8AC3E}">
        <p14:creationId xmlns:p14="http://schemas.microsoft.com/office/powerpoint/2010/main" val="948195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4.62535E-7 L 0.21927 0.0050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955" y="2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1.65587E-6 L 0.24045 -0.00023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014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4.95837E-6 L 0.19566 0.00462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774" y="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4" grpId="0"/>
      <p:bldP spid="16" grpId="0"/>
      <p:bldP spid="17" grpId="0"/>
      <p:bldP spid="18" grpId="0"/>
      <p:bldP spid="19" grpId="0"/>
      <p:bldP spid="3" grpId="0" uiExpand="1" build="p"/>
      <p:bldP spid="2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5569076" y="641751"/>
            <a:ext cx="92685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 smtClean="0"/>
              <a:t>５ｘ</a:t>
            </a:r>
            <a:endParaRPr kumimoji="1" lang="ja-JP" altLang="en-US" sz="48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300192" y="641623"/>
            <a:ext cx="164339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 smtClean="0"/>
              <a:t>－２１</a:t>
            </a:r>
            <a:endParaRPr kumimoji="1" lang="ja-JP" altLang="en-US" sz="4800" dirty="0"/>
          </a:p>
        </p:txBody>
      </p:sp>
      <p:sp>
        <p:nvSpPr>
          <p:cNvPr id="14" name="正方形/長方形 13"/>
          <p:cNvSpPr/>
          <p:nvPr/>
        </p:nvSpPr>
        <p:spPr>
          <a:xfrm>
            <a:off x="2765328" y="627683"/>
            <a:ext cx="92685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4800" dirty="0">
                <a:solidFill>
                  <a:prstClr val="black"/>
                </a:solidFill>
              </a:rPr>
              <a:t>８</a:t>
            </a:r>
            <a:r>
              <a:rPr lang="ja-JP" altLang="en-US" sz="4800" dirty="0" smtClean="0">
                <a:solidFill>
                  <a:prstClr val="black"/>
                </a:solidFill>
              </a:rPr>
              <a:t>ｘ</a:t>
            </a:r>
            <a:endParaRPr lang="ja-JP" altLang="en-US" dirty="0"/>
          </a:p>
        </p:txBody>
      </p:sp>
      <p:sp>
        <p:nvSpPr>
          <p:cNvPr id="16" name="正方形/長方形 15"/>
          <p:cNvSpPr/>
          <p:nvPr/>
        </p:nvSpPr>
        <p:spPr>
          <a:xfrm>
            <a:off x="2837242" y="1777619"/>
            <a:ext cx="92685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4800" dirty="0">
                <a:solidFill>
                  <a:prstClr val="black"/>
                </a:solidFill>
              </a:rPr>
              <a:t>３ｘ</a:t>
            </a:r>
            <a:endParaRPr lang="ja-JP" altLang="en-US" dirty="0"/>
          </a:p>
        </p:txBody>
      </p:sp>
      <p:sp>
        <p:nvSpPr>
          <p:cNvPr id="17" name="正方形/長方形 16"/>
          <p:cNvSpPr/>
          <p:nvPr/>
        </p:nvSpPr>
        <p:spPr>
          <a:xfrm>
            <a:off x="5261301" y="1842334"/>
            <a:ext cx="164339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4800" dirty="0" smtClean="0">
                <a:solidFill>
                  <a:prstClr val="black"/>
                </a:solidFill>
              </a:rPr>
              <a:t>－２１</a:t>
            </a:r>
            <a:endParaRPr lang="ja-JP" altLang="en-US" dirty="0"/>
          </a:p>
        </p:txBody>
      </p:sp>
      <p:sp>
        <p:nvSpPr>
          <p:cNvPr id="18" name="正方形/長方形 17"/>
          <p:cNvSpPr/>
          <p:nvPr/>
        </p:nvSpPr>
        <p:spPr>
          <a:xfrm>
            <a:off x="3203565" y="3009325"/>
            <a:ext cx="50526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4800" dirty="0" smtClean="0">
                <a:solidFill>
                  <a:prstClr val="black"/>
                </a:solidFill>
              </a:rPr>
              <a:t>ｘ</a:t>
            </a:r>
            <a:endParaRPr lang="ja-JP" altLang="en-US" dirty="0"/>
          </a:p>
        </p:txBody>
      </p:sp>
      <p:sp>
        <p:nvSpPr>
          <p:cNvPr id="19" name="正方形/長方形 18"/>
          <p:cNvSpPr/>
          <p:nvPr/>
        </p:nvSpPr>
        <p:spPr>
          <a:xfrm>
            <a:off x="5421601" y="3009324"/>
            <a:ext cx="122180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4800" dirty="0" smtClean="0">
                <a:solidFill>
                  <a:prstClr val="black"/>
                </a:solidFill>
              </a:rPr>
              <a:t>－７</a:t>
            </a:r>
            <a:endParaRPr lang="ja-JP" altLang="en-US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735216" y="642815"/>
            <a:ext cx="154241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 smtClean="0"/>
              <a:t>－５ｘ</a:t>
            </a:r>
            <a:endParaRPr kumimoji="1" lang="ja-JP" altLang="en-US" sz="48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764099" y="408014"/>
            <a:ext cx="1657502" cy="378565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8000" dirty="0" smtClean="0">
                <a:solidFill>
                  <a:srgbClr val="FF0000"/>
                </a:solidFill>
              </a:rPr>
              <a:t>＝</a:t>
            </a:r>
            <a:endParaRPr kumimoji="1" lang="en-US" altLang="ja-JP" sz="8000" dirty="0" smtClean="0">
              <a:solidFill>
                <a:srgbClr val="FF0000"/>
              </a:solidFill>
            </a:endParaRPr>
          </a:p>
          <a:p>
            <a:pPr algn="ctr"/>
            <a:r>
              <a:rPr lang="ja-JP" altLang="en-US" sz="8000" dirty="0" smtClean="0">
                <a:solidFill>
                  <a:srgbClr val="FF0000"/>
                </a:solidFill>
              </a:rPr>
              <a:t>＝</a:t>
            </a:r>
            <a:endParaRPr lang="en-US" altLang="ja-JP" sz="8000" dirty="0" smtClean="0">
              <a:solidFill>
                <a:srgbClr val="FF0000"/>
              </a:solidFill>
            </a:endParaRPr>
          </a:p>
          <a:p>
            <a:pPr algn="ctr"/>
            <a:r>
              <a:rPr kumimoji="1" lang="ja-JP" altLang="en-US" sz="8000" dirty="0" smtClean="0">
                <a:solidFill>
                  <a:srgbClr val="FF0000"/>
                </a:solidFill>
              </a:rPr>
              <a:t>＝</a:t>
            </a:r>
            <a:endParaRPr kumimoji="1" lang="en-US" altLang="ja-JP" sz="8000" dirty="0" smtClean="0">
              <a:solidFill>
                <a:srgbClr val="FF0000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418058"/>
          </a:xfrm>
        </p:spPr>
        <p:txBody>
          <a:bodyPr>
            <a:noAutofit/>
          </a:bodyPr>
          <a:lstStyle/>
          <a:p>
            <a:r>
              <a:rPr kumimoji="1" lang="ja-JP" altLang="en-US" sz="4000" dirty="0" smtClean="0"/>
              <a:t>移項して方程式を解く②</a:t>
            </a:r>
            <a:endParaRPr kumimoji="1" lang="ja-JP" altLang="en-US" sz="4000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218364" y="3869857"/>
            <a:ext cx="874897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問２　次の方程式を移項を使って解きなさい。</a:t>
            </a:r>
            <a:endParaRPr kumimoji="1" lang="en-US" altLang="ja-JP" sz="2800" dirty="0" smtClean="0"/>
          </a:p>
          <a:p>
            <a:r>
              <a:rPr kumimoji="1" lang="ja-JP" altLang="en-US" sz="2800" dirty="0" smtClean="0"/>
              <a:t>（１）　１０ｘ＝６ｘ－８　　　　　　　　　　（２）　３ｘ＝５ｘ－１４　　</a:t>
            </a:r>
            <a:endParaRPr kumimoji="1" lang="en-US" altLang="ja-JP" sz="2800" dirty="0" smtClean="0"/>
          </a:p>
          <a:p>
            <a:endParaRPr lang="en-US" altLang="ja-JP" sz="2800" dirty="0"/>
          </a:p>
          <a:p>
            <a:endParaRPr lang="en-US" altLang="ja-JP" sz="2800" dirty="0"/>
          </a:p>
          <a:p>
            <a:r>
              <a:rPr kumimoji="1" lang="ja-JP" altLang="en-US" sz="2800" dirty="0" smtClean="0"/>
              <a:t>（３）　４ｘ＝５０－６ｘ　　　　　　　　　　（４）　－８ｘ＝３－５ｘ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978622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4.0518E-6 L -0.15972 -0.0006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986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3.55227E-6 L -0.1316 0.00069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580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2.49769E-7 L -0.15747 -2.49769E-7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88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368 0.00069 L -0.1191 -2.49769E-7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639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4" grpId="0"/>
      <p:bldP spid="16" grpId="0"/>
      <p:bldP spid="17" grpId="0"/>
      <p:bldP spid="18" grpId="0"/>
      <p:bldP spid="19" grpId="0"/>
      <p:bldP spid="13" grpId="0"/>
      <p:bldP spid="3" grpId="0" uiExpand="1" build="p"/>
      <p:bldP spid="2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5872205" y="635121"/>
            <a:ext cx="154241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 smtClean="0"/>
              <a:t>＋３ｘ</a:t>
            </a:r>
            <a:endParaRPr kumimoji="1" lang="ja-JP" altLang="en-US" sz="48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455165" y="650285"/>
            <a:ext cx="60625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 smtClean="0"/>
              <a:t>６</a:t>
            </a:r>
            <a:endParaRPr kumimoji="1" lang="ja-JP" altLang="en-US" sz="4800" dirty="0"/>
          </a:p>
        </p:txBody>
      </p:sp>
      <p:sp>
        <p:nvSpPr>
          <p:cNvPr id="14" name="正方形/長方形 13"/>
          <p:cNvSpPr/>
          <p:nvPr/>
        </p:nvSpPr>
        <p:spPr>
          <a:xfrm>
            <a:off x="2487023" y="628792"/>
            <a:ext cx="122180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4800" dirty="0" smtClean="0">
                <a:solidFill>
                  <a:prstClr val="black"/>
                </a:solidFill>
              </a:rPr>
              <a:t>－２</a:t>
            </a:r>
            <a:endParaRPr lang="ja-JP" altLang="en-US" dirty="0"/>
          </a:p>
        </p:txBody>
      </p:sp>
      <p:sp>
        <p:nvSpPr>
          <p:cNvPr id="16" name="正方形/長方形 15"/>
          <p:cNvSpPr/>
          <p:nvPr/>
        </p:nvSpPr>
        <p:spPr>
          <a:xfrm>
            <a:off x="2837242" y="1777619"/>
            <a:ext cx="92685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4800" dirty="0">
                <a:solidFill>
                  <a:prstClr val="black"/>
                </a:solidFill>
              </a:rPr>
              <a:t>４</a:t>
            </a:r>
            <a:r>
              <a:rPr lang="ja-JP" altLang="en-US" sz="4800" dirty="0" smtClean="0">
                <a:solidFill>
                  <a:prstClr val="black"/>
                </a:solidFill>
              </a:rPr>
              <a:t>ｘ</a:t>
            </a:r>
            <a:endParaRPr lang="ja-JP" altLang="en-US" dirty="0"/>
          </a:p>
        </p:txBody>
      </p:sp>
      <p:sp>
        <p:nvSpPr>
          <p:cNvPr id="17" name="正方形/長方形 16"/>
          <p:cNvSpPr/>
          <p:nvPr/>
        </p:nvSpPr>
        <p:spPr>
          <a:xfrm>
            <a:off x="5454155" y="1834103"/>
            <a:ext cx="60625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4800" dirty="0" smtClean="0">
                <a:solidFill>
                  <a:prstClr val="black"/>
                </a:solidFill>
              </a:rPr>
              <a:t>８</a:t>
            </a:r>
            <a:endParaRPr lang="ja-JP" altLang="en-US" dirty="0"/>
          </a:p>
        </p:txBody>
      </p:sp>
      <p:sp>
        <p:nvSpPr>
          <p:cNvPr id="18" name="正方形/長方形 17"/>
          <p:cNvSpPr/>
          <p:nvPr/>
        </p:nvSpPr>
        <p:spPr>
          <a:xfrm>
            <a:off x="3203565" y="3009325"/>
            <a:ext cx="50526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4800" dirty="0" smtClean="0">
                <a:solidFill>
                  <a:prstClr val="black"/>
                </a:solidFill>
              </a:rPr>
              <a:t>ｘ</a:t>
            </a:r>
            <a:endParaRPr lang="ja-JP" altLang="en-US" dirty="0"/>
          </a:p>
        </p:txBody>
      </p:sp>
      <p:sp>
        <p:nvSpPr>
          <p:cNvPr id="19" name="正方形/長方形 18"/>
          <p:cNvSpPr/>
          <p:nvPr/>
        </p:nvSpPr>
        <p:spPr>
          <a:xfrm>
            <a:off x="5421601" y="3009324"/>
            <a:ext cx="60625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4800" dirty="0" smtClean="0">
                <a:solidFill>
                  <a:prstClr val="black"/>
                </a:solidFill>
              </a:rPr>
              <a:t>２</a:t>
            </a:r>
            <a:endParaRPr lang="ja-JP" altLang="en-US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821645" y="642815"/>
            <a:ext cx="154241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 smtClean="0"/>
              <a:t>－３ｘ</a:t>
            </a:r>
            <a:endParaRPr kumimoji="1" lang="ja-JP" altLang="en-US" sz="4800" dirty="0"/>
          </a:p>
        </p:txBody>
      </p:sp>
      <p:sp>
        <p:nvSpPr>
          <p:cNvPr id="15" name="正方形/長方形 14"/>
          <p:cNvSpPr/>
          <p:nvPr/>
        </p:nvSpPr>
        <p:spPr>
          <a:xfrm>
            <a:off x="1570831" y="628793"/>
            <a:ext cx="92685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4800" dirty="0" smtClean="0">
                <a:solidFill>
                  <a:prstClr val="black"/>
                </a:solidFill>
              </a:rPr>
              <a:t>７ｘ</a:t>
            </a:r>
            <a:endParaRPr lang="ja-JP" altLang="en-US" dirty="0"/>
          </a:p>
        </p:txBody>
      </p:sp>
      <p:sp>
        <p:nvSpPr>
          <p:cNvPr id="21" name="正方形/長方形 20"/>
          <p:cNvSpPr/>
          <p:nvPr/>
        </p:nvSpPr>
        <p:spPr>
          <a:xfrm>
            <a:off x="4114933" y="650285"/>
            <a:ext cx="122180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4800" dirty="0" smtClean="0">
                <a:solidFill>
                  <a:prstClr val="black"/>
                </a:solidFill>
              </a:rPr>
              <a:t>＋２</a:t>
            </a:r>
            <a:endParaRPr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764099" y="408014"/>
            <a:ext cx="1657502" cy="378565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8000" dirty="0" smtClean="0">
                <a:solidFill>
                  <a:srgbClr val="FF0000"/>
                </a:solidFill>
              </a:rPr>
              <a:t>＝</a:t>
            </a:r>
            <a:endParaRPr kumimoji="1" lang="en-US" altLang="ja-JP" sz="8000" dirty="0" smtClean="0">
              <a:solidFill>
                <a:srgbClr val="FF0000"/>
              </a:solidFill>
            </a:endParaRPr>
          </a:p>
          <a:p>
            <a:pPr algn="ctr"/>
            <a:r>
              <a:rPr lang="ja-JP" altLang="en-US" sz="8000" dirty="0" smtClean="0">
                <a:solidFill>
                  <a:srgbClr val="FF0000"/>
                </a:solidFill>
              </a:rPr>
              <a:t>＝</a:t>
            </a:r>
            <a:endParaRPr lang="en-US" altLang="ja-JP" sz="8000" dirty="0" smtClean="0">
              <a:solidFill>
                <a:srgbClr val="FF0000"/>
              </a:solidFill>
            </a:endParaRPr>
          </a:p>
          <a:p>
            <a:pPr algn="ctr"/>
            <a:r>
              <a:rPr kumimoji="1" lang="ja-JP" altLang="en-US" sz="8000" dirty="0" smtClean="0">
                <a:solidFill>
                  <a:srgbClr val="FF0000"/>
                </a:solidFill>
              </a:rPr>
              <a:t>＝</a:t>
            </a:r>
            <a:endParaRPr kumimoji="1" lang="en-US" altLang="ja-JP" sz="8000" dirty="0" smtClean="0">
              <a:solidFill>
                <a:srgbClr val="FF0000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418058"/>
          </a:xfrm>
        </p:spPr>
        <p:txBody>
          <a:bodyPr>
            <a:noAutofit/>
          </a:bodyPr>
          <a:lstStyle/>
          <a:p>
            <a:r>
              <a:rPr kumimoji="1" lang="ja-JP" altLang="en-US" sz="4000" dirty="0" smtClean="0"/>
              <a:t>移項して方程式を解く③</a:t>
            </a:r>
            <a:endParaRPr kumimoji="1" lang="ja-JP" altLang="en-US" sz="4000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218364" y="3869857"/>
            <a:ext cx="874897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問３　次の方程式を移項を使って解きなさい。</a:t>
            </a:r>
            <a:endParaRPr kumimoji="1" lang="en-US" altLang="ja-JP" sz="2800" dirty="0" smtClean="0"/>
          </a:p>
          <a:p>
            <a:r>
              <a:rPr kumimoji="1" lang="ja-JP" altLang="en-US" sz="2800" dirty="0" smtClean="0"/>
              <a:t>（１）　９ｘ＋２＝４ｘ＋１７　　　　　（２）　５ｘ－８＝－１７－４ｘ　　</a:t>
            </a:r>
            <a:endParaRPr kumimoji="1" lang="en-US" altLang="ja-JP" sz="2800" dirty="0" smtClean="0"/>
          </a:p>
          <a:p>
            <a:endParaRPr lang="en-US" altLang="ja-JP" sz="2800" dirty="0"/>
          </a:p>
          <a:p>
            <a:endParaRPr lang="en-US" altLang="ja-JP" sz="2800" dirty="0"/>
          </a:p>
          <a:p>
            <a:r>
              <a:rPr kumimoji="1" lang="ja-JP" altLang="en-US" sz="2800" dirty="0" smtClean="0"/>
              <a:t>（３）　１－ｘ＝５ｘ－２　　　　　　　（４）　１２ｘ－３＝７ｘ－３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4150725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076 -0.00254 L -0.2158 -0.0023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337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2.49769E-7 L 0.17396 0.00254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698" y="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1.73913E-6 L -0.15972 -0.00069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986" y="-46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4.96762E-6 L 0.20226 -0.00647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104" y="-3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4" grpId="0"/>
      <p:bldP spid="16" grpId="0"/>
      <p:bldP spid="17" grpId="0"/>
      <p:bldP spid="18" grpId="0"/>
      <p:bldP spid="19" grpId="0"/>
      <p:bldP spid="13" grpId="0"/>
      <p:bldP spid="21" grpId="0"/>
      <p:bldP spid="3" grpId="0" build="p"/>
      <p:bldP spid="2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640960" cy="648072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kumimoji="1" lang="ja-JP" altLang="en-US" dirty="0" smtClean="0"/>
              <a:t>解き方を説明しよう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79510" y="894415"/>
            <a:ext cx="3744416" cy="3773016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4000" dirty="0" smtClean="0"/>
              <a:t>　　 ８＝３ｘ＋５</a:t>
            </a:r>
            <a:endParaRPr kumimoji="1" lang="en-US" altLang="ja-JP" sz="4000" dirty="0" smtClean="0"/>
          </a:p>
          <a:p>
            <a:pPr marL="0" indent="0">
              <a:buNone/>
            </a:pPr>
            <a:r>
              <a:rPr kumimoji="1" lang="ja-JP" altLang="en-US" sz="4000" dirty="0" smtClean="0"/>
              <a:t>－</a:t>
            </a:r>
            <a:r>
              <a:rPr kumimoji="1" lang="ja-JP" altLang="en-US" sz="4000" dirty="0"/>
              <a:t>３ｘ＝</a:t>
            </a:r>
            <a:r>
              <a:rPr kumimoji="1" lang="ja-JP" altLang="en-US" sz="4000" dirty="0" smtClean="0"/>
              <a:t>５－８</a:t>
            </a:r>
            <a:endParaRPr kumimoji="1" lang="en-US" altLang="ja-JP" sz="4000" dirty="0" smtClean="0"/>
          </a:p>
          <a:p>
            <a:pPr marL="0" indent="0">
              <a:buNone/>
            </a:pPr>
            <a:r>
              <a:rPr lang="ja-JP" altLang="en-US" sz="4000" dirty="0"/>
              <a:t>－３ｘ＝</a:t>
            </a:r>
            <a:r>
              <a:rPr lang="ja-JP" altLang="en-US" sz="4000" dirty="0" smtClean="0"/>
              <a:t>－３</a:t>
            </a:r>
            <a:endParaRPr lang="en-US" altLang="ja-JP" sz="4000" dirty="0"/>
          </a:p>
          <a:p>
            <a:pPr marL="0" indent="0">
              <a:buNone/>
            </a:pPr>
            <a:r>
              <a:rPr lang="en-US" altLang="ja-JP" sz="4000" dirty="0" smtClean="0"/>
              <a:t>        </a:t>
            </a:r>
            <a:r>
              <a:rPr lang="ja-JP" altLang="en-US" sz="4000" dirty="0" smtClean="0"/>
              <a:t>ｘ</a:t>
            </a:r>
            <a:r>
              <a:rPr kumimoji="1" lang="ja-JP" altLang="en-US" sz="4000" dirty="0" smtClean="0"/>
              <a:t>＝</a:t>
            </a:r>
            <a:r>
              <a:rPr kumimoji="1" lang="ja-JP" altLang="en-US" sz="4000" dirty="0"/>
              <a:t>１</a:t>
            </a:r>
          </a:p>
        </p:txBody>
      </p:sp>
      <p:sp>
        <p:nvSpPr>
          <p:cNvPr id="4" name="コンテンツ プレースホルダー 2"/>
          <p:cNvSpPr txBox="1">
            <a:spLocks/>
          </p:cNvSpPr>
          <p:nvPr/>
        </p:nvSpPr>
        <p:spPr>
          <a:xfrm>
            <a:off x="4501051" y="894415"/>
            <a:ext cx="4319419" cy="377301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sz="4000" dirty="0" smtClean="0"/>
              <a:t>　　    ８＝３ｘ＋５</a:t>
            </a:r>
            <a:endParaRPr lang="en-US" altLang="ja-JP" sz="40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4000" dirty="0" smtClean="0"/>
              <a:t>３ｘ</a:t>
            </a:r>
            <a:r>
              <a:rPr lang="ja-JP" altLang="en-US" sz="4000" dirty="0"/>
              <a:t>＋５</a:t>
            </a:r>
            <a:r>
              <a:rPr lang="ja-JP" altLang="en-US" sz="4000" dirty="0" smtClean="0"/>
              <a:t>＝８</a:t>
            </a:r>
            <a:endParaRPr lang="en-US" altLang="ja-JP" sz="40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4000" dirty="0" smtClean="0"/>
              <a:t>　　  ３ｘ＝８－５</a:t>
            </a:r>
            <a:endParaRPr lang="en-US" altLang="ja-JP" sz="40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ja-JP" sz="4000" dirty="0" smtClean="0"/>
              <a:t>        </a:t>
            </a:r>
            <a:r>
              <a:rPr lang="ja-JP" altLang="en-US" sz="4000" dirty="0" smtClean="0"/>
              <a:t>３ｘ＝３</a:t>
            </a:r>
            <a:endParaRPr lang="en-US" altLang="ja-JP" sz="40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4000" dirty="0"/>
              <a:t>　</a:t>
            </a:r>
            <a:r>
              <a:rPr lang="ja-JP" altLang="en-US" sz="4000" dirty="0" smtClean="0"/>
              <a:t>　　  ｘ＝１</a:t>
            </a:r>
            <a:endParaRPr lang="ja-JP" altLang="en-US" sz="4000" dirty="0"/>
          </a:p>
        </p:txBody>
      </p:sp>
      <p:cxnSp>
        <p:nvCxnSpPr>
          <p:cNvPr id="6" name="直線コネクタ 5"/>
          <p:cNvCxnSpPr/>
          <p:nvPr/>
        </p:nvCxnSpPr>
        <p:spPr>
          <a:xfrm>
            <a:off x="5748903" y="1614495"/>
            <a:ext cx="2232248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/>
          <p:cNvCxnSpPr/>
          <p:nvPr/>
        </p:nvCxnSpPr>
        <p:spPr>
          <a:xfrm>
            <a:off x="4704572" y="2262567"/>
            <a:ext cx="2232248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C:\Users\teacher\AppData\Local\Microsoft\Windows\Temporary Internet Files\Content.IE5\0VCLDP3F\MC900434802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5065350"/>
            <a:ext cx="2376264" cy="1828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C:\Users\teacher\AppData\Local\Microsoft\Windows\Temporary Internet Files\Content.IE5\0VCLDP3F\MC900434802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0624" y="5040932"/>
            <a:ext cx="2376264" cy="1828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テキスト ボックス 8"/>
          <p:cNvSpPr txBox="1"/>
          <p:nvPr/>
        </p:nvSpPr>
        <p:spPr>
          <a:xfrm>
            <a:off x="4501053" y="5622270"/>
            <a:ext cx="4299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８</a:t>
            </a:r>
            <a:endParaRPr kumimoji="1" lang="ja-JP" altLang="en-US" sz="28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8390546" y="5622270"/>
            <a:ext cx="4299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８</a:t>
            </a:r>
            <a:endParaRPr kumimoji="1" lang="ja-JP" altLang="en-US" sz="28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676194" y="5576091"/>
            <a:ext cx="98456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3x+5</a:t>
            </a:r>
            <a:endParaRPr kumimoji="1" lang="ja-JP" altLang="en-US" sz="32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6730733" y="5545921"/>
            <a:ext cx="98456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3x+5</a:t>
            </a:r>
            <a:endParaRPr kumimoji="1" lang="ja-JP" altLang="en-US" sz="32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5051278" y="5545921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b="1" dirty="0" smtClean="0">
                <a:solidFill>
                  <a:srgbClr val="FF0000"/>
                </a:solidFill>
              </a:rPr>
              <a:t>＝</a:t>
            </a:r>
            <a:endParaRPr kumimoji="1" lang="ja-JP" altLang="en-US" sz="4000" b="1" dirty="0">
              <a:solidFill>
                <a:srgbClr val="FF0000"/>
              </a:solidFill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7579942" y="5536573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b="1" dirty="0" smtClean="0">
                <a:solidFill>
                  <a:srgbClr val="FF0000"/>
                </a:solidFill>
              </a:rPr>
              <a:t>＝</a:t>
            </a:r>
            <a:endParaRPr kumimoji="1" lang="ja-JP" altLang="en-US" sz="4000" b="1" dirty="0">
              <a:solidFill>
                <a:srgbClr val="FF0000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69107" y="5170388"/>
            <a:ext cx="3754821" cy="156966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solidFill>
                  <a:schemeClr val="tx1"/>
                </a:solidFill>
              </a:rPr>
              <a:t>場合に応じて誤りの少ない方法を使い分ける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403646" y="4465016"/>
            <a:ext cx="1005403" cy="58477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移項</a:t>
            </a:r>
            <a:endParaRPr kumimoji="1" lang="ja-JP" altLang="en-US" sz="3200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4614366" y="4465016"/>
            <a:ext cx="4092787" cy="58477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左辺と右辺を入れかえ</a:t>
            </a: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814474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4" grpId="0" build="p" animBg="1"/>
      <p:bldP spid="9" grpId="0"/>
      <p:bldP spid="12" grpId="0"/>
      <p:bldP spid="13" grpId="0"/>
      <p:bldP spid="15" grpId="0"/>
      <p:bldP spid="16" grpId="0"/>
      <p:bldP spid="17" grpId="0"/>
      <p:bldP spid="11" grpId="0" animBg="1"/>
      <p:bldP spid="18" grpId="0" animBg="1"/>
      <p:bldP spid="2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ja-JP" altLang="en-US" dirty="0"/>
              <a:t>自主勉免除券</a:t>
            </a:r>
            <a:r>
              <a:rPr lang="ja-JP" altLang="en-US" dirty="0" smtClean="0"/>
              <a:t>争奪問題１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39552" y="1340768"/>
            <a:ext cx="7859216" cy="478539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dirty="0" smtClean="0">
                <a:latin typeface="MS-Mincho"/>
              </a:rPr>
              <a:t>横</a:t>
            </a:r>
            <a:r>
              <a:rPr lang="ja-JP" altLang="en-US" dirty="0">
                <a:latin typeface="MS-Mincho"/>
              </a:rPr>
              <a:t>に並んだ数字の列があります。</a:t>
            </a:r>
          </a:p>
          <a:p>
            <a:pPr marL="0" indent="0">
              <a:buNone/>
            </a:pPr>
            <a:r>
              <a:rPr lang="ja-JP" altLang="en-US" dirty="0">
                <a:latin typeface="MS-Mincho"/>
              </a:rPr>
              <a:t>□に入る数字は何</a:t>
            </a:r>
            <a:r>
              <a:rPr lang="ja-JP" altLang="en-US" dirty="0" smtClean="0">
                <a:latin typeface="MS-Mincho"/>
              </a:rPr>
              <a:t>でしょう？</a:t>
            </a:r>
            <a:endParaRPr lang="ja-JP" altLang="en-US" dirty="0">
              <a:latin typeface="MS-Mincho"/>
            </a:endParaRPr>
          </a:p>
          <a:p>
            <a:pPr marL="0" indent="0">
              <a:buNone/>
            </a:pPr>
            <a:r>
              <a:rPr lang="en-US" altLang="ja-JP" sz="4000" b="1" dirty="0">
                <a:latin typeface="Arial Black"/>
              </a:rPr>
              <a:t>5 </a:t>
            </a:r>
            <a:r>
              <a:rPr lang="en-US" altLang="ja-JP" sz="4000" b="1" dirty="0" smtClean="0">
                <a:latin typeface="Arial Black"/>
              </a:rPr>
              <a:t> 7  3  </a:t>
            </a:r>
            <a:r>
              <a:rPr lang="en-US" altLang="ja-JP" sz="4000" b="1" dirty="0">
                <a:latin typeface="Arial Black"/>
              </a:rPr>
              <a:t>6 </a:t>
            </a:r>
            <a:r>
              <a:rPr lang="en-US" altLang="ja-JP" sz="4000" b="1" dirty="0" smtClean="0">
                <a:latin typeface="Arial Black"/>
              </a:rPr>
              <a:t> 2  </a:t>
            </a:r>
            <a:r>
              <a:rPr lang="en-US" altLang="ja-JP" sz="4000" b="1" dirty="0">
                <a:latin typeface="Arial Black"/>
              </a:rPr>
              <a:t>9</a:t>
            </a:r>
          </a:p>
          <a:p>
            <a:pPr marL="0" indent="0">
              <a:buNone/>
            </a:pPr>
            <a:r>
              <a:rPr lang="en-US" altLang="ja-JP" sz="4000" b="1" dirty="0">
                <a:latin typeface="Arial Black"/>
              </a:rPr>
              <a:t>9 </a:t>
            </a:r>
            <a:r>
              <a:rPr lang="en-US" altLang="ja-JP" sz="4000" b="1" dirty="0" smtClean="0">
                <a:latin typeface="Arial Black"/>
              </a:rPr>
              <a:t> 6  3  7  5</a:t>
            </a:r>
            <a:endParaRPr lang="en-US" altLang="ja-JP" sz="4000" b="1" dirty="0">
              <a:latin typeface="Arial Black"/>
            </a:endParaRPr>
          </a:p>
          <a:p>
            <a:pPr marL="0" indent="0">
              <a:buNone/>
            </a:pPr>
            <a:r>
              <a:rPr lang="en-US" altLang="ja-JP" sz="4000" b="1" dirty="0" smtClean="0">
                <a:latin typeface="Arial Black"/>
              </a:rPr>
              <a:t>5  7  6  </a:t>
            </a:r>
            <a:r>
              <a:rPr lang="en-US" altLang="ja-JP" sz="4000" b="1" dirty="0">
                <a:latin typeface="Arial Black"/>
              </a:rPr>
              <a:t>9</a:t>
            </a:r>
          </a:p>
          <a:p>
            <a:pPr marL="0" indent="0">
              <a:buNone/>
            </a:pPr>
            <a:r>
              <a:rPr lang="ja-JP" altLang="en-US" sz="4000" dirty="0">
                <a:latin typeface="MS-Mincho"/>
              </a:rPr>
              <a:t>□ □ □</a:t>
            </a:r>
          </a:p>
          <a:p>
            <a:pPr marL="0" indent="0">
              <a:buNone/>
            </a:pPr>
            <a:r>
              <a:rPr lang="ja-JP" altLang="en-US" sz="4000" dirty="0">
                <a:latin typeface="MS-Mincho"/>
              </a:rPr>
              <a:t>□ □</a:t>
            </a:r>
            <a:endParaRPr kumimoji="1" lang="ja-JP" altLang="en-US" sz="4000" dirty="0"/>
          </a:p>
        </p:txBody>
      </p:sp>
    </p:spTree>
    <p:extLst>
      <p:ext uri="{BB962C8B-B14F-4D97-AF65-F5344CB8AC3E}">
        <p14:creationId xmlns:p14="http://schemas.microsoft.com/office/powerpoint/2010/main" val="266356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1772</TotalTime>
  <Words>252</Words>
  <Application>Microsoft Office PowerPoint</Application>
  <PresentationFormat>画面に合わせる (4:3)</PresentationFormat>
  <Paragraphs>114</Paragraphs>
  <Slides>9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0" baseType="lpstr">
      <vt:lpstr>Office ​​テーマ</vt:lpstr>
      <vt:lpstr>３章　方　程　式 ２　方程式の解き方</vt:lpstr>
      <vt:lpstr>どんなことがわかるかな</vt:lpstr>
      <vt:lpstr>どんなことがわかるかな</vt:lpstr>
      <vt:lpstr>移　項</vt:lpstr>
      <vt:lpstr>移項して方程式を解く①</vt:lpstr>
      <vt:lpstr>移項して方程式を解く②</vt:lpstr>
      <vt:lpstr>移項して方程式を解く③</vt:lpstr>
      <vt:lpstr>解き方を説明しよう</vt:lpstr>
      <vt:lpstr>自主勉免除券争奪問題１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teacher</dc:creator>
  <cp:lastModifiedBy>teacher</cp:lastModifiedBy>
  <cp:revision>80</cp:revision>
  <dcterms:created xsi:type="dcterms:W3CDTF">2014-07-07T23:15:47Z</dcterms:created>
  <dcterms:modified xsi:type="dcterms:W3CDTF">2015-09-10T23:45:33Z</dcterms:modified>
</cp:coreProperties>
</file>