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5863" autoAdjust="0"/>
  </p:normalViewPr>
  <p:slideViewPr>
    <p:cSldViewPr>
      <p:cViewPr>
        <p:scale>
          <a:sx n="70" d="100"/>
          <a:sy n="70" d="100"/>
        </p:scale>
        <p:origin x="-7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28A2E-2A4E-42C8-9576-760E32C53CD8}" type="datetimeFigureOut">
              <a:rPr kumimoji="1" lang="ja-JP" altLang="en-US" smtClean="0"/>
              <a:t>2014/9/10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460F1-7E7A-40CB-ADB1-35FA101A4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224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2014/9/10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842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2014/9/10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98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2014/9/10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46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2014/9/10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68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2014/9/10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5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2014/9/10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950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2014/9/10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26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2014/9/10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23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2014/9/10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64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2014/9/10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48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2014/9/10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59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80558-4772-4831-A807-182898B8389D}" type="datetimeFigureOut">
              <a:rPr kumimoji="1" lang="ja-JP" altLang="en-US" smtClean="0"/>
              <a:t>2014/9/10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84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kumimoji="1" lang="ja-JP" altLang="en-US" sz="6600" dirty="0" smtClean="0"/>
              <a:t>３章　方　程　式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比と比例式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5536" y="3284984"/>
            <a:ext cx="8352928" cy="280831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ねらい</a:t>
            </a:r>
          </a:p>
          <a:p>
            <a:pPr algn="l"/>
            <a:r>
              <a:rPr kumimoji="1" lang="ja-JP" altLang="en-US" sz="4800" dirty="0" smtClean="0">
                <a:solidFill>
                  <a:schemeClr val="tx1"/>
                </a:solidFill>
              </a:rPr>
              <a:t>比例式の意味と性質を理解し、比例式を解くことができる。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71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4770" y="188640"/>
            <a:ext cx="8229600" cy="720080"/>
          </a:xfrm>
        </p:spPr>
        <p:txBody>
          <a:bodyPr>
            <a:noAutofit/>
          </a:bodyPr>
          <a:lstStyle/>
          <a:p>
            <a:r>
              <a:rPr kumimoji="1" lang="ja-JP" altLang="en-US" sz="6600" dirty="0" smtClean="0"/>
              <a:t>比と比例式</a:t>
            </a:r>
            <a:endParaRPr kumimoji="1" lang="ja-JP" altLang="en-US" sz="6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-173302" y="1500471"/>
                <a:ext cx="5832648" cy="1440159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ja-JP" altLang="en-US" sz="13800" i="1">
                        <a:latin typeface="Cambria Math"/>
                      </a:rPr>
                      <m:t>𝑎</m:t>
                    </m:r>
                  </m:oMath>
                </a14:m>
                <a:r>
                  <a:rPr kumimoji="1" lang="ja-JP" altLang="en-US" sz="13800" dirty="0" smtClean="0"/>
                  <a:t>　：　</a:t>
                </a:r>
                <a14:m>
                  <m:oMath xmlns:m="http://schemas.openxmlformats.org/officeDocument/2006/math">
                    <m:r>
                      <a:rPr lang="ja-JP" altLang="en-US" sz="13800" i="1">
                        <a:latin typeface="Cambria Math"/>
                      </a:rPr>
                      <m:t>𝑏</m:t>
                    </m:r>
                  </m:oMath>
                </a14:m>
                <a:endParaRPr kumimoji="1" lang="ja-JP" altLang="en-US" sz="138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73302" y="1500471"/>
                <a:ext cx="5832648" cy="1440159"/>
              </a:xfrm>
              <a:blipFill rotWithShape="1">
                <a:blip r:embed="rId2"/>
                <a:stretch>
                  <a:fillRect t="-55085" b="-4406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コネクタ 4"/>
          <p:cNvCxnSpPr/>
          <p:nvPr/>
        </p:nvCxnSpPr>
        <p:spPr>
          <a:xfrm>
            <a:off x="474770" y="2880484"/>
            <a:ext cx="122413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3715130" y="2868623"/>
            <a:ext cx="122413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619169" y="2652919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>
                <a:solidFill>
                  <a:srgbClr val="FF0000"/>
                </a:solidFill>
              </a:rPr>
              <a:t>比の項</a:t>
            </a:r>
            <a:endParaRPr kumimoji="1" lang="ja-JP" altLang="en-US" sz="5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315213" y="3597917"/>
                <a:ext cx="1376466" cy="31231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115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ja-JP" altLang="en-US" sz="115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kumimoji="1" lang="ja-JP" altLang="en-US" sz="115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kumimoji="1" lang="ja-JP" altLang="en-US" sz="11500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13" y="3597917"/>
                <a:ext cx="1376466" cy="312316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1979712" y="4697835"/>
            <a:ext cx="2723823" cy="110799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6600" dirty="0" smtClean="0">
                <a:solidFill>
                  <a:srgbClr val="FF0000"/>
                </a:solidFill>
              </a:rPr>
              <a:t>比の値</a:t>
            </a:r>
            <a:endParaRPr kumimoji="1" lang="ja-JP" altLang="en-US" sz="6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5220072" y="946510"/>
                <a:ext cx="3708066" cy="591149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4000" dirty="0" smtClean="0"/>
                  <a:t>４</a:t>
                </a:r>
                <a:r>
                  <a:rPr kumimoji="1" lang="ja-JP" altLang="en-US" sz="4000" dirty="0" smtClean="0"/>
                  <a:t>：３の比の値は</a:t>
                </a:r>
                <a:endParaRPr kumimoji="1" lang="en-US" altLang="ja-JP" sz="4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4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ja-JP" altLang="en-US" sz="4000" b="0" i="1" smtClean="0">
                              <a:latin typeface="Cambria Math"/>
                            </a:rPr>
                            <m:t>４</m:t>
                          </m:r>
                        </m:num>
                        <m:den>
                          <m:r>
                            <a:rPr kumimoji="1" lang="ja-JP" altLang="en-US" sz="4000" b="0" i="1" smtClean="0">
                              <a:latin typeface="Cambria Math"/>
                            </a:rPr>
                            <m:t>３</m:t>
                          </m:r>
                        </m:den>
                      </m:f>
                    </m:oMath>
                  </m:oMathPara>
                </a14:m>
                <a:endParaRPr kumimoji="1" lang="en-US" altLang="ja-JP" sz="4000" dirty="0" smtClean="0"/>
              </a:p>
              <a:p>
                <a:r>
                  <a:rPr lang="ja-JP" altLang="en-US" sz="4000" dirty="0"/>
                  <a:t>８：６</a:t>
                </a:r>
                <a:r>
                  <a:rPr lang="ja-JP" altLang="en-US" sz="4000" dirty="0" smtClean="0"/>
                  <a:t>の比の値は</a:t>
                </a:r>
                <a:endParaRPr lang="en-US" altLang="ja-JP" sz="4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4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ja-JP" altLang="en-US" sz="4000" i="1">
                              <a:latin typeface="Cambria Math"/>
                            </a:rPr>
                            <m:t>４</m:t>
                          </m:r>
                        </m:num>
                        <m:den>
                          <m:r>
                            <a:rPr lang="ja-JP" altLang="en-US" sz="4000" i="1">
                              <a:latin typeface="Cambria Math"/>
                            </a:rPr>
                            <m:t>３</m:t>
                          </m:r>
                        </m:den>
                      </m:f>
                    </m:oMath>
                  </m:oMathPara>
                </a14:m>
                <a:endParaRPr kumimoji="1" lang="en-US" altLang="ja-JP" sz="4000" dirty="0" smtClean="0"/>
              </a:p>
              <a:p>
                <a:r>
                  <a:rPr lang="ja-JP" altLang="en-US" sz="4000" dirty="0" smtClean="0"/>
                  <a:t>よって</a:t>
                </a:r>
                <a:endParaRPr lang="en-US" altLang="ja-JP" sz="4000" dirty="0" smtClean="0"/>
              </a:p>
              <a:p>
                <a:pPr algn="ctr"/>
                <a:r>
                  <a:rPr kumimoji="1" lang="ja-JP" altLang="en-US" sz="5400" dirty="0"/>
                  <a:t>４：３＝</a:t>
                </a:r>
                <a:r>
                  <a:rPr kumimoji="1" lang="ja-JP" altLang="en-US" sz="5400" dirty="0" smtClean="0"/>
                  <a:t>８：６</a:t>
                </a:r>
                <a:endParaRPr kumimoji="1" lang="en-US" altLang="ja-JP" sz="5400" dirty="0" smtClean="0"/>
              </a:p>
              <a:p>
                <a:pPr algn="ctr"/>
                <a:r>
                  <a:rPr lang="ja-JP" altLang="en-US" sz="5400" dirty="0">
                    <a:solidFill>
                      <a:srgbClr val="FF0000"/>
                    </a:solidFill>
                  </a:rPr>
                  <a:t>比例式</a:t>
                </a:r>
                <a:endParaRPr kumimoji="1" lang="ja-JP" altLang="en-US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946510"/>
                <a:ext cx="3708066" cy="5911490"/>
              </a:xfrm>
              <a:prstGeom prst="rect">
                <a:avLst/>
              </a:prstGeom>
              <a:blipFill rotWithShape="1">
                <a:blip r:embed="rId4"/>
                <a:stretch>
                  <a:fillRect l="-5747" t="-2474" r="-5090" b="-44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/>
          <p:cNvCxnSpPr/>
          <p:nvPr/>
        </p:nvCxnSpPr>
        <p:spPr>
          <a:xfrm>
            <a:off x="5453925" y="5838659"/>
            <a:ext cx="324036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16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/>
      <p:bldP spid="10" grpId="0" animBg="1"/>
      <p:bldP spid="12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2808312" cy="850106"/>
          </a:xfrm>
        </p:spPr>
        <p:txBody>
          <a:bodyPr>
            <a:noAutofit/>
          </a:bodyPr>
          <a:lstStyle/>
          <a:p>
            <a:r>
              <a:rPr kumimoji="1" lang="ja-JP" altLang="en-US" sz="6600" dirty="0" smtClean="0"/>
              <a:t>比例式</a:t>
            </a:r>
            <a:endParaRPr kumimoji="1" lang="ja-JP" altLang="en-US" sz="6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987824" y="260648"/>
                <a:ext cx="5915000" cy="1224135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ja-JP" altLang="en-US" sz="9600" i="1">
                        <a:latin typeface="Cambria Math"/>
                      </a:rPr>
                      <m:t>𝑎</m:t>
                    </m:r>
                  </m:oMath>
                </a14:m>
                <a:r>
                  <a:rPr lang="ja-JP" altLang="en-US" sz="9600" dirty="0"/>
                  <a:t>：</a:t>
                </a:r>
                <a14:m>
                  <m:oMath xmlns:m="http://schemas.openxmlformats.org/officeDocument/2006/math">
                    <m:r>
                      <a:rPr lang="ja-JP" altLang="en-US" sz="9600" i="1">
                        <a:latin typeface="Cambria Math"/>
                      </a:rPr>
                      <m:t>𝑏</m:t>
                    </m:r>
                  </m:oMath>
                </a14:m>
                <a:r>
                  <a:rPr lang="ja-JP" altLang="en-US" sz="9600" dirty="0" smtClean="0"/>
                  <a:t>＝</a:t>
                </a:r>
                <a:r>
                  <a:rPr lang="en-US" altLang="ja-JP" sz="9600" dirty="0"/>
                  <a:t> </a:t>
                </a:r>
                <a14:m>
                  <m:oMath xmlns:m="http://schemas.openxmlformats.org/officeDocument/2006/math">
                    <m:r>
                      <a:rPr lang="en-US" altLang="ja-JP" sz="9600" i="1">
                        <a:latin typeface="Cambria Math"/>
                      </a:rPr>
                      <m:t>𝑐</m:t>
                    </m:r>
                  </m:oMath>
                </a14:m>
                <a:r>
                  <a:rPr lang="ja-JP" altLang="en-US" sz="9600" dirty="0" smtClean="0"/>
                  <a:t>：</a:t>
                </a:r>
                <a14:m>
                  <m:oMath xmlns:m="http://schemas.openxmlformats.org/officeDocument/2006/math">
                    <m:r>
                      <a:rPr lang="en-US" altLang="ja-JP" sz="9600" i="1">
                        <a:latin typeface="Cambria Math"/>
                      </a:rPr>
                      <m:t>𝑑</m:t>
                    </m:r>
                  </m:oMath>
                </a14:m>
                <a:endParaRPr lang="ja-JP" altLang="en-US" sz="9600" dirty="0"/>
              </a:p>
              <a:p>
                <a:pPr marL="0" indent="0">
                  <a:buNone/>
                </a:pP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87824" y="260648"/>
                <a:ext cx="5915000" cy="1224135"/>
              </a:xfrm>
              <a:blipFill rotWithShape="1">
                <a:blip r:embed="rId2"/>
                <a:stretch>
                  <a:fillRect t="-52239" b="-412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3203848" y="1220026"/>
            <a:ext cx="53046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左辺と右辺の比の値が等しい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/>
              <p:cNvSpPr/>
              <p:nvPr/>
            </p:nvSpPr>
            <p:spPr>
              <a:xfrm>
                <a:off x="-764721" y="1804800"/>
                <a:ext cx="6408713" cy="48525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6600" i="1" smtClean="0">
                          <a:latin typeface="Cambria Math"/>
                        </a:rPr>
                        <m:t>𝑥</m:t>
                      </m:r>
                      <m:r>
                        <a:rPr lang="ja-JP" altLang="en-US" sz="6600" b="0" i="1" smtClean="0">
                          <a:latin typeface="Cambria Math"/>
                        </a:rPr>
                        <m:t>：</m:t>
                      </m:r>
                      <m:r>
                        <a:rPr lang="en-US" altLang="ja-JP" sz="6600" i="1">
                          <a:latin typeface="Cambria Math"/>
                        </a:rPr>
                        <m:t>80</m:t>
                      </m:r>
                      <m:r>
                        <a:rPr lang="ja-JP" altLang="en-US" sz="6600" b="0" i="1" smtClean="0">
                          <a:latin typeface="Cambria Math"/>
                        </a:rPr>
                        <m:t>＝</m:t>
                      </m:r>
                      <m:r>
                        <a:rPr lang="en-US" altLang="ja-JP" sz="6600" b="0" i="1" smtClean="0">
                          <a:latin typeface="Cambria Math"/>
                        </a:rPr>
                        <m:t>5</m:t>
                      </m:r>
                      <m:r>
                        <a:rPr lang="ja-JP" altLang="en-US" sz="6600" i="1">
                          <a:latin typeface="Cambria Math"/>
                        </a:rPr>
                        <m:t>：</m:t>
                      </m:r>
                      <m:r>
                        <a:rPr lang="en-US" altLang="ja-JP" sz="66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altLang="ja-JP" sz="6600" b="0" i="1" dirty="0" smtClean="0">
                  <a:latin typeface="Cambria Math"/>
                </a:endParaRPr>
              </a:p>
              <a:p>
                <a:endParaRPr lang="en-US" altLang="ja-JP" b="0" i="1" dirty="0" smtClean="0">
                  <a:latin typeface="Cambria Math"/>
                </a:endParaRPr>
              </a:p>
              <a:p>
                <a:r>
                  <a:rPr lang="ja-JP" altLang="en-US" sz="6600" b="0" dirty="0" smtClean="0"/>
                  <a:t>　　　　　</a:t>
                </a:r>
                <a14:m>
                  <m:oMath xmlns:m="http://schemas.openxmlformats.org/officeDocument/2006/math">
                    <m:r>
                      <a:rPr lang="ja-JP" altLang="en-US" sz="8000" b="0" i="1" smtClean="0">
                        <a:latin typeface="Cambria Math"/>
                      </a:rPr>
                      <m:t>＝　　　</m:t>
                    </m:r>
                  </m:oMath>
                </a14:m>
                <a:endParaRPr lang="en-US" altLang="ja-JP" sz="6600" b="0" i="1" dirty="0" smtClean="0">
                  <a:latin typeface="Cambria Math"/>
                </a:endParaRPr>
              </a:p>
              <a:p>
                <a:r>
                  <a:rPr lang="ja-JP" altLang="en-US" sz="6600" dirty="0" smtClean="0"/>
                  <a:t>　　　　 </a:t>
                </a:r>
                <a14:m>
                  <m:oMath xmlns:m="http://schemas.openxmlformats.org/officeDocument/2006/math">
                    <m:r>
                      <a:rPr lang="en-US" altLang="ja-JP" sz="6600" i="1">
                        <a:latin typeface="Cambria Math"/>
                      </a:rPr>
                      <m:t>𝑥</m:t>
                    </m:r>
                    <m:r>
                      <a:rPr lang="ja-JP" altLang="en-US" sz="6600" b="0" i="1" smtClean="0">
                        <a:latin typeface="Cambria Math"/>
                      </a:rPr>
                      <m:t>＝</m:t>
                    </m:r>
                    <m:r>
                      <a:rPr lang="en-US" altLang="ja-JP" sz="6600" b="0" i="1" smtClean="0">
                        <a:latin typeface="Cambria Math"/>
                      </a:rPr>
                      <m:t>5×</m:t>
                    </m:r>
                    <m:r>
                      <a:rPr lang="en-US" altLang="ja-JP" sz="6600" i="1">
                        <a:latin typeface="Cambria Math"/>
                      </a:rPr>
                      <m:t>40</m:t>
                    </m:r>
                  </m:oMath>
                </a14:m>
                <a:endParaRPr lang="en-US" altLang="ja-JP" sz="6600" dirty="0" smtClean="0"/>
              </a:p>
              <a:p>
                <a:r>
                  <a:rPr lang="ja-JP" altLang="en-US" sz="6600" b="0" dirty="0" smtClean="0"/>
                  <a:t>　　　　</a:t>
                </a:r>
                <a:r>
                  <a:rPr lang="en-US" altLang="ja-JP" sz="6600" dirty="0"/>
                  <a:t> </a:t>
                </a:r>
                <a14:m>
                  <m:oMath xmlns:m="http://schemas.openxmlformats.org/officeDocument/2006/math">
                    <m:r>
                      <a:rPr lang="en-US" altLang="ja-JP" sz="6600" i="1">
                        <a:latin typeface="Cambria Math"/>
                      </a:rPr>
                      <m:t>𝑥</m:t>
                    </m:r>
                    <m:r>
                      <a:rPr lang="ja-JP" altLang="en-US" sz="6600" b="0" i="1" smtClean="0">
                        <a:latin typeface="Cambria Math"/>
                      </a:rPr>
                      <m:t>＝</m:t>
                    </m:r>
                    <m:r>
                      <a:rPr lang="en-US" altLang="ja-JP" sz="6600" i="1">
                        <a:latin typeface="Cambria Math"/>
                      </a:rPr>
                      <m:t>200</m:t>
                    </m:r>
                  </m:oMath>
                </a14:m>
                <a:endParaRPr lang="en-US" altLang="ja-JP" sz="6600" b="0" dirty="0" smtClean="0"/>
              </a:p>
            </p:txBody>
          </p:sp>
        </mc:Choice>
        <mc:Fallback xmlns=""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64721" y="1804800"/>
                <a:ext cx="6408713" cy="485254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/>
              <p:cNvSpPr/>
              <p:nvPr/>
            </p:nvSpPr>
            <p:spPr>
              <a:xfrm>
                <a:off x="755576" y="2993724"/>
                <a:ext cx="1107996" cy="15155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5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ja-JP" sz="5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altLang="ja-JP" sz="5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80</m:t>
                          </m:r>
                        </m:den>
                      </m:f>
                    </m:oMath>
                  </m:oMathPara>
                </a14:m>
                <a:endParaRPr lang="ja-JP" alt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正方形/長方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993724"/>
                <a:ext cx="1107996" cy="151554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/>
              <p:cNvSpPr/>
              <p:nvPr/>
            </p:nvSpPr>
            <p:spPr>
              <a:xfrm>
                <a:off x="3419872" y="2855805"/>
                <a:ext cx="724878" cy="16650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5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ja-JP" sz="5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altLang="ja-JP" sz="5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ja-JP" alt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正方形/長方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855805"/>
                <a:ext cx="724878" cy="166500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下矢印 9"/>
          <p:cNvSpPr/>
          <p:nvPr/>
        </p:nvSpPr>
        <p:spPr>
          <a:xfrm>
            <a:off x="7812360" y="2178845"/>
            <a:ext cx="484632" cy="410445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213496" y="2612511"/>
            <a:ext cx="738664" cy="2846292"/>
          </a:xfrm>
          <a:prstGeom prst="rect">
            <a:avLst/>
          </a:prstGeom>
          <a:solidFill>
            <a:srgbClr val="FFFF00"/>
          </a:solidFill>
        </p:spPr>
        <p:txBody>
          <a:bodyPr vert="eaVert" wrap="none" rtlCol="0">
            <a:spAutoFit/>
          </a:bodyPr>
          <a:lstStyle/>
          <a:p>
            <a:r>
              <a:rPr lang="ja-JP" altLang="en-US" sz="3600" dirty="0"/>
              <a:t>比例式を解く</a:t>
            </a:r>
            <a:endParaRPr kumimoji="1" lang="ja-JP" altLang="en-US" sz="3600" dirty="0"/>
          </a:p>
        </p:txBody>
      </p:sp>
      <p:sp>
        <p:nvSpPr>
          <p:cNvPr id="12" name="左カーブ矢印 11"/>
          <p:cNvSpPr/>
          <p:nvPr/>
        </p:nvSpPr>
        <p:spPr>
          <a:xfrm>
            <a:off x="5355960" y="3842923"/>
            <a:ext cx="576064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66982" y="4056918"/>
            <a:ext cx="188033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 smtClean="0"/>
              <a:t>両辺</a:t>
            </a:r>
            <a:r>
              <a:rPr lang="en-US" altLang="ja-JP" sz="3200" dirty="0" smtClean="0"/>
              <a:t>×80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0488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 uiExpand="1" build="p"/>
      <p:bldP spid="8" grpId="0"/>
      <p:bldP spid="9" grpId="0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問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　次の比例式を解きなさい。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427984" y="1196752"/>
                <a:ext cx="4701975" cy="504056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kumimoji="1" lang="en-US" altLang="ja-JP" sz="4400" dirty="0" smtClean="0"/>
                  <a:t>(2)</a:t>
                </a:r>
                <a:r>
                  <a:rPr kumimoji="1" lang="ja-JP" altLang="en-US" sz="4400" dirty="0" smtClean="0"/>
                  <a:t>　３：４＝ｘ：５</a:t>
                </a:r>
                <a:endParaRPr kumimoji="1" lang="en-US" altLang="ja-JP" sz="4400" dirty="0" smtClean="0"/>
              </a:p>
              <a:p>
                <a:pPr marL="0" indent="0">
                  <a:buNone/>
                </a:pPr>
                <a:r>
                  <a:rPr kumimoji="1" lang="en-US" altLang="ja-JP" sz="4400" dirty="0" smtClean="0"/>
                  <a:t>        </a:t>
                </a:r>
                <a:r>
                  <a:rPr kumimoji="1" lang="ja-JP" altLang="en-US" sz="4400" dirty="0" smtClean="0">
                    <a:solidFill>
                      <a:srgbClr val="FF0000"/>
                    </a:solidFill>
                  </a:rPr>
                  <a:t>ｘ：５＝３：４</a:t>
                </a:r>
                <a:endParaRPr kumimoji="1" lang="en-US" altLang="ja-JP" sz="44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sz="4400" dirty="0">
                    <a:solidFill>
                      <a:srgbClr val="FF0000"/>
                    </a:solidFill>
                  </a:rPr>
                  <a:t>　</a:t>
                </a:r>
                <a:r>
                  <a:rPr lang="ja-JP" altLang="en-US" sz="4400" dirty="0" smtClean="0">
                    <a:solidFill>
                      <a:srgbClr val="FF0000"/>
                    </a:solidFill>
                  </a:rPr>
                  <a:t>　　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ja-JP" altLang="en-US" sz="4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ja-JP" altLang="en-US" sz="4400" dirty="0">
                    <a:solidFill>
                      <a:srgbClr val="FF0000"/>
                    </a:solidFill>
                  </a:rPr>
                  <a:t>＝</a:t>
                </a:r>
                <a:r>
                  <a:rPr lang="en-US" altLang="ja-JP" sz="4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4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endParaRPr lang="en-US" altLang="ja-JP" sz="4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sz="4400" dirty="0">
                    <a:solidFill>
                      <a:srgbClr val="FF0000"/>
                    </a:solidFill>
                  </a:rPr>
                  <a:t>　</a:t>
                </a:r>
                <a:r>
                  <a:rPr lang="ja-JP" altLang="en-US" sz="4400" dirty="0" smtClean="0">
                    <a:solidFill>
                      <a:srgbClr val="FF0000"/>
                    </a:solidFill>
                  </a:rPr>
                  <a:t>  </a:t>
                </a:r>
                <a:r>
                  <a:rPr lang="en-US" altLang="ja-JP" sz="44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ja-JP" altLang="en-US" sz="4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en-US" altLang="ja-JP" sz="4400" dirty="0" smtClean="0">
                    <a:solidFill>
                      <a:srgbClr val="FF0000"/>
                    </a:solidFill>
                  </a:rPr>
                  <a:t>×</a:t>
                </a:r>
                <a:r>
                  <a:rPr lang="ja-JP" altLang="en-US" sz="4400" dirty="0" smtClean="0">
                    <a:solidFill>
                      <a:srgbClr val="FF0000"/>
                    </a:solidFill>
                  </a:rPr>
                  <a:t>５＝</a:t>
                </a:r>
                <a:r>
                  <a:rPr lang="en-US" altLang="ja-JP" sz="44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4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  <m:r>
                      <a:rPr lang="en-US" altLang="ja-JP" sz="4400" i="1">
                        <a:solidFill>
                          <a:srgbClr val="FF0000"/>
                        </a:solidFill>
                        <a:latin typeface="Cambria Math"/>
                      </a:rPr>
                      <m:t>×</m:t>
                    </m:r>
                  </m:oMath>
                </a14:m>
                <a:r>
                  <a:rPr lang="ja-JP" altLang="en-US" sz="4400" dirty="0" smtClean="0">
                    <a:solidFill>
                      <a:srgbClr val="FF0000"/>
                    </a:solidFill>
                  </a:rPr>
                  <a:t>５</a:t>
                </a:r>
                <a:endParaRPr lang="en-US" altLang="ja-JP" sz="4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sz="4400" dirty="0">
                    <a:solidFill>
                      <a:srgbClr val="FF0000"/>
                    </a:solidFill>
                  </a:rPr>
                  <a:t>　　　</a:t>
                </a:r>
                <a:r>
                  <a:rPr lang="ja-JP" altLang="en-US" sz="4400" dirty="0" smtClean="0">
                    <a:solidFill>
                      <a:srgbClr val="FF0000"/>
                    </a:solidFill>
                  </a:rPr>
                  <a:t>  </a:t>
                </a:r>
                <a:r>
                  <a:rPr lang="ja-JP" altLang="en-US" sz="4400" dirty="0">
                    <a:solidFill>
                      <a:srgbClr val="FF0000"/>
                    </a:solidFill>
                  </a:rPr>
                  <a:t>　ｘ</a:t>
                </a:r>
                <a:r>
                  <a:rPr lang="ja-JP" altLang="en-US" sz="4400" dirty="0" smtClean="0">
                    <a:solidFill>
                      <a:srgbClr val="FF0000"/>
                    </a:solidFill>
                  </a:rPr>
                  <a:t>＝</a:t>
                </a:r>
                <a:r>
                  <a:rPr lang="en-US" altLang="ja-JP" sz="4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１５</m:t>
                        </m:r>
                      </m:num>
                      <m:den>
                        <m:r>
                          <a:rPr lang="ja-JP" altLang="en-US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endParaRPr lang="en-US" altLang="ja-JP" sz="4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kumimoji="1" lang="en-US" altLang="ja-JP" sz="44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27984" y="1196752"/>
                <a:ext cx="4701975" cy="5040560"/>
              </a:xfrm>
              <a:blipFill rotWithShape="1">
                <a:blip r:embed="rId2"/>
                <a:stretch>
                  <a:fillRect l="-5181" t="-4474" b="-169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/>
              <p:cNvSpPr txBox="1">
                <a:spLocks/>
              </p:cNvSpPr>
              <p:nvPr/>
            </p:nvSpPr>
            <p:spPr>
              <a:xfrm>
                <a:off x="246525" y="1170351"/>
                <a:ext cx="4392488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4350" indent="-514350">
                  <a:buFont typeface="Arial" panose="020B0604020202020204" pitchFamily="34" charset="0"/>
                  <a:buAutoNum type="arabicParenBoth"/>
                </a:pPr>
                <a:r>
                  <a:rPr lang="ja-JP" altLang="en-US" sz="4400" dirty="0" smtClean="0"/>
                  <a:t>　ｘ：８＝３：２</a:t>
                </a:r>
                <a:endParaRPr lang="en-US" altLang="ja-JP" sz="4400" dirty="0" smtClean="0"/>
              </a:p>
              <a:p>
                <a:pPr marL="0" indent="0">
                  <a:buNone/>
                </a:pPr>
                <a:r>
                  <a:rPr lang="ja-JP" altLang="en-US" sz="4400" dirty="0"/>
                  <a:t>　</a:t>
                </a:r>
                <a:r>
                  <a:rPr lang="ja-JP" altLang="en-US" sz="4400" dirty="0" smtClean="0"/>
                  <a:t>　　</a:t>
                </a:r>
                <a:r>
                  <a:rPr lang="ja-JP" altLang="en-US" sz="4400" dirty="0" smtClean="0">
                    <a:solidFill>
                      <a:srgbClr val="FF0000"/>
                    </a:solidFill>
                  </a:rPr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ja-JP" altLang="en-US" sz="4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８</m:t>
                        </m:r>
                      </m:den>
                    </m:f>
                  </m:oMath>
                </a14:m>
                <a:r>
                  <a:rPr lang="ja-JP" altLang="en-US" sz="4400" dirty="0" smtClean="0">
                    <a:solidFill>
                      <a:srgbClr val="FF0000"/>
                    </a:solidFill>
                  </a:rPr>
                  <a:t>＝</a:t>
                </a:r>
                <a:r>
                  <a:rPr lang="en-US" altLang="ja-JP" sz="4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4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endParaRPr lang="en-US" altLang="ja-JP" sz="44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sz="4400" dirty="0" smtClean="0">
                    <a:solidFill>
                      <a:srgbClr val="FF0000"/>
                    </a:solidFill>
                  </a:rPr>
                  <a:t>　</a:t>
                </a:r>
                <a:r>
                  <a:rPr lang="en-US" altLang="ja-JP" sz="44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ja-JP" altLang="en-US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８</m:t>
                        </m:r>
                      </m:den>
                    </m:f>
                  </m:oMath>
                </a14:m>
                <a:r>
                  <a:rPr lang="en-US" altLang="ja-JP" sz="4400" dirty="0" smtClean="0">
                    <a:solidFill>
                      <a:srgbClr val="FF0000"/>
                    </a:solidFill>
                  </a:rPr>
                  <a:t>×</a:t>
                </a:r>
                <a:r>
                  <a:rPr lang="ja-JP" altLang="en-US" sz="4400" dirty="0" smtClean="0">
                    <a:solidFill>
                      <a:srgbClr val="FF0000"/>
                    </a:solidFill>
                  </a:rPr>
                  <a:t>８＝</a:t>
                </a:r>
                <a:r>
                  <a:rPr lang="en-US" altLang="ja-JP" sz="44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lang="en-US" altLang="ja-JP" sz="4400" b="0" i="1" smtClean="0">
                        <a:solidFill>
                          <a:srgbClr val="FF0000"/>
                        </a:solidFill>
                        <a:latin typeface="Cambria Math"/>
                      </a:rPr>
                      <m:t>×</m:t>
                    </m:r>
                    <m:r>
                      <a:rPr lang="ja-JP" altLang="en-US" sz="4400" b="0" i="1" smtClean="0">
                        <a:solidFill>
                          <a:srgbClr val="FF0000"/>
                        </a:solidFill>
                        <a:latin typeface="Cambria Math"/>
                      </a:rPr>
                      <m:t>８</m:t>
                    </m:r>
                  </m:oMath>
                </a14:m>
                <a:endParaRPr lang="en-US" altLang="ja-JP" sz="44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sz="4400" dirty="0" smtClean="0">
                    <a:solidFill>
                      <a:srgbClr val="FF0000"/>
                    </a:solidFill>
                  </a:rPr>
                  <a:t>　　　　ｘ＝１２</a:t>
                </a:r>
                <a:endParaRPr lang="en-US" altLang="ja-JP" sz="44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525" y="1170351"/>
                <a:ext cx="4392488" cy="4525963"/>
              </a:xfrm>
              <a:prstGeom prst="rect">
                <a:avLst/>
              </a:prstGeom>
              <a:blipFill rotWithShape="1">
                <a:blip r:embed="rId3"/>
                <a:stretch>
                  <a:fillRect l="-5687" t="-35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749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kumimoji="1" lang="ja-JP" altLang="en-US" dirty="0" smtClean="0"/>
              <a:t>比例式の性質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340768"/>
                <a:ext cx="4114800" cy="518457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ja-JP" altLang="en-US" sz="5400" dirty="0" smtClean="0"/>
                  <a:t>　</a:t>
                </a:r>
                <a14:m>
                  <m:oMath xmlns:m="http://schemas.openxmlformats.org/officeDocument/2006/math">
                    <m:r>
                      <a:rPr lang="ja-JP" altLang="en-US" sz="540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ja-JP" altLang="en-US" sz="5400" dirty="0" smtClean="0"/>
                  <a:t>：</a:t>
                </a:r>
                <a:r>
                  <a:rPr lang="en-US" altLang="ja-JP" sz="5400" dirty="0"/>
                  <a:t>3</a:t>
                </a:r>
                <a:r>
                  <a:rPr lang="ja-JP" altLang="en-US" sz="5400" dirty="0" smtClean="0"/>
                  <a:t>＝</a:t>
                </a:r>
                <a:r>
                  <a:rPr lang="en-US" altLang="ja-JP" sz="5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ja-JP" sz="5400" i="1">
                        <a:latin typeface="Cambria Math"/>
                      </a:rPr>
                      <m:t>𝑐</m:t>
                    </m:r>
                  </m:oMath>
                </a14:m>
                <a:r>
                  <a:rPr lang="ja-JP" altLang="en-US" sz="5400" dirty="0" smtClean="0"/>
                  <a:t>：</a:t>
                </a:r>
                <a:r>
                  <a:rPr lang="en-US" altLang="ja-JP" sz="5400" dirty="0" smtClean="0"/>
                  <a:t>7</a:t>
                </a:r>
              </a:p>
              <a:p>
                <a:pPr marL="0" indent="0">
                  <a:buNone/>
                </a:pPr>
                <a:r>
                  <a:rPr lang="ja-JP" altLang="en-US" sz="5400" dirty="0" smtClean="0"/>
                  <a:t>　　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6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66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altLang="ja-JP" sz="66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ja-JP" altLang="en-US" sz="5400" dirty="0"/>
                  <a:t>＝</a:t>
                </a:r>
                <a:r>
                  <a:rPr lang="en-US" altLang="ja-JP" sz="5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6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6600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altLang="ja-JP" sz="66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ja-JP" altLang="en-US" sz="5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60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6000" i="1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altLang="ja-JP" sz="6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ja-JP" sz="4800" dirty="0" smtClean="0"/>
                  <a:t>×21</a:t>
                </a:r>
                <a:r>
                  <a:rPr lang="ja-JP" altLang="en-US" sz="4800" dirty="0" smtClean="0"/>
                  <a:t>＝</a:t>
                </a:r>
                <a:r>
                  <a:rPr lang="en-US" altLang="ja-JP" sz="4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60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6000" i="1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altLang="ja-JP" sz="60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kumimoji="1" lang="en-US" altLang="ja-JP" sz="4800" dirty="0" smtClean="0"/>
                  <a:t>×21</a:t>
                </a:r>
              </a:p>
              <a:p>
                <a:pPr marL="0" indent="0">
                  <a:buNone/>
                </a:pPr>
                <a:r>
                  <a:rPr lang="ja-JP" altLang="en-US" sz="4800" dirty="0"/>
                  <a:t>　</a:t>
                </a:r>
                <a:r>
                  <a:rPr lang="ja-JP" altLang="en-US" sz="5400" dirty="0" smtClean="0"/>
                  <a:t>　</a:t>
                </a:r>
                <a14:m>
                  <m:oMath xmlns:m="http://schemas.openxmlformats.org/officeDocument/2006/math">
                    <m:r>
                      <a:rPr lang="en-US" altLang="ja-JP" sz="5400" b="0" i="1" smtClean="0">
                        <a:latin typeface="Cambria Math"/>
                      </a:rPr>
                      <m:t>7</m:t>
                    </m:r>
                    <m:r>
                      <a:rPr lang="ja-JP" altLang="en-US" sz="5400" i="1">
                        <a:latin typeface="Cambria Math"/>
                      </a:rPr>
                      <m:t>𝑎</m:t>
                    </m:r>
                  </m:oMath>
                </a14:m>
                <a:r>
                  <a:rPr lang="ja-JP" altLang="en-US" sz="5400" dirty="0"/>
                  <a:t>＝</a:t>
                </a:r>
                <a:r>
                  <a:rPr lang="en-US" altLang="ja-JP" sz="5400" dirty="0"/>
                  <a:t> </a:t>
                </a:r>
                <a:r>
                  <a:rPr lang="en-US" altLang="ja-JP" sz="5400" dirty="0" smtClean="0"/>
                  <a:t>3</a:t>
                </a:r>
                <a14:m>
                  <m:oMath xmlns:m="http://schemas.openxmlformats.org/officeDocument/2006/math">
                    <m:r>
                      <a:rPr lang="en-US" altLang="ja-JP" sz="5400" i="1">
                        <a:latin typeface="Cambria Math"/>
                      </a:rPr>
                      <m:t>𝑐</m:t>
                    </m:r>
                  </m:oMath>
                </a14:m>
                <a:endParaRPr lang="en-US" altLang="ja-JP" sz="5400" dirty="0"/>
              </a:p>
              <a:p>
                <a:pPr marL="0" indent="0">
                  <a:buNone/>
                </a:pPr>
                <a:endParaRPr kumimoji="1" lang="ja-JP" altLang="en-US" sz="48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340768"/>
                <a:ext cx="4114800" cy="5184576"/>
              </a:xfrm>
              <a:blipFill rotWithShape="1">
                <a:blip r:embed="rId2"/>
                <a:stretch>
                  <a:fillRect t="-4353" r="-5630" b="-3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/>
              <p:cNvSpPr txBox="1">
                <a:spLocks/>
              </p:cNvSpPr>
              <p:nvPr/>
            </p:nvSpPr>
            <p:spPr>
              <a:xfrm>
                <a:off x="4572000" y="1340768"/>
                <a:ext cx="4114800" cy="518457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5400" dirty="0" smtClean="0"/>
                  <a:t>　</a:t>
                </a:r>
                <a14:m>
                  <m:oMath xmlns:m="http://schemas.openxmlformats.org/officeDocument/2006/math">
                    <m:r>
                      <a:rPr lang="ja-JP" altLang="en-US" sz="540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ja-JP" altLang="en-US" sz="5400" dirty="0" smtClean="0"/>
                  <a:t>：</a:t>
                </a:r>
                <a:r>
                  <a:rPr lang="en-US" altLang="ja-JP" sz="5400" dirty="0"/>
                  <a:t>3</a:t>
                </a:r>
                <a:r>
                  <a:rPr lang="ja-JP" altLang="en-US" sz="5400" dirty="0" smtClean="0"/>
                  <a:t>＝</a:t>
                </a:r>
                <a:r>
                  <a:rPr lang="en-US" altLang="ja-JP" sz="5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ja-JP" sz="5400" i="1">
                        <a:latin typeface="Cambria Math"/>
                      </a:rPr>
                      <m:t>𝑐</m:t>
                    </m:r>
                  </m:oMath>
                </a14:m>
                <a:r>
                  <a:rPr lang="ja-JP" altLang="en-US" sz="5400" dirty="0" smtClean="0"/>
                  <a:t>：</a:t>
                </a:r>
                <a:r>
                  <a:rPr lang="en-US" altLang="ja-JP" sz="5400" dirty="0" smtClean="0"/>
                  <a:t>7</a:t>
                </a:r>
              </a:p>
              <a:p>
                <a:pPr marL="0" indent="0">
                  <a:buNone/>
                </a:pPr>
                <a:endParaRPr lang="en-US" altLang="ja-JP" sz="54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ja-JP" sz="5400" b="0" i="1" smtClean="0">
                        <a:latin typeface="Cambria Math"/>
                      </a:rPr>
                      <m:t>7</m:t>
                    </m:r>
                    <m:r>
                      <a:rPr lang="en-US" altLang="ja-JP" sz="5400" b="0" i="1" smtClean="0">
                        <a:solidFill>
                          <a:srgbClr val="FF0000"/>
                        </a:solidFill>
                        <a:latin typeface="Cambria Math"/>
                      </a:rPr>
                      <m:t>×</m:t>
                    </m:r>
                    <m:r>
                      <a:rPr lang="ja-JP" altLang="en-US" sz="5400" i="1">
                        <a:latin typeface="Cambria Math"/>
                      </a:rPr>
                      <m:t>𝑎</m:t>
                    </m:r>
                  </m:oMath>
                </a14:m>
                <a:r>
                  <a:rPr lang="ja-JP" altLang="en-US" sz="5400" dirty="0"/>
                  <a:t>＝</a:t>
                </a:r>
                <a:r>
                  <a:rPr lang="en-US" altLang="ja-JP" sz="5400" dirty="0"/>
                  <a:t> </a:t>
                </a:r>
                <a:r>
                  <a:rPr lang="en-US" altLang="ja-JP" sz="5400" dirty="0" smtClean="0"/>
                  <a:t>3</a:t>
                </a:r>
                <a:r>
                  <a:rPr lang="en-US" altLang="ja-JP" sz="5400" dirty="0" smtClean="0">
                    <a:solidFill>
                      <a:srgbClr val="FF0000"/>
                    </a:solidFill>
                  </a:rPr>
                  <a:t>×</a:t>
                </a:r>
                <a14:m>
                  <m:oMath xmlns:m="http://schemas.openxmlformats.org/officeDocument/2006/math">
                    <m:r>
                      <a:rPr lang="en-US" altLang="ja-JP" sz="5400" i="1">
                        <a:latin typeface="Cambria Math"/>
                      </a:rPr>
                      <m:t>𝑐</m:t>
                    </m:r>
                  </m:oMath>
                </a14:m>
                <a:endParaRPr lang="en-US" altLang="ja-JP" sz="5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4800" dirty="0"/>
                  <a:t>　</a:t>
                </a:r>
                <a:r>
                  <a:rPr lang="ja-JP" altLang="en-US" sz="5400" dirty="0" smtClean="0"/>
                  <a:t>　</a:t>
                </a:r>
                <a:endParaRPr lang="en-US" altLang="ja-JP" sz="54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5400" dirty="0"/>
                  <a:t>　</a:t>
                </a:r>
                <a:r>
                  <a:rPr lang="ja-JP" altLang="en-US" sz="5400" dirty="0" smtClean="0"/>
                  <a:t>　</a:t>
                </a:r>
                <a14:m>
                  <m:oMath xmlns:m="http://schemas.openxmlformats.org/officeDocument/2006/math">
                    <m:r>
                      <a:rPr lang="en-US" altLang="ja-JP" sz="5400" i="1" smtClean="0">
                        <a:latin typeface="Cambria Math"/>
                      </a:rPr>
                      <m:t>7</m:t>
                    </m:r>
                    <m:r>
                      <a:rPr lang="ja-JP" altLang="en-US" sz="5400" i="1">
                        <a:latin typeface="Cambria Math"/>
                      </a:rPr>
                      <m:t>𝑎</m:t>
                    </m:r>
                  </m:oMath>
                </a14:m>
                <a:r>
                  <a:rPr lang="ja-JP" altLang="en-US" sz="5400" dirty="0"/>
                  <a:t>＝</a:t>
                </a:r>
                <a:r>
                  <a:rPr lang="en-US" altLang="ja-JP" sz="5400" dirty="0"/>
                  <a:t> </a:t>
                </a:r>
                <a:r>
                  <a:rPr lang="en-US" altLang="ja-JP" sz="5400" dirty="0" smtClean="0"/>
                  <a:t>3</a:t>
                </a:r>
                <a14:m>
                  <m:oMath xmlns:m="http://schemas.openxmlformats.org/officeDocument/2006/math">
                    <m:r>
                      <a:rPr lang="en-US" altLang="ja-JP" sz="5400" i="1">
                        <a:latin typeface="Cambria Math"/>
                      </a:rPr>
                      <m:t>𝑐</m:t>
                    </m:r>
                  </m:oMath>
                </a14:m>
                <a:endParaRPr lang="en-US" altLang="ja-JP" sz="5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ja-JP" altLang="en-US" sz="4800" dirty="0"/>
              </a:p>
            </p:txBody>
          </p:sp>
        </mc:Choice>
        <mc:Fallback xmlns="">
          <p:sp>
            <p:nvSpPr>
              <p:cNvPr id="4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40768"/>
                <a:ext cx="4114800" cy="5184576"/>
              </a:xfrm>
              <a:prstGeom prst="rect">
                <a:avLst/>
              </a:prstGeom>
              <a:blipFill rotWithShape="1">
                <a:blip r:embed="rId3"/>
                <a:stretch>
                  <a:fillRect t="-4353" b="-12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フリーフォーム 5"/>
          <p:cNvSpPr/>
          <p:nvPr/>
        </p:nvSpPr>
        <p:spPr>
          <a:xfrm>
            <a:off x="6032310" y="2224748"/>
            <a:ext cx="1078174" cy="218693"/>
          </a:xfrm>
          <a:custGeom>
            <a:avLst/>
            <a:gdLst>
              <a:gd name="connsiteX0" fmla="*/ 0 w 1078174"/>
              <a:gd name="connsiteY0" fmla="*/ 13648 h 218693"/>
              <a:gd name="connsiteX1" fmla="*/ 218365 w 1078174"/>
              <a:gd name="connsiteY1" fmla="*/ 177421 h 218693"/>
              <a:gd name="connsiteX2" fmla="*/ 518615 w 1078174"/>
              <a:gd name="connsiteY2" fmla="*/ 218365 h 218693"/>
              <a:gd name="connsiteX3" fmla="*/ 859809 w 1078174"/>
              <a:gd name="connsiteY3" fmla="*/ 163774 h 218693"/>
              <a:gd name="connsiteX4" fmla="*/ 1078174 w 1078174"/>
              <a:gd name="connsiteY4" fmla="*/ 0 h 218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8174" h="218693">
                <a:moveTo>
                  <a:pt x="0" y="13648"/>
                </a:moveTo>
                <a:cubicBezTo>
                  <a:pt x="65964" y="78475"/>
                  <a:pt x="131929" y="143302"/>
                  <a:pt x="218365" y="177421"/>
                </a:cubicBezTo>
                <a:cubicBezTo>
                  <a:pt x="304801" y="211540"/>
                  <a:pt x="411708" y="220639"/>
                  <a:pt x="518615" y="218365"/>
                </a:cubicBezTo>
                <a:cubicBezTo>
                  <a:pt x="625522" y="216091"/>
                  <a:pt x="766549" y="200168"/>
                  <a:pt x="859809" y="163774"/>
                </a:cubicBezTo>
                <a:cubicBezTo>
                  <a:pt x="953069" y="127380"/>
                  <a:pt x="1015621" y="63690"/>
                  <a:pt x="1078174" y="0"/>
                </a:cubicBezTo>
              </a:path>
            </a:pathLst>
          </a:custGeom>
          <a:noFill/>
          <a:ln w="571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5308978" y="1089435"/>
            <a:ext cx="2470245" cy="502666"/>
          </a:xfrm>
          <a:custGeom>
            <a:avLst/>
            <a:gdLst>
              <a:gd name="connsiteX0" fmla="*/ 0 w 2470245"/>
              <a:gd name="connsiteY0" fmla="*/ 502666 h 502666"/>
              <a:gd name="connsiteX1" fmla="*/ 382137 w 2470245"/>
              <a:gd name="connsiteY1" fmla="*/ 202415 h 502666"/>
              <a:gd name="connsiteX2" fmla="*/ 982639 w 2470245"/>
              <a:gd name="connsiteY2" fmla="*/ 24994 h 502666"/>
              <a:gd name="connsiteX3" fmla="*/ 1378424 w 2470245"/>
              <a:gd name="connsiteY3" fmla="*/ 11347 h 502666"/>
              <a:gd name="connsiteX4" fmla="*/ 1828800 w 2470245"/>
              <a:gd name="connsiteY4" fmla="*/ 120529 h 502666"/>
              <a:gd name="connsiteX5" fmla="*/ 2115403 w 2470245"/>
              <a:gd name="connsiteY5" fmla="*/ 229711 h 502666"/>
              <a:gd name="connsiteX6" fmla="*/ 2470245 w 2470245"/>
              <a:gd name="connsiteY6" fmla="*/ 461723 h 502666"/>
              <a:gd name="connsiteX7" fmla="*/ 2470245 w 2470245"/>
              <a:gd name="connsiteY7" fmla="*/ 461723 h 502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0245" h="502666">
                <a:moveTo>
                  <a:pt x="0" y="502666"/>
                </a:moveTo>
                <a:cubicBezTo>
                  <a:pt x="109182" y="392346"/>
                  <a:pt x="218364" y="282027"/>
                  <a:pt x="382137" y="202415"/>
                </a:cubicBezTo>
                <a:cubicBezTo>
                  <a:pt x="545910" y="122803"/>
                  <a:pt x="816591" y="56839"/>
                  <a:pt x="982639" y="24994"/>
                </a:cubicBezTo>
                <a:cubicBezTo>
                  <a:pt x="1148687" y="-6851"/>
                  <a:pt x="1237397" y="-4575"/>
                  <a:pt x="1378424" y="11347"/>
                </a:cubicBezTo>
                <a:cubicBezTo>
                  <a:pt x="1519451" y="27269"/>
                  <a:pt x="1705970" y="84135"/>
                  <a:pt x="1828800" y="120529"/>
                </a:cubicBezTo>
                <a:cubicBezTo>
                  <a:pt x="1951630" y="156923"/>
                  <a:pt x="2008496" y="172845"/>
                  <a:pt x="2115403" y="229711"/>
                </a:cubicBezTo>
                <a:cubicBezTo>
                  <a:pt x="2222310" y="286577"/>
                  <a:pt x="2470245" y="461723"/>
                  <a:pt x="2470245" y="461723"/>
                </a:cubicBezTo>
                <a:lnTo>
                  <a:pt x="2470245" y="461723"/>
                </a:lnTo>
              </a:path>
            </a:pathLst>
          </a:custGeom>
          <a:noFill/>
          <a:ln w="571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74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0920" y="116632"/>
            <a:ext cx="3312368" cy="70609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比例式の性質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908720"/>
                <a:ext cx="7632848" cy="1440160"/>
              </a:xfr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ja-JP" altLang="en-US" dirty="0" smtClean="0">
                    <a:latin typeface="Cambria Math"/>
                  </a:rPr>
                  <a:t>比例式の外側の項と内側の項の積は等しい</a:t>
                </a:r>
                <a:endParaRPr lang="en-US" altLang="ja-JP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ja-JP" altLang="en-US" sz="5400" i="1">
                        <a:latin typeface="Cambria Math"/>
                      </a:rPr>
                      <m:t>𝑎</m:t>
                    </m:r>
                  </m:oMath>
                </a14:m>
                <a:r>
                  <a:rPr lang="ja-JP" altLang="en-US" sz="5400" dirty="0"/>
                  <a:t>：</a:t>
                </a:r>
                <a14:m>
                  <m:oMath xmlns:m="http://schemas.openxmlformats.org/officeDocument/2006/math">
                    <m:r>
                      <a:rPr lang="ja-JP" altLang="en-US" sz="5400" i="1">
                        <a:latin typeface="Cambria Math"/>
                      </a:rPr>
                      <m:t>𝑏</m:t>
                    </m:r>
                  </m:oMath>
                </a14:m>
                <a:r>
                  <a:rPr lang="ja-JP" altLang="en-US" sz="5400" dirty="0"/>
                  <a:t>＝</a:t>
                </a:r>
                <a:r>
                  <a:rPr lang="en-US" altLang="ja-JP" sz="5400" dirty="0"/>
                  <a:t> </a:t>
                </a:r>
                <a14:m>
                  <m:oMath xmlns:m="http://schemas.openxmlformats.org/officeDocument/2006/math">
                    <m:r>
                      <a:rPr lang="en-US" altLang="ja-JP" sz="5400" i="1">
                        <a:latin typeface="Cambria Math"/>
                      </a:rPr>
                      <m:t>𝑐</m:t>
                    </m:r>
                  </m:oMath>
                </a14:m>
                <a:r>
                  <a:rPr lang="ja-JP" altLang="en-US" sz="5400" dirty="0"/>
                  <a:t>：</a:t>
                </a:r>
                <a14:m>
                  <m:oMath xmlns:m="http://schemas.openxmlformats.org/officeDocument/2006/math">
                    <m:r>
                      <a:rPr lang="en-US" altLang="ja-JP" sz="5400" i="1">
                        <a:latin typeface="Cambria Math"/>
                      </a:rPr>
                      <m:t>𝑑</m:t>
                    </m:r>
                  </m:oMath>
                </a14:m>
                <a:r>
                  <a:rPr lang="ja-JP" altLang="en-US" sz="5400" dirty="0" smtClean="0"/>
                  <a:t>　</a:t>
                </a:r>
                <a:r>
                  <a:rPr lang="ja-JP" altLang="en-US" sz="4400" dirty="0" smtClean="0"/>
                  <a:t>ならば</a:t>
                </a:r>
                <a14:m>
                  <m:oMath xmlns:m="http://schemas.openxmlformats.org/officeDocument/2006/math">
                    <m:r>
                      <a:rPr lang="ja-JP" altLang="en-US" sz="5400" b="0" i="1" smtClean="0">
                        <a:latin typeface="Cambria Math"/>
                      </a:rPr>
                      <m:t>　</m:t>
                    </m:r>
                    <m:r>
                      <a:rPr lang="ja-JP" altLang="en-US" sz="5400" i="1">
                        <a:latin typeface="Cambria Math"/>
                      </a:rPr>
                      <m:t>𝑎</m:t>
                    </m:r>
                    <m:r>
                      <a:rPr lang="en-US" altLang="ja-JP" sz="5400" i="1">
                        <a:latin typeface="Cambria Math"/>
                      </a:rPr>
                      <m:t>𝑑</m:t>
                    </m:r>
                  </m:oMath>
                </a14:m>
                <a:r>
                  <a:rPr lang="ja-JP" altLang="en-US" sz="5400" dirty="0" smtClean="0"/>
                  <a:t>＝</a:t>
                </a:r>
                <a14:m>
                  <m:oMath xmlns:m="http://schemas.openxmlformats.org/officeDocument/2006/math">
                    <m:r>
                      <a:rPr lang="ja-JP" altLang="en-US" sz="5400" i="1">
                        <a:latin typeface="Cambria Math"/>
                      </a:rPr>
                      <m:t>𝑏</m:t>
                    </m:r>
                    <m:r>
                      <a:rPr lang="en-US" altLang="ja-JP" sz="5400" i="1">
                        <a:latin typeface="Cambria Math"/>
                      </a:rPr>
                      <m:t>𝑐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908720"/>
                <a:ext cx="7632848" cy="144016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399948" y="2510075"/>
            <a:ext cx="353334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例１</a:t>
            </a:r>
            <a:endParaRPr kumimoji="1" lang="en-US" altLang="ja-JP" sz="4000" dirty="0" smtClean="0"/>
          </a:p>
          <a:p>
            <a:r>
              <a:rPr lang="en-US" altLang="ja-JP" sz="4000" dirty="0"/>
              <a:t>(</a:t>
            </a:r>
            <a:r>
              <a:rPr lang="ja-JP" altLang="en-US" sz="4000" dirty="0"/>
              <a:t>１</a:t>
            </a:r>
            <a:r>
              <a:rPr lang="en-US" altLang="ja-JP" sz="4000" dirty="0" smtClean="0"/>
              <a:t>)</a:t>
            </a:r>
            <a:r>
              <a:rPr lang="ja-JP" altLang="en-US" sz="4000" dirty="0" smtClean="0"/>
              <a:t>　ｘ：６＝７：３</a:t>
            </a:r>
            <a:endParaRPr lang="en-US" altLang="ja-JP" sz="4000" dirty="0" smtClean="0"/>
          </a:p>
          <a:p>
            <a:r>
              <a:rPr kumimoji="1" lang="ja-JP" altLang="en-US" sz="4000" dirty="0"/>
              <a:t>　</a:t>
            </a:r>
            <a:r>
              <a:rPr kumimoji="1" lang="ja-JP" altLang="en-US" sz="4000" dirty="0" smtClean="0"/>
              <a:t>　　  ３ｘ＝４２</a:t>
            </a:r>
            <a:endParaRPr kumimoji="1" lang="en-US" altLang="ja-JP" sz="4000" dirty="0" smtClean="0"/>
          </a:p>
          <a:p>
            <a:r>
              <a:rPr lang="ja-JP" altLang="en-US" sz="4000" dirty="0"/>
              <a:t>　</a:t>
            </a:r>
            <a:r>
              <a:rPr lang="ja-JP" altLang="en-US" sz="4000" dirty="0" smtClean="0"/>
              <a:t>　　　  ｘ＝１４</a:t>
            </a:r>
            <a:endParaRPr kumimoji="1" lang="ja-JP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4360388" y="3094469"/>
                <a:ext cx="3672408" cy="23097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altLang="ja-JP" sz="4000" dirty="0" smtClean="0">
                    <a:solidFill>
                      <a:prstClr val="black"/>
                    </a:solidFill>
                  </a:rPr>
                  <a:t>(</a:t>
                </a:r>
                <a:r>
                  <a:rPr lang="ja-JP" altLang="en-US" sz="4000" dirty="0">
                    <a:solidFill>
                      <a:prstClr val="black"/>
                    </a:solidFill>
                  </a:rPr>
                  <a:t>２</a:t>
                </a:r>
                <a:r>
                  <a:rPr lang="en-US" altLang="ja-JP" sz="4000" dirty="0">
                    <a:solidFill>
                      <a:prstClr val="black"/>
                    </a:solidFill>
                  </a:rPr>
                  <a:t>)</a:t>
                </a:r>
                <a:r>
                  <a:rPr lang="ja-JP" altLang="en-US" sz="4000" dirty="0">
                    <a:solidFill>
                      <a:prstClr val="black"/>
                    </a:solidFill>
                  </a:rPr>
                  <a:t>　５：ｘ＝</a:t>
                </a:r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２：３</a:t>
                </a:r>
                <a:endParaRPr lang="en-US" altLang="ja-JP" sz="4000" dirty="0" smtClean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40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4000" dirty="0" smtClean="0">
                    <a:solidFill>
                      <a:prstClr val="black"/>
                    </a:solidFill>
                  </a:rPr>
                  <a:t>　　　２ｘ＝１５</a:t>
                </a:r>
                <a:endParaRPr lang="en-US" altLang="ja-JP" sz="4000" dirty="0" smtClean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40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4000" dirty="0" smtClean="0">
                    <a:solidFill>
                      <a:prstClr val="black"/>
                    </a:solidFill>
                  </a:rPr>
                  <a:t>　　　　ｘ＝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１５</m:t>
                        </m:r>
                      </m:num>
                      <m:den>
                        <m:r>
                          <a:rPr lang="ja-JP" altLang="en-US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endParaRPr lang="ja-JP" altLang="en-US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388" y="3094469"/>
                <a:ext cx="3672408" cy="2309799"/>
              </a:xfrm>
              <a:prstGeom prst="rect">
                <a:avLst/>
              </a:prstGeom>
              <a:blipFill rotWithShape="1">
                <a:blip r:embed="rId3"/>
                <a:stretch>
                  <a:fillRect l="-5804" t="-6332" r="-1161" b="-290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623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問２　次の比例式を解きなさい。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１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　ｘ：２１＝７：３　　　　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２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　１２：ｘ＝４：７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(</a:t>
            </a:r>
            <a:r>
              <a:rPr lang="ja-JP" altLang="en-US" dirty="0"/>
              <a:t>３</a:t>
            </a:r>
            <a:r>
              <a:rPr lang="en-US" altLang="ja-JP" dirty="0" smtClean="0"/>
              <a:t>)</a:t>
            </a:r>
            <a:r>
              <a:rPr lang="ja-JP" altLang="en-US" dirty="0" smtClean="0"/>
              <a:t>　９：４＝２：ｘ　　　　　</a:t>
            </a:r>
            <a:r>
              <a:rPr lang="en-US" altLang="ja-JP" dirty="0" smtClean="0"/>
              <a:t>(</a:t>
            </a:r>
            <a:r>
              <a:rPr lang="ja-JP" altLang="en-US" dirty="0" smtClean="0"/>
              <a:t>４</a:t>
            </a:r>
            <a:r>
              <a:rPr lang="en-US" altLang="ja-JP" dirty="0" smtClean="0"/>
              <a:t>)</a:t>
            </a:r>
            <a:r>
              <a:rPr lang="ja-JP" altLang="en-US" dirty="0" smtClean="0"/>
              <a:t>　３：ｘ＝７：５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317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大小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種類の写真がある。大きい写真の横の長さは何</a:t>
            </a:r>
            <a:r>
              <a:rPr kumimoji="1" lang="en-US" altLang="ja-JP" dirty="0" smtClean="0"/>
              <a:t>cm</a:t>
            </a:r>
            <a:r>
              <a:rPr kumimoji="1" lang="ja-JP" altLang="en-US" dirty="0" smtClean="0"/>
              <a:t>だろうか。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275" y="1995100"/>
            <a:ext cx="3812189" cy="21602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077" y="2494726"/>
            <a:ext cx="2888704" cy="16369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600728" y="1400542"/>
            <a:ext cx="899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err="1" smtClean="0"/>
              <a:t>ｘ</a:t>
            </a:r>
            <a:r>
              <a:rPr kumimoji="1" lang="en-US" altLang="ja-JP" sz="3200" dirty="0" smtClean="0"/>
              <a:t>cm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718" y="2910212"/>
            <a:ext cx="11031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18cm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075638" y="1909951"/>
            <a:ext cx="11031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16cm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22786" y="3055385"/>
            <a:ext cx="11031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12cm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9212" y="4509120"/>
            <a:ext cx="35830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１８：ｘ＝１２：１６</a:t>
            </a:r>
            <a:endParaRPr kumimoji="1" lang="en-US" altLang="ja-JP" sz="4000" dirty="0" smtClean="0"/>
          </a:p>
          <a:p>
            <a:r>
              <a:rPr lang="ja-JP" altLang="en-US" sz="4000" dirty="0"/>
              <a:t> </a:t>
            </a:r>
            <a:r>
              <a:rPr lang="ja-JP" altLang="en-US" sz="4000" dirty="0" smtClean="0"/>
              <a:t> １２ｘ＝２８８</a:t>
            </a:r>
            <a:endParaRPr lang="en-US" altLang="ja-JP" sz="4000" dirty="0" smtClean="0"/>
          </a:p>
          <a:p>
            <a:r>
              <a:rPr kumimoji="1" lang="ja-JP" altLang="en-US" sz="4000" dirty="0"/>
              <a:t>　</a:t>
            </a:r>
            <a:r>
              <a:rPr kumimoji="1" lang="ja-JP" altLang="en-US" sz="4000" dirty="0" smtClean="0"/>
              <a:t>  　ｘ＝</a:t>
            </a:r>
            <a:r>
              <a:rPr lang="ja-JP" altLang="en-US" sz="4000" dirty="0"/>
              <a:t>２４</a:t>
            </a:r>
            <a:endParaRPr kumimoji="1" lang="ja-JP" altLang="en-US" sz="4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19077" y="5671427"/>
            <a:ext cx="15215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２４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㎝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2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8" grpId="0"/>
      <p:bldP spid="9" grpId="0"/>
      <p:bldP spid="6" grpId="0" build="p"/>
      <p:bldP spid="10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2577</TotalTime>
  <Words>175</Words>
  <Application>Microsoft Office PowerPoint</Application>
  <PresentationFormat>画面に合わせる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３章　方　程　式 比と比例式</vt:lpstr>
      <vt:lpstr>比と比例式</vt:lpstr>
      <vt:lpstr>比例式</vt:lpstr>
      <vt:lpstr>問1　次の比例式を解きなさい。</vt:lpstr>
      <vt:lpstr>比例式の性質</vt:lpstr>
      <vt:lpstr>比例式の性質</vt:lpstr>
      <vt:lpstr>問２　次の比例式を解きなさい。</vt:lpstr>
      <vt:lpstr>大小2種類の写真がある。大きい写真の横の長さは何cmだろうか。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teacher</cp:lastModifiedBy>
  <cp:revision>123</cp:revision>
  <dcterms:created xsi:type="dcterms:W3CDTF">2014-07-07T23:15:47Z</dcterms:created>
  <dcterms:modified xsi:type="dcterms:W3CDTF">2014-09-10T00:57:58Z</dcterms:modified>
</cp:coreProperties>
</file>