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83" r:id="rId4"/>
    <p:sldId id="278" r:id="rId5"/>
    <p:sldId id="280" r:id="rId6"/>
    <p:sldId id="284" r:id="rId7"/>
    <p:sldId id="28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863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28A2E-2A4E-42C8-9576-760E32C53CD8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460F1-7E7A-40CB-ADB1-35FA101A4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22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4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98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4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68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5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95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26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3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6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4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80558-4772-4831-A807-182898B8389D}" type="datetimeFigureOut">
              <a:rPr kumimoji="1" lang="ja-JP" altLang="en-US" smtClean="0"/>
              <a:t>2014/9/10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CD0F-BD04-44B3-92E9-36ABB4AE6C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4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３章　方　程　式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いろいろな方程式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352928" cy="367240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5400" dirty="0" smtClean="0">
                <a:solidFill>
                  <a:schemeClr val="tx1"/>
                </a:solidFill>
              </a:rPr>
              <a:t>ねらい</a:t>
            </a:r>
          </a:p>
          <a:p>
            <a:pPr algn="l"/>
            <a:r>
              <a:rPr kumimoji="1" lang="ja-JP" altLang="en-US" sz="5400" dirty="0" smtClean="0">
                <a:solidFill>
                  <a:schemeClr val="tx1"/>
                </a:solidFill>
              </a:rPr>
              <a:t>いろいろな形の方程式を解くことを通して、方程式を解く手順を理解する。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4415113" y="722417"/>
            <a:ext cx="49094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</a:t>
            </a:r>
            <a:r>
              <a:rPr lang="ja-JP" altLang="en-US" sz="2800" dirty="0"/>
              <a:t>４</a:t>
            </a:r>
            <a:r>
              <a:rPr kumimoji="1" lang="ja-JP" altLang="en-US" sz="2800" dirty="0" smtClean="0"/>
              <a:t>　次の方程式を解きなさい。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（１）　４ｘ＋１＝３（ｘ＋２）　　　　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（２）　２（ｘ－４）＝９ｘ＋２０　　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798" y="100105"/>
            <a:ext cx="3635896" cy="576064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かっこがある式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63316" y="105506"/>
            <a:ext cx="4493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かっこをはずしてから解く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75579" y="908720"/>
            <a:ext cx="43924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 ７（ｘ－５）＝９ｘ＋１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/>
              <a:t> </a:t>
            </a:r>
            <a:r>
              <a:rPr lang="ja-JP" altLang="en-US" sz="4000" dirty="0" smtClean="0"/>
              <a:t> ７ｘ－３５＝９ｘ＋１</a:t>
            </a:r>
            <a:endParaRPr lang="en-US" altLang="ja-JP" sz="4000" dirty="0" smtClean="0"/>
          </a:p>
          <a:p>
            <a:pPr algn="ctr"/>
            <a:r>
              <a:rPr kumimoji="1" lang="ja-JP" altLang="en-US" sz="4000" dirty="0" smtClean="0"/>
              <a:t>　７ｘ</a:t>
            </a:r>
            <a:r>
              <a:rPr kumimoji="1" lang="ja-JP" altLang="en-US" sz="4000" dirty="0"/>
              <a:t>－９ｘ＝１＋</a:t>
            </a:r>
            <a:r>
              <a:rPr kumimoji="1" lang="ja-JP" altLang="en-US" sz="4000" dirty="0" smtClean="0"/>
              <a:t>３５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 －</a:t>
            </a:r>
            <a:r>
              <a:rPr lang="ja-JP" altLang="en-US" sz="4000" dirty="0"/>
              <a:t>２ｘ＝</a:t>
            </a:r>
            <a:r>
              <a:rPr lang="ja-JP" altLang="en-US" sz="4000" dirty="0" smtClean="0"/>
              <a:t>３６</a:t>
            </a:r>
            <a:endParaRPr lang="en-US" altLang="ja-JP" sz="4000" dirty="0" smtClean="0"/>
          </a:p>
          <a:p>
            <a:pPr algn="ctr"/>
            <a:r>
              <a:rPr kumimoji="1" lang="ja-JP" altLang="en-US" sz="4000" dirty="0" smtClean="0"/>
              <a:t>　 　　　ｘ＝</a:t>
            </a:r>
            <a:r>
              <a:rPr kumimoji="1" lang="ja-JP" altLang="en-US" sz="4000" dirty="0"/>
              <a:t>－</a:t>
            </a:r>
            <a:r>
              <a:rPr kumimoji="1" lang="ja-JP" altLang="en-US" sz="4000" dirty="0" smtClean="0"/>
              <a:t>１８ </a:t>
            </a:r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-19882" y="4679558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800" dirty="0">
                <a:solidFill>
                  <a:prstClr val="black"/>
                </a:solidFill>
              </a:rPr>
              <a:t>（３）　－４（ｘ＋３）＝５（ｘ－６</a:t>
            </a:r>
            <a:r>
              <a:rPr lang="ja-JP" altLang="en-US" sz="2800" dirty="0" smtClean="0">
                <a:solidFill>
                  <a:prstClr val="black"/>
                </a:solidFill>
              </a:rPr>
              <a:t>）　　　（</a:t>
            </a:r>
            <a:r>
              <a:rPr lang="ja-JP" altLang="en-US" sz="2800" dirty="0">
                <a:solidFill>
                  <a:prstClr val="black"/>
                </a:solidFill>
              </a:rPr>
              <a:t>４）　５－２（７ｘ－２）＝１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819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6737"/>
            <a:ext cx="4067944" cy="576064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分数をふくむ方程式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62160" y="85175"/>
            <a:ext cx="5081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分数をふくまない式になおす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-468560" y="620950"/>
                <a:ext cx="6503240" cy="612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kumimoji="1" lang="ja-JP" altLang="en-US" sz="36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ｘ＋１</m:t>
                        </m:r>
                      </m:num>
                      <m:den>
                        <m:r>
                          <a:rPr kumimoji="1" lang="ja-JP" altLang="en-US" sz="36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kumimoji="1" lang="ja-JP" altLang="en-US" sz="36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6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sz="36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kumimoji="1" lang="ja-JP" altLang="en-US" sz="3600" dirty="0" smtClean="0"/>
                  <a:t>ｘ＋２</a:t>
                </a:r>
                <a:endParaRPr kumimoji="1" lang="en-US" altLang="ja-JP" sz="3600" dirty="0" smtClean="0"/>
              </a:p>
              <a:p>
                <a:pPr algn="ctr">
                  <a:lnSpc>
                    <a:spcPct val="150000"/>
                  </a:lnSpc>
                </a:pPr>
                <a:r>
                  <a:rPr lang="ja-JP" altLang="en-US" sz="3600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ｘ＋１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sz="36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１０</a:t>
                </a:r>
                <a:r>
                  <a:rPr lang="ja-JP" altLang="en-US" sz="3600" dirty="0" smtClean="0"/>
                  <a:t>＝（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600" dirty="0"/>
                  <a:t>ｘ＋</a:t>
                </a:r>
                <a:r>
                  <a:rPr lang="ja-JP" altLang="en-US" sz="3600" dirty="0" smtClean="0"/>
                  <a:t>２）</a:t>
                </a:r>
                <a:r>
                  <a:rPr lang="en-US" altLang="ja-JP" sz="3600" dirty="0" smtClean="0">
                    <a:solidFill>
                      <a:srgbClr val="FF0000"/>
                    </a:solidFill>
                  </a:rPr>
                  <a:t>×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１０</a:t>
                </a:r>
                <a:endParaRPr lang="en-US" altLang="ja-JP" sz="360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en-US" altLang="ja-JP" sz="3600" dirty="0" smtClean="0">
                    <a:solidFill>
                      <a:srgbClr val="FF0000"/>
                    </a:solidFill>
                  </a:rPr>
                  <a:t>      </a:t>
                </a:r>
                <a:r>
                  <a:rPr kumimoji="1" lang="ja-JP" altLang="en-US" sz="3600" dirty="0" smtClean="0"/>
                  <a:t>（ｘ＋１）</a:t>
                </a:r>
                <a:r>
                  <a:rPr kumimoji="1" lang="en-US" altLang="ja-JP" sz="3600" dirty="0" smtClean="0"/>
                  <a:t>×</a:t>
                </a:r>
                <a:r>
                  <a:rPr kumimoji="1" lang="ja-JP" altLang="en-US" sz="3600" dirty="0" smtClean="0"/>
                  <a:t>５＝２ｘ＋２０</a:t>
                </a:r>
                <a:endParaRPr kumimoji="1" lang="en-US" altLang="ja-JP" sz="3600" dirty="0" smtClean="0"/>
              </a:p>
              <a:p>
                <a:pPr algn="ctr">
                  <a:lnSpc>
                    <a:spcPct val="150000"/>
                  </a:lnSpc>
                </a:pPr>
                <a:r>
                  <a:rPr lang="ja-JP" altLang="en-US" sz="3600" dirty="0" smtClean="0"/>
                  <a:t>   ５ｘ</a:t>
                </a:r>
                <a:r>
                  <a:rPr lang="ja-JP" altLang="en-US" sz="3600" dirty="0"/>
                  <a:t>＋</a:t>
                </a:r>
                <a:r>
                  <a:rPr lang="ja-JP" altLang="en-US" sz="3600" dirty="0" smtClean="0"/>
                  <a:t>５＝２ｘ＋２０</a:t>
                </a:r>
                <a:endParaRPr lang="en-US" altLang="ja-JP" sz="3600" dirty="0" smtClean="0"/>
              </a:p>
              <a:p>
                <a:pPr algn="ctr">
                  <a:lnSpc>
                    <a:spcPct val="150000"/>
                  </a:lnSpc>
                </a:pPr>
                <a:r>
                  <a:rPr kumimoji="1" lang="ja-JP" altLang="en-US" sz="3600" dirty="0"/>
                  <a:t>３ｘ＝</a:t>
                </a:r>
                <a:r>
                  <a:rPr kumimoji="1" lang="ja-JP" altLang="en-US" sz="3600" dirty="0" smtClean="0"/>
                  <a:t>１５</a:t>
                </a:r>
                <a:endParaRPr kumimoji="1" lang="en-US" altLang="ja-JP" sz="3600" dirty="0" smtClean="0"/>
              </a:p>
              <a:p>
                <a:pPr algn="ctr">
                  <a:lnSpc>
                    <a:spcPct val="150000"/>
                  </a:lnSpc>
                </a:pPr>
                <a:r>
                  <a:rPr lang="ja-JP" altLang="en-US" sz="3600" dirty="0"/>
                  <a:t>ｘ＝５</a:t>
                </a:r>
                <a:r>
                  <a:rPr kumimoji="1" lang="ja-JP" altLang="en-US" sz="3600" dirty="0" smtClean="0"/>
                  <a:t> 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8560" y="620950"/>
                <a:ext cx="6503240" cy="6122830"/>
              </a:xfrm>
              <a:prstGeom prst="rect">
                <a:avLst/>
              </a:prstGeom>
              <a:blipFill rotWithShape="1">
                <a:blip r:embed="rId2"/>
                <a:stretch>
                  <a:fillRect r="-1312" b="-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6200835" y="1340768"/>
            <a:ext cx="287355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dirty="0"/>
              <a:t>分母の</a:t>
            </a:r>
            <a:r>
              <a:rPr lang="ja-JP" altLang="en-US" sz="2800" dirty="0" smtClean="0"/>
              <a:t>公倍数１０を両辺にかける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37645" y="3036033"/>
            <a:ext cx="2387192" cy="58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分母をはらう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左カーブ矢印 6"/>
          <p:cNvSpPr/>
          <p:nvPr/>
        </p:nvSpPr>
        <p:spPr>
          <a:xfrm>
            <a:off x="5440383" y="1372816"/>
            <a:ext cx="576064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左カーブ矢印 8"/>
          <p:cNvSpPr/>
          <p:nvPr/>
        </p:nvSpPr>
        <p:spPr>
          <a:xfrm>
            <a:off x="5880815" y="2741368"/>
            <a:ext cx="576064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7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3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218364" y="116632"/>
                <a:ext cx="8748972" cy="661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/>
                  <a:t>問５　次の方程式を解きなさい。</a:t>
                </a:r>
                <a:endParaRPr kumimoji="1" lang="en-US" altLang="ja-JP" sz="3200" dirty="0" smtClean="0"/>
              </a:p>
              <a:p>
                <a:r>
                  <a:rPr kumimoji="1" lang="ja-JP" altLang="en-US" sz="3200" dirty="0" smtClean="0"/>
                  <a:t>（１）　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ｘ－１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/>
                  <a:t>ｘ</a:t>
                </a:r>
                <a:r>
                  <a:rPr lang="ja-JP" altLang="en-US" sz="3200" dirty="0" smtClean="0"/>
                  <a:t>＋４ </a:t>
                </a:r>
                <a:r>
                  <a:rPr lang="ja-JP" altLang="en-US" sz="3200" dirty="0"/>
                  <a:t>　　　　（２）　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ｘ－７</a:t>
                </a:r>
                <a:r>
                  <a:rPr lang="ja-JP" altLang="en-US" sz="3200" dirty="0"/>
                  <a:t>＝</a:t>
                </a:r>
                <a:r>
                  <a:rPr lang="ja-JP" altLang="en-US" sz="3200" dirty="0" smtClean="0"/>
                  <a:t>２ｘ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latin typeface="Cambria Math"/>
                      </a:rPr>
                      <m:t>＋</m:t>
                    </m:r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/>
                  <a:t> 　　</a:t>
                </a:r>
                <a:endParaRPr kumimoji="1" lang="en-US" altLang="ja-JP" sz="3200" dirty="0" smtClean="0"/>
              </a:p>
              <a:p>
                <a:endParaRPr lang="en-US" altLang="ja-JP" sz="3200" dirty="0"/>
              </a:p>
              <a:p>
                <a:endParaRPr lang="en-US" altLang="ja-JP" sz="3200" dirty="0" smtClean="0"/>
              </a:p>
              <a:p>
                <a:endParaRPr lang="en-US" altLang="ja-JP" sz="3200" dirty="0"/>
              </a:p>
              <a:p>
                <a:endParaRPr lang="en-US" altLang="ja-JP" sz="3200" dirty="0"/>
              </a:p>
              <a:p>
                <a:r>
                  <a:rPr kumimoji="1" lang="ja-JP" altLang="en-US" sz="3200" dirty="0" smtClean="0"/>
                  <a:t>（３）　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９</m:t>
                        </m:r>
                        <m:r>
                          <a:rPr lang="ja-JP" altLang="en-US" sz="3200" i="1">
                            <a:latin typeface="Cambria Math"/>
                          </a:rPr>
                          <m:t>ｘ－５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sz="32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 smtClean="0">
                            <a:latin typeface="Cambria Math"/>
                          </a:rPr>
                          <m:t>８＋ｘ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/>
                  <a:t> 　　　　（４）　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  <m:r>
                          <a:rPr lang="ja-JP" altLang="en-US" sz="3200" i="1">
                            <a:latin typeface="Cambria Math"/>
                          </a:rPr>
                          <m:t>ｘ＋１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 smtClean="0">
                            <a:latin typeface="Cambria Math"/>
                          </a:rPr>
                          <m:t>５ｘ</m:t>
                        </m:r>
                        <m:r>
                          <a:rPr lang="ja-JP" altLang="en-US" sz="3200" i="1">
                            <a:latin typeface="Cambria Math"/>
                          </a:rPr>
                          <m:t>－８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endParaRPr kumimoji="1" lang="en-US" altLang="ja-JP" sz="3200" dirty="0" smtClean="0"/>
              </a:p>
              <a:p>
                <a:endParaRPr lang="en-US" altLang="ja-JP" sz="3200" dirty="0"/>
              </a:p>
              <a:p>
                <a:endParaRPr kumimoji="1" lang="en-US" altLang="ja-JP" sz="3200" dirty="0" smtClean="0"/>
              </a:p>
              <a:p>
                <a:endParaRPr lang="en-US" altLang="ja-JP" sz="3200" dirty="0"/>
              </a:p>
              <a:p>
                <a:endParaRPr kumimoji="1" lang="en-US" altLang="ja-JP" sz="3200" dirty="0" smtClean="0"/>
              </a:p>
              <a:p>
                <a:endParaRPr kumimoji="1" lang="ja-JP" altLang="en-US" sz="3200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64" y="116632"/>
                <a:ext cx="8748972" cy="6612772"/>
              </a:xfrm>
              <a:prstGeom prst="rect">
                <a:avLst/>
              </a:prstGeom>
              <a:blipFill rotWithShape="1">
                <a:blip r:embed="rId2"/>
                <a:stretch>
                  <a:fillRect l="-1812" t="-16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62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工夫して解いてみよう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836712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問６　次の方程式を解きなさい。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（１）　－</a:t>
            </a:r>
            <a:r>
              <a:rPr kumimoji="1" lang="en-US" altLang="ja-JP" sz="2800" dirty="0" smtClean="0"/>
              <a:t>0.3</a:t>
            </a:r>
            <a:r>
              <a:rPr kumimoji="1" lang="ja-JP" altLang="en-US" sz="2800" dirty="0" smtClean="0"/>
              <a:t>ｘ＋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＝</a:t>
            </a:r>
            <a:r>
              <a:rPr kumimoji="1" lang="en-US" altLang="ja-JP" sz="2800" dirty="0" smtClean="0"/>
              <a:t>0.1</a:t>
            </a:r>
            <a:r>
              <a:rPr kumimoji="1" lang="ja-JP" altLang="en-US" sz="2800" dirty="0" smtClean="0"/>
              <a:t>ｘ＋</a:t>
            </a:r>
            <a:r>
              <a:rPr kumimoji="1" lang="en-US" altLang="ja-JP" sz="2800" dirty="0" smtClean="0"/>
              <a:t>1.5</a:t>
            </a:r>
            <a:r>
              <a:rPr kumimoji="1" lang="ja-JP" altLang="en-US" sz="2800" dirty="0" smtClean="0"/>
              <a:t>　　　（２）　</a:t>
            </a:r>
            <a:r>
              <a:rPr kumimoji="1" lang="en-US" altLang="ja-JP" sz="2800" dirty="0" smtClean="0"/>
              <a:t>80</a:t>
            </a:r>
            <a:r>
              <a:rPr kumimoji="1" lang="ja-JP" altLang="en-US" sz="2800" dirty="0" smtClean="0"/>
              <a:t>ｘ＝</a:t>
            </a:r>
            <a:r>
              <a:rPr kumimoji="1" lang="en-US" altLang="ja-JP" sz="2800" dirty="0" smtClean="0"/>
              <a:t>240</a:t>
            </a:r>
            <a:r>
              <a:rPr kumimoji="1" lang="ja-JP" altLang="en-US" sz="2800" dirty="0" smtClean="0"/>
              <a:t>（ｘ－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）　　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（３）　</a:t>
            </a:r>
            <a:r>
              <a:rPr kumimoji="1" lang="en-US" altLang="ja-JP" sz="2800" dirty="0" smtClean="0"/>
              <a:t>0.5</a:t>
            </a:r>
            <a:r>
              <a:rPr kumimoji="1" lang="ja-JP" altLang="en-US" sz="2800" dirty="0" smtClean="0"/>
              <a:t>ｘ－</a:t>
            </a:r>
            <a:r>
              <a:rPr kumimoji="1" lang="en-US" altLang="ja-JP" sz="2800" dirty="0" smtClean="0"/>
              <a:t>2.5</a:t>
            </a:r>
            <a:r>
              <a:rPr kumimoji="1" lang="ja-JP" altLang="en-US" sz="2800" dirty="0" smtClean="0"/>
              <a:t>＝－ｘ＋２　（４）　</a:t>
            </a:r>
            <a:r>
              <a:rPr kumimoji="1" lang="en-US" altLang="ja-JP" sz="2800" dirty="0" smtClean="0"/>
              <a:t>0.2</a:t>
            </a:r>
            <a:r>
              <a:rPr kumimoji="1" lang="ja-JP" altLang="en-US" sz="2800" dirty="0" smtClean="0"/>
              <a:t>ｘ－</a:t>
            </a:r>
            <a:r>
              <a:rPr kumimoji="1" lang="en-US" altLang="ja-JP" sz="2800" dirty="0" smtClean="0"/>
              <a:t>0.07</a:t>
            </a:r>
            <a:r>
              <a:rPr kumimoji="1" lang="ja-JP" altLang="en-US" sz="2800" dirty="0" smtClean="0"/>
              <a:t>＝－</a:t>
            </a:r>
            <a:r>
              <a:rPr kumimoji="1" lang="en-US" altLang="ja-JP" sz="2800" dirty="0" smtClean="0"/>
              <a:t>0.3</a:t>
            </a:r>
            <a:r>
              <a:rPr kumimoji="1" lang="ja-JP" altLang="en-US" sz="2800" dirty="0" smtClean="0"/>
              <a:t>ｘ＋</a:t>
            </a:r>
            <a:r>
              <a:rPr kumimoji="1" lang="en-US" altLang="ja-JP" sz="2800" dirty="0" smtClean="0"/>
              <a:t>0.05</a:t>
            </a:r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072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890923"/>
            <a:ext cx="8229600" cy="56207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一次方程式を解く手順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500" y="1628800"/>
            <a:ext cx="5112568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①　かっこをはずしたり、分母をはらったりする。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文字の項を一方の辺に、　数の項を他方の辺に集める。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　ａｘ＝</a:t>
            </a:r>
            <a:r>
              <a:rPr lang="ja-JP" altLang="en-US" dirty="0" err="1" smtClean="0"/>
              <a:t>ｂ</a:t>
            </a:r>
            <a:r>
              <a:rPr lang="ja-JP" altLang="en-US" dirty="0" smtClean="0"/>
              <a:t>の形にする。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④　両辺を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の係数ａでわる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27784" y="199859"/>
            <a:ext cx="17059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ａｘ＝ｂ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41311" y="29219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一次方程式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96921" y="1770999"/>
            <a:ext cx="4392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 ７（ｘ－５）＝９ｘ＋１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７ｘ－３５＝９ｘ＋１</a:t>
            </a:r>
            <a:endParaRPr lang="en-US" altLang="ja-JP" sz="3600" dirty="0" smtClean="0"/>
          </a:p>
          <a:p>
            <a:pPr algn="ctr"/>
            <a:endParaRPr lang="en-US" altLang="ja-JP" sz="3600" dirty="0" smtClean="0"/>
          </a:p>
          <a:p>
            <a:pPr algn="ctr"/>
            <a:r>
              <a:rPr kumimoji="1" lang="ja-JP" altLang="en-US" sz="3600" dirty="0" smtClean="0"/>
              <a:t>　７ｘ</a:t>
            </a:r>
            <a:r>
              <a:rPr kumimoji="1" lang="ja-JP" altLang="en-US" sz="3600" dirty="0"/>
              <a:t>－９ｘ＝１＋</a:t>
            </a:r>
            <a:r>
              <a:rPr kumimoji="1" lang="ja-JP" altLang="en-US" sz="3600" dirty="0" smtClean="0"/>
              <a:t>３５</a:t>
            </a:r>
            <a:endParaRPr kumimoji="1" lang="en-US" altLang="ja-JP" sz="3600" dirty="0" smtClean="0"/>
          </a:p>
          <a:p>
            <a:pPr algn="ctr"/>
            <a:endParaRPr kumimoji="1" lang="en-US" altLang="ja-JP" sz="3600" dirty="0" smtClean="0"/>
          </a:p>
          <a:p>
            <a:pPr algn="ctr"/>
            <a:r>
              <a:rPr lang="ja-JP" altLang="en-US" sz="3600" dirty="0" smtClean="0"/>
              <a:t> －</a:t>
            </a:r>
            <a:r>
              <a:rPr lang="ja-JP" altLang="en-US" sz="3600" dirty="0"/>
              <a:t>２ｘ＝</a:t>
            </a:r>
            <a:r>
              <a:rPr lang="ja-JP" altLang="en-US" sz="3600" dirty="0" smtClean="0"/>
              <a:t>３６</a:t>
            </a:r>
            <a:endParaRPr lang="en-US" altLang="ja-JP" sz="3600" dirty="0" smtClean="0"/>
          </a:p>
          <a:p>
            <a:pPr algn="ctr"/>
            <a:r>
              <a:rPr kumimoji="1" lang="ja-JP" altLang="en-US" sz="3600" dirty="0" smtClean="0"/>
              <a:t>　 　　　</a:t>
            </a:r>
            <a:endParaRPr kumimoji="1" lang="en-US" altLang="ja-JP" sz="3600" dirty="0" smtClean="0"/>
          </a:p>
          <a:p>
            <a:pPr algn="ctr"/>
            <a:r>
              <a:rPr lang="ja-JP" altLang="en-US" sz="3600" dirty="0"/>
              <a:t>　</a:t>
            </a:r>
            <a:r>
              <a:rPr lang="ja-JP" altLang="en-US" sz="3600" dirty="0" smtClean="0"/>
              <a:t>　　　</a:t>
            </a:r>
            <a:r>
              <a:rPr kumimoji="1" lang="ja-JP" altLang="en-US" sz="3600" dirty="0" smtClean="0"/>
              <a:t>ｘ＝</a:t>
            </a:r>
            <a:r>
              <a:rPr kumimoji="1" lang="ja-JP" altLang="en-US" sz="3600" dirty="0"/>
              <a:t>－</a:t>
            </a:r>
            <a:r>
              <a:rPr kumimoji="1" lang="ja-JP" altLang="en-US" sz="3600" dirty="0" smtClean="0"/>
              <a:t>１８ 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2970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4" grpId="0"/>
      <p:bldP spid="5" grpId="0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64807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解き方を説明しよう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0" y="894415"/>
            <a:ext cx="3744416" cy="377301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　　 ８＝３ｘ＋５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－</a:t>
            </a:r>
            <a:r>
              <a:rPr kumimoji="1" lang="ja-JP" altLang="en-US" sz="4000" dirty="0"/>
              <a:t>３ｘ＝</a:t>
            </a:r>
            <a:r>
              <a:rPr kumimoji="1" lang="ja-JP" altLang="en-US" sz="4000" dirty="0" smtClean="0"/>
              <a:t>５－８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/>
              <a:t>－３ｘ＝</a:t>
            </a:r>
            <a:r>
              <a:rPr lang="ja-JP" altLang="en-US" sz="4000" dirty="0" smtClean="0"/>
              <a:t>－３</a:t>
            </a:r>
            <a:endParaRPr lang="en-US" altLang="ja-JP" sz="4000" dirty="0"/>
          </a:p>
          <a:p>
            <a:pPr marL="0" indent="0">
              <a:buNone/>
            </a:pPr>
            <a:r>
              <a:rPr lang="en-US" altLang="ja-JP" sz="4000" dirty="0" smtClean="0"/>
              <a:t>        </a:t>
            </a:r>
            <a:r>
              <a:rPr lang="ja-JP" altLang="en-US" sz="4000" dirty="0" smtClean="0"/>
              <a:t>ｘ</a:t>
            </a:r>
            <a:r>
              <a:rPr kumimoji="1" lang="ja-JP" altLang="en-US" sz="4000" dirty="0" smtClean="0"/>
              <a:t>＝</a:t>
            </a:r>
            <a:r>
              <a:rPr kumimoji="1" lang="ja-JP" altLang="en-US" sz="4000" dirty="0"/>
              <a:t>１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01051" y="894415"/>
            <a:ext cx="4319419" cy="37730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　　    ８＝３ｘ＋５</a:t>
            </a:r>
            <a:endParaRPr lang="en-US" altLang="ja-JP" sz="4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３ｘ</a:t>
            </a:r>
            <a:r>
              <a:rPr lang="ja-JP" altLang="en-US" sz="4000" dirty="0"/>
              <a:t>＋５</a:t>
            </a:r>
            <a:r>
              <a:rPr lang="ja-JP" altLang="en-US" sz="4000" dirty="0" smtClean="0"/>
              <a:t>＝８</a:t>
            </a:r>
            <a:endParaRPr lang="en-US" altLang="ja-JP" sz="4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 smtClean="0"/>
              <a:t>　　  ３ｘ＝８－５</a:t>
            </a:r>
            <a:endParaRPr lang="en-US" altLang="ja-JP" sz="4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4000" dirty="0" smtClean="0"/>
              <a:t>        </a:t>
            </a:r>
            <a:r>
              <a:rPr lang="ja-JP" altLang="en-US" sz="4000" dirty="0" smtClean="0"/>
              <a:t>３ｘ＝３</a:t>
            </a:r>
            <a:endParaRPr lang="en-US" altLang="ja-JP" sz="4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　  ｘ＝１</a:t>
            </a:r>
            <a:endParaRPr lang="ja-JP" altLang="en-US" sz="40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5748903" y="1614495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4704572" y="2262567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eacher\AppData\Local\Microsoft\Windows\Temporary Internet Files\Content.IE5\0VCLDP3F\MC90043480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065350"/>
            <a:ext cx="2376264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eacher\AppData\Local\Microsoft\Windows\Temporary Internet Files\Content.IE5\0VCLDP3F\MC90043480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624" y="5040932"/>
            <a:ext cx="2376264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4501053" y="5622270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８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427234" y="5607476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８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76194" y="5576091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3x+5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30733" y="5545921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3x+5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51278" y="554592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</a:rPr>
              <a:t>＝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79942" y="553657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</a:rPr>
              <a:t>＝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9107" y="5170388"/>
            <a:ext cx="3754821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1"/>
                </a:solidFill>
              </a:rPr>
              <a:t>場合に応じて誤りの少ない方法を使い分ける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03646" y="4465016"/>
            <a:ext cx="100540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移項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14366" y="4465016"/>
            <a:ext cx="409278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左辺と右辺を入れかえ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1447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9" grpId="0"/>
      <p:bldP spid="12" grpId="0"/>
      <p:bldP spid="13" grpId="0"/>
      <p:bldP spid="15" grpId="0"/>
      <p:bldP spid="16" grpId="0"/>
      <p:bldP spid="17" grpId="0"/>
      <p:bldP spid="11" grpId="0" animBg="1"/>
      <p:bldP spid="18" grpId="0" animBg="1"/>
      <p:bldP spid="20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200</Words>
  <Application>Microsoft Office PowerPoint</Application>
  <PresentationFormat>画面に合わせる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３章　方　程　式 いろいろな方程式</vt:lpstr>
      <vt:lpstr>かっこがある式</vt:lpstr>
      <vt:lpstr>分数をふくむ方程式</vt:lpstr>
      <vt:lpstr>PowerPoint プレゼンテーション</vt:lpstr>
      <vt:lpstr>工夫して解いてみよう</vt:lpstr>
      <vt:lpstr>一次方程式を解く手順</vt:lpstr>
      <vt:lpstr>解き方を説明しよう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100</cp:revision>
  <dcterms:created xsi:type="dcterms:W3CDTF">2014-07-07T23:15:47Z</dcterms:created>
  <dcterms:modified xsi:type="dcterms:W3CDTF">2014-09-10T10:08:51Z</dcterms:modified>
</cp:coreProperties>
</file>