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92" r:id="rId3"/>
    <p:sldId id="294" r:id="rId4"/>
    <p:sldId id="293" r:id="rId5"/>
    <p:sldId id="295" r:id="rId6"/>
    <p:sldId id="296" r:id="rId7"/>
    <p:sldId id="300" r:id="rId8"/>
    <p:sldId id="297" r:id="rId9"/>
    <p:sldId id="298" r:id="rId10"/>
    <p:sldId id="303" r:id="rId11"/>
    <p:sldId id="305" r:id="rId12"/>
    <p:sldId id="309" r:id="rId13"/>
    <p:sldId id="314" r:id="rId14"/>
    <p:sldId id="307" r:id="rId15"/>
    <p:sldId id="311" r:id="rId16"/>
    <p:sldId id="312" r:id="rId17"/>
    <p:sldId id="302" r:id="rId18"/>
    <p:sldId id="320" r:id="rId19"/>
    <p:sldId id="315" r:id="rId20"/>
    <p:sldId id="316" r:id="rId21"/>
    <p:sldId id="321" r:id="rId22"/>
    <p:sldId id="313" r:id="rId23"/>
    <p:sldId id="317" r:id="rId24"/>
    <p:sldId id="318" r:id="rId25"/>
    <p:sldId id="319" r:id="rId2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5863" autoAdjust="0"/>
  </p:normalViewPr>
  <p:slideViewPr>
    <p:cSldViewPr>
      <p:cViewPr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28A2E-2A4E-42C8-9576-760E32C53CD8}" type="datetimeFigureOut">
              <a:rPr kumimoji="1" lang="ja-JP" altLang="en-US" smtClean="0"/>
              <a:t>2015/10/15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460F1-7E7A-40CB-ADB1-35FA101A4A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5224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460F1-7E7A-40CB-ADB1-35FA101A4A55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01300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460F1-7E7A-40CB-ADB1-35FA101A4A55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0181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460F1-7E7A-40CB-ADB1-35FA101A4A55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2736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460F1-7E7A-40CB-ADB1-35FA101A4A55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2736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460F1-7E7A-40CB-ADB1-35FA101A4A55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2736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460F1-7E7A-40CB-ADB1-35FA101A4A55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7992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89752-E120-41D9-B2E6-EB343FA7DB99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9082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89752-E120-41D9-B2E6-EB343FA7DB99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9082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460F1-7E7A-40CB-ADB1-35FA101A4A55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0181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460F1-7E7A-40CB-ADB1-35FA101A4A55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0181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0558-4772-4831-A807-182898B8389D}" type="datetimeFigureOut">
              <a:rPr kumimoji="1" lang="ja-JP" altLang="en-US" smtClean="0"/>
              <a:t>2015/10/15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CD0F-BD04-44B3-92E9-36ABB4AE6C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3842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0558-4772-4831-A807-182898B8389D}" type="datetimeFigureOut">
              <a:rPr kumimoji="1" lang="ja-JP" altLang="en-US" smtClean="0"/>
              <a:t>2015/10/15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CD0F-BD04-44B3-92E9-36ABB4AE6C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6981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0558-4772-4831-A807-182898B8389D}" type="datetimeFigureOut">
              <a:rPr kumimoji="1" lang="ja-JP" altLang="en-US" smtClean="0"/>
              <a:t>2015/10/15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CD0F-BD04-44B3-92E9-36ABB4AE6C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7465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0558-4772-4831-A807-182898B8389D}" type="datetimeFigureOut">
              <a:rPr kumimoji="1" lang="ja-JP" altLang="en-US" smtClean="0"/>
              <a:t>2015/10/15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CD0F-BD04-44B3-92E9-36ABB4AE6C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8685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0558-4772-4831-A807-182898B8389D}" type="datetimeFigureOut">
              <a:rPr kumimoji="1" lang="ja-JP" altLang="en-US" smtClean="0"/>
              <a:t>2015/10/15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CD0F-BD04-44B3-92E9-36ABB4AE6C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058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0558-4772-4831-A807-182898B8389D}" type="datetimeFigureOut">
              <a:rPr kumimoji="1" lang="ja-JP" altLang="en-US" smtClean="0"/>
              <a:t>2015/10/15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CD0F-BD04-44B3-92E9-36ABB4AE6C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2950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0558-4772-4831-A807-182898B8389D}" type="datetimeFigureOut">
              <a:rPr kumimoji="1" lang="ja-JP" altLang="en-US" smtClean="0"/>
              <a:t>2015/10/15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CD0F-BD04-44B3-92E9-36ABB4AE6C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726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0558-4772-4831-A807-182898B8389D}" type="datetimeFigureOut">
              <a:rPr kumimoji="1" lang="ja-JP" altLang="en-US" smtClean="0"/>
              <a:t>2015/10/15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CD0F-BD04-44B3-92E9-36ABB4AE6C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6232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0558-4772-4831-A807-182898B8389D}" type="datetimeFigureOut">
              <a:rPr kumimoji="1" lang="ja-JP" altLang="en-US" smtClean="0"/>
              <a:t>2015/10/15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CD0F-BD04-44B3-92E9-36ABB4AE6C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864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0558-4772-4831-A807-182898B8389D}" type="datetimeFigureOut">
              <a:rPr kumimoji="1" lang="ja-JP" altLang="en-US" smtClean="0"/>
              <a:t>2015/10/15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CD0F-BD04-44B3-92E9-36ABB4AE6C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7480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0558-4772-4831-A807-182898B8389D}" type="datetimeFigureOut">
              <a:rPr kumimoji="1" lang="ja-JP" altLang="en-US" smtClean="0"/>
              <a:t>2015/10/15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CD0F-BD04-44B3-92E9-36ABB4AE6C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8598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80558-4772-4831-A807-182898B8389D}" type="datetimeFigureOut">
              <a:rPr kumimoji="1" lang="ja-JP" altLang="en-US" smtClean="0"/>
              <a:t>2015/10/15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0CD0F-BD04-44B3-92E9-36ABB4AE6C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184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jp/url?sa=i&amp;rct=j&amp;q=&amp;esrc=s&amp;frm=1&amp;source=images&amp;cd=&amp;cad=rja&amp;uact=8&amp;docid=3w9HLMnGBwlX7M&amp;tbnid=dHjkgEuZiUZTJM:&amp;ved=0CAcQjRw&amp;url=http://blog.livedoor.jp/fumira/tag/%E7%94%9F%E5%BE%92&amp;ei=s7gYVIviN5Dk8AX3soCQCg&amp;bvm=bv.75558745,d.dGc&amp;psig=AFQjCNFwKUKNUGrLLamGUEBApUpu32mpHw&amp;ust=141099259595617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www.google.co.jp/url?sa=i&amp;rct=j&amp;q=&amp;source=images&amp;cd=&amp;cad=rja&amp;docid=NF7hkpkMKX9kvM&amp;tbnid=MJR_kDHWV_4oLM:&amp;ved=0CAUQjRw&amp;url=http://www.winbell-7.com/winbellgk/sanzyutu/html/winbellgk/sanzyutu/bunpai/bunpai-1.html&amp;ei=Ss-3Ub3DLYmCkwXO-4H4Dg&amp;bvm=bv.47810305,d.dGI&amp;psig=AFQjCNFeqagRNAvWx851UzDYhNmlJzoRPg&amp;ust=1371086903503049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www.google.co.jp/url?sa=i&amp;rct=j&amp;q=&amp;source=images&amp;cd=&amp;cad=rja&amp;docid=NF7hkpkMKX9kvM&amp;tbnid=MJR_kDHWV_4oLM:&amp;ved=0CAUQjRw&amp;url=http://www.winbell-7.com/winbellgk/sanzyutu/html/winbellgk/sanzyutu/bunpai/bunpai-1.html&amp;ei=Ss-3Ub3DLYmCkwXO-4H4Dg&amp;bvm=bv.47810305,d.dGI&amp;psig=AFQjCNFeqagRNAvWx851UzDYhNmlJzoRPg&amp;ust=1371086903503049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jp/url?sa=i&amp;rct=j&amp;q=&amp;esrc=s&amp;frm=1&amp;source=images&amp;cd=&amp;cad=rja&amp;uact=8&amp;docid=cGhEBONbrg14OM&amp;tbnid=Gds826ZJ_Ld-_M:&amp;ved=0CAcQjRw&amp;url=http://www.irasutoya.com/2013/10/blog-post_9264.html&amp;ei=YxsaVNbcCcHM8gWvx4G4AQ&amp;bvm=bv.75097201,d.dGc&amp;psig=AFQjCNGoNnrHprQ9N7A4WWwQcyRohGVGyA&amp;ust=1411083412311379" TargetMode="External"/><Relationship Id="rId7" Type="http://schemas.openxmlformats.org/officeDocument/2006/relationships/image" Target="../media/image12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www.google.co.jp/url?sa=i&amp;rct=j&amp;q=&amp;esrc=s&amp;frm=1&amp;source=images&amp;cd=&amp;cad=rja&amp;uact=8&amp;docid=SSrkM0XY3NA1EM&amp;tbnid=ADs_DwMRbbVQkM:&amp;ved=0CAcQjRw&amp;url=http://re.oscarjj.jp/builtnew/1729&amp;ei=1hsaVOHjF5Lt8AXqlYG4BA&amp;bvm=bv.75097201,d.dGc&amp;psig=AFQjCNE6HdApjxg_H3CMoDGyhlX92YB4lA&amp;ust=1411083594233593" TargetMode="Externa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jp/url?sa=i&amp;rct=j&amp;q=&amp;esrc=s&amp;frm=1&amp;source=images&amp;cd=&amp;cad=rja&amp;uact=8&amp;docid=cGhEBONbrg14OM&amp;tbnid=Gds826ZJ_Ld-_M:&amp;ved=0CAcQjRw&amp;url=http://www.irasutoya.com/2013/10/blog-post_9264.html&amp;ei=YxsaVNbcCcHM8gWvx4G4AQ&amp;bvm=bv.75097201,d.dGc&amp;psig=AFQjCNGoNnrHprQ9N7A4WWwQcyRohGVGyA&amp;ust=1411083412311379" TargetMode="External"/><Relationship Id="rId7" Type="http://schemas.openxmlformats.org/officeDocument/2006/relationships/image" Target="../media/image12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www.google.co.jp/url?sa=i&amp;rct=j&amp;q=&amp;esrc=s&amp;frm=1&amp;source=images&amp;cd=&amp;cad=rja&amp;uact=8&amp;docid=SSrkM0XY3NA1EM&amp;tbnid=ADs_DwMRbbVQkM:&amp;ved=0CAcQjRw&amp;url=http://re.oscarjj.jp/builtnew/1729&amp;ei=1hsaVOHjF5Lt8AXqlYG4BA&amp;bvm=bv.75097201,d.dGc&amp;psig=AFQjCNE6HdApjxg_H3CMoDGyhlX92YB4lA&amp;ust=1411083594233593" TargetMode="Externa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jp/url?sa=i&amp;rct=j&amp;q=&amp;source=images&amp;cd=&amp;cad=rja&amp;docid=NF7hkpkMKX9kvM&amp;tbnid=MJR_kDHWV_4oLM:&amp;ved=0CAUQjRw&amp;url=http://www.winbell-7.com/winbellgk/sanzyutu/html/winbellgk/sanzyutu/bunpai/bunpai-1.html&amp;ei=Ss-3Ub3DLYmCkwXO-4H4Dg&amp;bvm=bv.47810305,d.dGI&amp;psig=AFQjCNFeqagRNAvWx851UzDYhNmlJzoRPg&amp;ust=1371086903503049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jp/url?sa=i&amp;rct=j&amp;q=&amp;source=images&amp;cd=&amp;cad=rja&amp;docid=NF7hkpkMKX9kvM&amp;tbnid=MJR_kDHWV_4oLM:&amp;ved=0CAUQjRw&amp;url=http://www.winbell-7.com/winbellgk/sanzyutu/html/winbellgk/sanzyutu/bunpai/bunpai-1.html&amp;ei=Ss-3Ub3DLYmCkwXO-4H4Dg&amp;bvm=bv.47810305,d.dGI&amp;psig=AFQjCNFeqagRNAvWx851UzDYhNmlJzoRPg&amp;ust=1371086903503049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pachiho.exblog.jp/iv/detail/index.asp?s=9694986&amp;i=200905/05/03/d0112003_20223034.jp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>
            <a:normAutofit fontScale="90000"/>
          </a:bodyPr>
          <a:lstStyle/>
          <a:p>
            <a:r>
              <a:rPr kumimoji="1" lang="ja-JP" altLang="en-US" sz="6600" dirty="0" smtClean="0"/>
              <a:t>３章　方　程　式</a:t>
            </a:r>
            <a:r>
              <a:rPr kumimoji="1" lang="en-US" altLang="ja-JP" sz="6600" dirty="0" smtClean="0"/>
              <a:t/>
            </a:r>
            <a:br>
              <a:rPr kumimoji="1" lang="en-US" altLang="ja-JP" sz="6600" dirty="0" smtClean="0"/>
            </a:br>
            <a:r>
              <a:rPr kumimoji="1" lang="en-US" altLang="ja-JP" sz="6600" dirty="0" smtClean="0"/>
              <a:t>2</a:t>
            </a:r>
            <a:r>
              <a:rPr kumimoji="1" lang="ja-JP" altLang="en-US" sz="6600" dirty="0" smtClean="0"/>
              <a:t>節　方程式の利用</a:t>
            </a:r>
            <a:endParaRPr kumimoji="1" lang="ja-JP" altLang="en-US" sz="6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95536" y="3284984"/>
            <a:ext cx="8352928" cy="280831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kumimoji="1" lang="ja-JP" altLang="en-US" sz="4800" dirty="0" smtClean="0">
                <a:solidFill>
                  <a:schemeClr val="tx1"/>
                </a:solidFill>
              </a:rPr>
              <a:t>ねらい</a:t>
            </a:r>
          </a:p>
          <a:p>
            <a:pPr algn="l"/>
            <a:r>
              <a:rPr kumimoji="1" lang="ja-JP" altLang="en-US" sz="4800" dirty="0" smtClean="0">
                <a:solidFill>
                  <a:schemeClr val="tx1"/>
                </a:solidFill>
              </a:rPr>
              <a:t>問題にある数量関係から、方程式を正しくつくることができる。</a:t>
            </a:r>
            <a:endParaRPr kumimoji="1" lang="ja-JP" alt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71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11218"/>
            <a:ext cx="9036496" cy="2481678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3600" dirty="0" smtClean="0"/>
              <a:t>トレ球１２０球を１００円の箱に入れてもらい、これをいわし中学校に送るには送料３８０円がかかり、合計６４８０円であった。トレ球１個の値段を求めなさい。</a:t>
            </a:r>
            <a:endParaRPr kumimoji="1" lang="ja-JP" altLang="en-US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8" t="40970" r="48890" b="29514"/>
          <a:stretch/>
        </p:blipFill>
        <p:spPr bwMode="auto">
          <a:xfrm>
            <a:off x="0" y="3116799"/>
            <a:ext cx="4033833" cy="374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669291" y="2348880"/>
            <a:ext cx="5484194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/>
              <a:t>トレ球１個の値段を</a:t>
            </a:r>
            <a:r>
              <a:rPr lang="ja-JP" altLang="en-US" sz="3200" dirty="0" err="1"/>
              <a:t>ｘ</a:t>
            </a:r>
            <a:r>
              <a:rPr lang="ja-JP" altLang="en-US" sz="3200" dirty="0"/>
              <a:t>円とする</a:t>
            </a:r>
            <a:r>
              <a:rPr lang="ja-JP" altLang="en-US" sz="3200" dirty="0" smtClean="0"/>
              <a:t>と</a:t>
            </a:r>
            <a:endParaRPr lang="en-US" altLang="ja-JP" sz="3200" dirty="0" smtClean="0"/>
          </a:p>
          <a:p>
            <a:r>
              <a:rPr lang="ja-JP" altLang="en-US" sz="3200" dirty="0" smtClean="0"/>
              <a:t>１２０ｘ</a:t>
            </a:r>
            <a:r>
              <a:rPr kumimoji="1" lang="ja-JP" altLang="en-US" sz="3200" dirty="0" smtClean="0"/>
              <a:t>＋１００＋３８０＝６４８０</a:t>
            </a:r>
            <a:endParaRPr kumimoji="1" lang="en-US" altLang="ja-JP" sz="3200" dirty="0" smtClean="0"/>
          </a:p>
          <a:p>
            <a:r>
              <a:rPr lang="ja-JP" altLang="en-US" sz="3200" dirty="0"/>
              <a:t>　</a:t>
            </a:r>
            <a:r>
              <a:rPr lang="ja-JP" altLang="en-US" sz="3200" dirty="0" smtClean="0"/>
              <a:t>　　　　　　　   １２０ｘ＝６０００</a:t>
            </a:r>
            <a:endParaRPr lang="en-US" altLang="ja-JP" sz="3200" dirty="0" smtClean="0"/>
          </a:p>
          <a:p>
            <a:r>
              <a:rPr kumimoji="1" lang="ja-JP" altLang="en-US" sz="3200" dirty="0"/>
              <a:t>　</a:t>
            </a:r>
            <a:r>
              <a:rPr kumimoji="1" lang="ja-JP" altLang="en-US" sz="3200" dirty="0" smtClean="0"/>
              <a:t>　　　　　　　　　　　 ｘ＝５０</a:t>
            </a:r>
            <a:endParaRPr kumimoji="1" lang="en-US" altLang="ja-JP" sz="3200" dirty="0" smtClean="0"/>
          </a:p>
          <a:p>
            <a:r>
              <a:rPr lang="ja-JP" altLang="en-US" sz="3200" dirty="0" smtClean="0"/>
              <a:t>　</a:t>
            </a:r>
            <a:endParaRPr lang="en-US" altLang="ja-JP" sz="3200" dirty="0" smtClean="0"/>
          </a:p>
          <a:p>
            <a:r>
              <a:rPr lang="ja-JP" altLang="en-US" sz="3200" dirty="0"/>
              <a:t>　</a:t>
            </a:r>
            <a:r>
              <a:rPr lang="ja-JP" altLang="en-US" sz="3200" dirty="0" smtClean="0"/>
              <a:t>この</a:t>
            </a:r>
            <a:r>
              <a:rPr lang="ja-JP" altLang="en-US" sz="3200" dirty="0"/>
              <a:t>解は問題にあって</a:t>
            </a:r>
            <a:r>
              <a:rPr lang="ja-JP" altLang="en-US" sz="3200" dirty="0" smtClean="0"/>
              <a:t>いる</a:t>
            </a:r>
            <a:endParaRPr lang="en-US" altLang="ja-JP" sz="3200" dirty="0" smtClean="0"/>
          </a:p>
          <a:p>
            <a:endParaRPr kumimoji="1" lang="en-US" altLang="ja-JP" sz="3200" dirty="0"/>
          </a:p>
          <a:p>
            <a:r>
              <a:rPr lang="ja-JP" altLang="en-US" sz="3200" dirty="0" smtClean="0"/>
              <a:t>　　　　</a:t>
            </a:r>
            <a:r>
              <a:rPr lang="ja-JP" altLang="en-US" sz="3200" u="sng" dirty="0" smtClean="0"/>
              <a:t>答え　トレ球１個５０円</a:t>
            </a:r>
            <a:endParaRPr kumimoji="1" lang="ja-JP" alt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146257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0437" y="105319"/>
            <a:ext cx="8967220" cy="1714202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3600" dirty="0" smtClean="0"/>
              <a:t>このトレ球のいくつかを何人かの生徒に５個ずつ配ったら１２個余り、７個ずつ配ったら４個足りません。生徒の人数は何人でしょうか。</a:t>
            </a:r>
            <a:endParaRPr kumimoji="1" lang="ja-JP" altLang="en-US" sz="3600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293764" y="3067667"/>
            <a:ext cx="651689" cy="622146"/>
            <a:chOff x="2023156" y="3173259"/>
            <a:chExt cx="1565346" cy="1656183"/>
          </a:xfrm>
        </p:grpSpPr>
        <p:sp>
          <p:nvSpPr>
            <p:cNvPr id="24" name="円/楕円 23"/>
            <p:cNvSpPr/>
            <p:nvPr/>
          </p:nvSpPr>
          <p:spPr>
            <a:xfrm>
              <a:off x="2023156" y="3173259"/>
              <a:ext cx="1565346" cy="16561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2183887" y="3353046"/>
              <a:ext cx="1243881" cy="1113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TSP</a:t>
              </a:r>
            </a:p>
            <a:p>
              <a:r>
                <a:rPr lang="ja-JP" altLang="en-US" sz="1000" dirty="0" smtClean="0"/>
                <a:t>★★★</a:t>
              </a:r>
              <a:endParaRPr kumimoji="1" lang="ja-JP" altLang="en-US" sz="1000" dirty="0"/>
            </a:p>
          </p:txBody>
        </p:sp>
      </p:grpSp>
      <p:pic>
        <p:nvPicPr>
          <p:cNvPr id="1026" name="Picture 2" descr="https://encrypted-tbn0.gstatic.com/images?q=tbn:ANd9GcRtP1LrHge8yUq2EHQ016LEsJV-PLYSYw6BiELXEofAenHqevvmNQ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71" b="36814"/>
          <a:stretch/>
        </p:blipFill>
        <p:spPr bwMode="auto">
          <a:xfrm>
            <a:off x="573326" y="1892665"/>
            <a:ext cx="1023819" cy="114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0.gstatic.com/images?q=tbn:ANd9GcRtP1LrHge8yUq2EHQ016LEsJV-PLYSYw6BiELXEofAenHqevvmNQ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34" b="33557"/>
          <a:stretch/>
        </p:blipFill>
        <p:spPr bwMode="auto">
          <a:xfrm>
            <a:off x="5539563" y="1857496"/>
            <a:ext cx="962015" cy="120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0.gstatic.com/images?q=tbn:ANd9GcRtP1LrHge8yUq2EHQ016LEsJV-PLYSYw6BiELXEofAenHqevvmNQ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5" r="34881" b="32771"/>
          <a:stretch/>
        </p:blipFill>
        <p:spPr bwMode="auto">
          <a:xfrm>
            <a:off x="2726259" y="1819521"/>
            <a:ext cx="857098" cy="121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グループ化 29"/>
          <p:cNvGrpSpPr/>
          <p:nvPr/>
        </p:nvGrpSpPr>
        <p:grpSpPr>
          <a:xfrm>
            <a:off x="958074" y="3083488"/>
            <a:ext cx="651689" cy="622146"/>
            <a:chOff x="2023156" y="3173259"/>
            <a:chExt cx="1565346" cy="1656183"/>
          </a:xfrm>
        </p:grpSpPr>
        <p:sp>
          <p:nvSpPr>
            <p:cNvPr id="31" name="円/楕円 30"/>
            <p:cNvSpPr/>
            <p:nvPr/>
          </p:nvSpPr>
          <p:spPr>
            <a:xfrm>
              <a:off x="2023156" y="3173259"/>
              <a:ext cx="1565346" cy="16561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2183887" y="3353046"/>
              <a:ext cx="1243881" cy="1113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TSP</a:t>
              </a:r>
            </a:p>
            <a:p>
              <a:r>
                <a:rPr lang="ja-JP" altLang="en-US" sz="1000" dirty="0" smtClean="0"/>
                <a:t>★★★</a:t>
              </a:r>
              <a:endParaRPr kumimoji="1" lang="ja-JP" altLang="en-US" sz="1000" dirty="0"/>
            </a:p>
          </p:txBody>
        </p:sp>
      </p:grpSp>
      <p:grpSp>
        <p:nvGrpSpPr>
          <p:cNvPr id="33" name="グループ化 32"/>
          <p:cNvGrpSpPr/>
          <p:nvPr/>
        </p:nvGrpSpPr>
        <p:grpSpPr>
          <a:xfrm>
            <a:off x="1503235" y="3067667"/>
            <a:ext cx="651689" cy="622146"/>
            <a:chOff x="2023156" y="3173259"/>
            <a:chExt cx="1565346" cy="1656183"/>
          </a:xfrm>
        </p:grpSpPr>
        <p:sp>
          <p:nvSpPr>
            <p:cNvPr id="34" name="円/楕円 33"/>
            <p:cNvSpPr/>
            <p:nvPr/>
          </p:nvSpPr>
          <p:spPr>
            <a:xfrm>
              <a:off x="2023156" y="3173259"/>
              <a:ext cx="1565346" cy="16561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2183887" y="3353046"/>
              <a:ext cx="1243881" cy="1113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TSP</a:t>
              </a:r>
            </a:p>
            <a:p>
              <a:r>
                <a:rPr lang="ja-JP" altLang="en-US" sz="1000" dirty="0" smtClean="0"/>
                <a:t>★★★</a:t>
              </a:r>
              <a:endParaRPr kumimoji="1" lang="ja-JP" altLang="en-US" sz="1000" dirty="0"/>
            </a:p>
          </p:txBody>
        </p:sp>
      </p:grpSp>
      <p:grpSp>
        <p:nvGrpSpPr>
          <p:cNvPr id="36" name="グループ化 35"/>
          <p:cNvGrpSpPr/>
          <p:nvPr/>
        </p:nvGrpSpPr>
        <p:grpSpPr>
          <a:xfrm>
            <a:off x="699145" y="3592700"/>
            <a:ext cx="651689" cy="622146"/>
            <a:chOff x="2023156" y="3173259"/>
            <a:chExt cx="1565346" cy="1656183"/>
          </a:xfrm>
        </p:grpSpPr>
        <p:sp>
          <p:nvSpPr>
            <p:cNvPr id="37" name="円/楕円 36"/>
            <p:cNvSpPr/>
            <p:nvPr/>
          </p:nvSpPr>
          <p:spPr>
            <a:xfrm>
              <a:off x="2023156" y="3173259"/>
              <a:ext cx="1565346" cy="16561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2183887" y="3353046"/>
              <a:ext cx="1243881" cy="1113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TSP</a:t>
              </a:r>
            </a:p>
            <a:p>
              <a:r>
                <a:rPr lang="ja-JP" altLang="en-US" sz="1000" dirty="0" smtClean="0"/>
                <a:t>★★★</a:t>
              </a:r>
              <a:endParaRPr kumimoji="1" lang="ja-JP" altLang="en-US" sz="1000" dirty="0"/>
            </a:p>
          </p:txBody>
        </p:sp>
      </p:grpSp>
      <p:grpSp>
        <p:nvGrpSpPr>
          <p:cNvPr id="39" name="グループ化 38"/>
          <p:cNvGrpSpPr/>
          <p:nvPr/>
        </p:nvGrpSpPr>
        <p:grpSpPr>
          <a:xfrm>
            <a:off x="1217001" y="3608537"/>
            <a:ext cx="651689" cy="622146"/>
            <a:chOff x="2023156" y="3173259"/>
            <a:chExt cx="1565346" cy="1656183"/>
          </a:xfrm>
        </p:grpSpPr>
        <p:sp>
          <p:nvSpPr>
            <p:cNvPr id="40" name="円/楕円 39"/>
            <p:cNvSpPr/>
            <p:nvPr/>
          </p:nvSpPr>
          <p:spPr>
            <a:xfrm>
              <a:off x="2023156" y="3173259"/>
              <a:ext cx="1565346" cy="16561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2183887" y="3353046"/>
              <a:ext cx="1243881" cy="1113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TSP</a:t>
              </a:r>
            </a:p>
            <a:p>
              <a:r>
                <a:rPr lang="ja-JP" altLang="en-US" sz="1000" dirty="0" smtClean="0"/>
                <a:t>★★★</a:t>
              </a:r>
              <a:endParaRPr kumimoji="1" lang="ja-JP" altLang="en-US" sz="1000" dirty="0"/>
            </a:p>
          </p:txBody>
        </p:sp>
      </p:grpSp>
      <p:grpSp>
        <p:nvGrpSpPr>
          <p:cNvPr id="42" name="グループ化 41"/>
          <p:cNvGrpSpPr/>
          <p:nvPr/>
        </p:nvGrpSpPr>
        <p:grpSpPr>
          <a:xfrm>
            <a:off x="2375546" y="3067667"/>
            <a:ext cx="651689" cy="622146"/>
            <a:chOff x="2023156" y="3173259"/>
            <a:chExt cx="1565346" cy="1656183"/>
          </a:xfrm>
        </p:grpSpPr>
        <p:sp>
          <p:nvSpPr>
            <p:cNvPr id="43" name="円/楕円 42"/>
            <p:cNvSpPr/>
            <p:nvPr/>
          </p:nvSpPr>
          <p:spPr>
            <a:xfrm>
              <a:off x="2023156" y="3173259"/>
              <a:ext cx="1565346" cy="16561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2183887" y="3353046"/>
              <a:ext cx="1243881" cy="1113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TSP</a:t>
              </a:r>
            </a:p>
            <a:p>
              <a:r>
                <a:rPr lang="ja-JP" altLang="en-US" sz="1000" dirty="0" smtClean="0"/>
                <a:t>★★★</a:t>
              </a:r>
              <a:endParaRPr kumimoji="1" lang="ja-JP" altLang="en-US" sz="1000" dirty="0"/>
            </a:p>
          </p:txBody>
        </p:sp>
      </p:grpSp>
      <p:grpSp>
        <p:nvGrpSpPr>
          <p:cNvPr id="45" name="グループ化 44"/>
          <p:cNvGrpSpPr/>
          <p:nvPr/>
        </p:nvGrpSpPr>
        <p:grpSpPr>
          <a:xfrm>
            <a:off x="3027235" y="3038091"/>
            <a:ext cx="651689" cy="622146"/>
            <a:chOff x="2023156" y="3173259"/>
            <a:chExt cx="1565346" cy="1656183"/>
          </a:xfrm>
        </p:grpSpPr>
        <p:sp>
          <p:nvSpPr>
            <p:cNvPr id="46" name="円/楕円 45"/>
            <p:cNvSpPr/>
            <p:nvPr/>
          </p:nvSpPr>
          <p:spPr>
            <a:xfrm>
              <a:off x="2023156" y="3173259"/>
              <a:ext cx="1565346" cy="16561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2183887" y="3353046"/>
              <a:ext cx="1243881" cy="1113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TSP</a:t>
              </a:r>
            </a:p>
            <a:p>
              <a:r>
                <a:rPr lang="ja-JP" altLang="en-US" sz="1000" dirty="0" smtClean="0"/>
                <a:t>★★★</a:t>
              </a:r>
              <a:endParaRPr kumimoji="1" lang="ja-JP" altLang="en-US" sz="1000" dirty="0"/>
            </a:p>
          </p:txBody>
        </p:sp>
      </p:grpSp>
      <p:grpSp>
        <p:nvGrpSpPr>
          <p:cNvPr id="48" name="グループ化 47"/>
          <p:cNvGrpSpPr/>
          <p:nvPr/>
        </p:nvGrpSpPr>
        <p:grpSpPr>
          <a:xfrm>
            <a:off x="3558445" y="3083488"/>
            <a:ext cx="651689" cy="622146"/>
            <a:chOff x="2023156" y="3173259"/>
            <a:chExt cx="1565346" cy="1656183"/>
          </a:xfrm>
        </p:grpSpPr>
        <p:sp>
          <p:nvSpPr>
            <p:cNvPr id="49" name="円/楕円 48"/>
            <p:cNvSpPr/>
            <p:nvPr/>
          </p:nvSpPr>
          <p:spPr>
            <a:xfrm>
              <a:off x="2023156" y="3173259"/>
              <a:ext cx="1565346" cy="16561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2183887" y="3353046"/>
              <a:ext cx="1243881" cy="1113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TSP</a:t>
              </a:r>
            </a:p>
            <a:p>
              <a:r>
                <a:rPr lang="ja-JP" altLang="en-US" sz="1000" dirty="0" smtClean="0"/>
                <a:t>★★★</a:t>
              </a:r>
              <a:endParaRPr kumimoji="1" lang="ja-JP" altLang="en-US" sz="1000" dirty="0"/>
            </a:p>
          </p:txBody>
        </p:sp>
      </p:grpSp>
      <p:grpSp>
        <p:nvGrpSpPr>
          <p:cNvPr id="51" name="グループ化 50"/>
          <p:cNvGrpSpPr/>
          <p:nvPr/>
        </p:nvGrpSpPr>
        <p:grpSpPr>
          <a:xfrm>
            <a:off x="2651426" y="3489559"/>
            <a:ext cx="651689" cy="622146"/>
            <a:chOff x="2023156" y="3173259"/>
            <a:chExt cx="1565346" cy="1656183"/>
          </a:xfrm>
        </p:grpSpPr>
        <p:sp>
          <p:nvSpPr>
            <p:cNvPr id="52" name="円/楕円 51"/>
            <p:cNvSpPr/>
            <p:nvPr/>
          </p:nvSpPr>
          <p:spPr>
            <a:xfrm>
              <a:off x="2023156" y="3173259"/>
              <a:ext cx="1565346" cy="16561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2183887" y="3353046"/>
              <a:ext cx="1243881" cy="1113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TSP</a:t>
              </a:r>
            </a:p>
            <a:p>
              <a:r>
                <a:rPr lang="ja-JP" altLang="en-US" sz="1000" dirty="0" smtClean="0"/>
                <a:t>★★★</a:t>
              </a:r>
              <a:endParaRPr kumimoji="1" lang="ja-JP" altLang="en-US" sz="1000" dirty="0"/>
            </a:p>
          </p:txBody>
        </p:sp>
      </p:grpSp>
      <p:grpSp>
        <p:nvGrpSpPr>
          <p:cNvPr id="54" name="グループ化 53"/>
          <p:cNvGrpSpPr/>
          <p:nvPr/>
        </p:nvGrpSpPr>
        <p:grpSpPr>
          <a:xfrm>
            <a:off x="3286163" y="3553340"/>
            <a:ext cx="651689" cy="622146"/>
            <a:chOff x="2023156" y="3173259"/>
            <a:chExt cx="1565346" cy="1656183"/>
          </a:xfrm>
        </p:grpSpPr>
        <p:sp>
          <p:nvSpPr>
            <p:cNvPr id="55" name="円/楕円 54"/>
            <p:cNvSpPr/>
            <p:nvPr/>
          </p:nvSpPr>
          <p:spPr>
            <a:xfrm>
              <a:off x="2023156" y="3173259"/>
              <a:ext cx="1565346" cy="16561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2183887" y="3353046"/>
              <a:ext cx="1243881" cy="1113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TSP</a:t>
              </a:r>
            </a:p>
            <a:p>
              <a:r>
                <a:rPr lang="ja-JP" altLang="en-US" sz="1000" dirty="0" smtClean="0"/>
                <a:t>★★★</a:t>
              </a:r>
              <a:endParaRPr kumimoji="1" lang="ja-JP" altLang="en-US" sz="1000" dirty="0"/>
            </a:p>
          </p:txBody>
        </p:sp>
      </p:grpSp>
      <p:grpSp>
        <p:nvGrpSpPr>
          <p:cNvPr id="57" name="グループ化 56"/>
          <p:cNvGrpSpPr/>
          <p:nvPr/>
        </p:nvGrpSpPr>
        <p:grpSpPr>
          <a:xfrm>
            <a:off x="5213718" y="3105628"/>
            <a:ext cx="651689" cy="622146"/>
            <a:chOff x="2023156" y="3173259"/>
            <a:chExt cx="1565346" cy="1656183"/>
          </a:xfrm>
        </p:grpSpPr>
        <p:sp>
          <p:nvSpPr>
            <p:cNvPr id="58" name="円/楕円 57"/>
            <p:cNvSpPr/>
            <p:nvPr/>
          </p:nvSpPr>
          <p:spPr>
            <a:xfrm>
              <a:off x="2023156" y="3173259"/>
              <a:ext cx="1565346" cy="16561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2183887" y="3353046"/>
              <a:ext cx="1243881" cy="1113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TSP</a:t>
              </a:r>
            </a:p>
            <a:p>
              <a:r>
                <a:rPr lang="ja-JP" altLang="en-US" sz="1000" dirty="0" smtClean="0"/>
                <a:t>★★★</a:t>
              </a:r>
              <a:endParaRPr kumimoji="1" lang="ja-JP" altLang="en-US" sz="1000" dirty="0"/>
            </a:p>
          </p:txBody>
        </p:sp>
      </p:grpSp>
      <p:grpSp>
        <p:nvGrpSpPr>
          <p:cNvPr id="60" name="グループ化 59"/>
          <p:cNvGrpSpPr/>
          <p:nvPr/>
        </p:nvGrpSpPr>
        <p:grpSpPr>
          <a:xfrm>
            <a:off x="5798490" y="3105628"/>
            <a:ext cx="651689" cy="622146"/>
            <a:chOff x="2023156" y="3173259"/>
            <a:chExt cx="1565346" cy="1656183"/>
          </a:xfrm>
        </p:grpSpPr>
        <p:sp>
          <p:nvSpPr>
            <p:cNvPr id="61" name="円/楕円 60"/>
            <p:cNvSpPr/>
            <p:nvPr/>
          </p:nvSpPr>
          <p:spPr>
            <a:xfrm>
              <a:off x="2023156" y="3173259"/>
              <a:ext cx="1565346" cy="16561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テキスト ボックス 61"/>
            <p:cNvSpPr txBox="1"/>
            <p:nvPr/>
          </p:nvSpPr>
          <p:spPr>
            <a:xfrm>
              <a:off x="2183887" y="3353046"/>
              <a:ext cx="1243881" cy="1113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TSP</a:t>
              </a:r>
            </a:p>
            <a:p>
              <a:r>
                <a:rPr lang="ja-JP" altLang="en-US" sz="1000" dirty="0" smtClean="0"/>
                <a:t>★★★</a:t>
              </a:r>
              <a:endParaRPr kumimoji="1" lang="ja-JP" altLang="en-US" sz="1000" dirty="0"/>
            </a:p>
          </p:txBody>
        </p:sp>
      </p:grpSp>
      <p:grpSp>
        <p:nvGrpSpPr>
          <p:cNvPr id="63" name="グループ化 62"/>
          <p:cNvGrpSpPr/>
          <p:nvPr/>
        </p:nvGrpSpPr>
        <p:grpSpPr>
          <a:xfrm>
            <a:off x="6383262" y="3135204"/>
            <a:ext cx="651689" cy="622146"/>
            <a:chOff x="2023156" y="3173259"/>
            <a:chExt cx="1565346" cy="1656183"/>
          </a:xfrm>
        </p:grpSpPr>
        <p:sp>
          <p:nvSpPr>
            <p:cNvPr id="64" name="円/楕円 63"/>
            <p:cNvSpPr/>
            <p:nvPr/>
          </p:nvSpPr>
          <p:spPr>
            <a:xfrm>
              <a:off x="2023156" y="3173259"/>
              <a:ext cx="1565346" cy="16561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2183887" y="3353046"/>
              <a:ext cx="1243881" cy="1113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TSP</a:t>
              </a:r>
            </a:p>
            <a:p>
              <a:r>
                <a:rPr lang="ja-JP" altLang="en-US" sz="1000" dirty="0" smtClean="0"/>
                <a:t>★★★</a:t>
              </a:r>
              <a:endParaRPr kumimoji="1" lang="ja-JP" altLang="en-US" sz="1000" dirty="0"/>
            </a:p>
          </p:txBody>
        </p:sp>
      </p:grpSp>
      <p:grpSp>
        <p:nvGrpSpPr>
          <p:cNvPr id="66" name="グループ化 65"/>
          <p:cNvGrpSpPr/>
          <p:nvPr/>
        </p:nvGrpSpPr>
        <p:grpSpPr>
          <a:xfrm>
            <a:off x="5539563" y="3626648"/>
            <a:ext cx="651689" cy="622146"/>
            <a:chOff x="2023156" y="3173259"/>
            <a:chExt cx="1565346" cy="1656183"/>
          </a:xfrm>
        </p:grpSpPr>
        <p:sp>
          <p:nvSpPr>
            <p:cNvPr id="67" name="円/楕円 66"/>
            <p:cNvSpPr/>
            <p:nvPr/>
          </p:nvSpPr>
          <p:spPr>
            <a:xfrm>
              <a:off x="2023156" y="3173259"/>
              <a:ext cx="1565346" cy="16561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テキスト ボックス 67"/>
            <p:cNvSpPr txBox="1"/>
            <p:nvPr/>
          </p:nvSpPr>
          <p:spPr>
            <a:xfrm>
              <a:off x="2183887" y="3353046"/>
              <a:ext cx="1243881" cy="1113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TSP</a:t>
              </a:r>
            </a:p>
            <a:p>
              <a:r>
                <a:rPr lang="ja-JP" altLang="en-US" sz="1000" dirty="0" smtClean="0"/>
                <a:t>★★★</a:t>
              </a:r>
              <a:endParaRPr kumimoji="1" lang="ja-JP" altLang="en-US" sz="1000" dirty="0"/>
            </a:p>
          </p:txBody>
        </p:sp>
      </p:grpSp>
      <p:grpSp>
        <p:nvGrpSpPr>
          <p:cNvPr id="69" name="グループ化 68"/>
          <p:cNvGrpSpPr/>
          <p:nvPr/>
        </p:nvGrpSpPr>
        <p:grpSpPr>
          <a:xfrm>
            <a:off x="6057417" y="3591301"/>
            <a:ext cx="651689" cy="622146"/>
            <a:chOff x="2023156" y="3173259"/>
            <a:chExt cx="1565346" cy="1656183"/>
          </a:xfrm>
        </p:grpSpPr>
        <p:sp>
          <p:nvSpPr>
            <p:cNvPr id="70" name="円/楕円 69"/>
            <p:cNvSpPr/>
            <p:nvPr/>
          </p:nvSpPr>
          <p:spPr>
            <a:xfrm>
              <a:off x="2023156" y="3173259"/>
              <a:ext cx="1565346" cy="16561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テキスト ボックス 70"/>
            <p:cNvSpPr txBox="1"/>
            <p:nvPr/>
          </p:nvSpPr>
          <p:spPr>
            <a:xfrm>
              <a:off x="2183887" y="3353046"/>
              <a:ext cx="1243881" cy="1113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TSP</a:t>
              </a:r>
            </a:p>
            <a:p>
              <a:r>
                <a:rPr lang="ja-JP" altLang="en-US" sz="1000" dirty="0" smtClean="0"/>
                <a:t>★★★</a:t>
              </a:r>
              <a:endParaRPr kumimoji="1" lang="ja-JP" altLang="en-US" sz="1000" dirty="0"/>
            </a:p>
          </p:txBody>
        </p:sp>
      </p:grpSp>
      <p:grpSp>
        <p:nvGrpSpPr>
          <p:cNvPr id="72" name="グループ化 71"/>
          <p:cNvGrpSpPr/>
          <p:nvPr/>
        </p:nvGrpSpPr>
        <p:grpSpPr>
          <a:xfrm>
            <a:off x="7247828" y="2196220"/>
            <a:ext cx="651689" cy="622146"/>
            <a:chOff x="2023156" y="3173259"/>
            <a:chExt cx="1565346" cy="1656183"/>
          </a:xfrm>
        </p:grpSpPr>
        <p:sp>
          <p:nvSpPr>
            <p:cNvPr id="73" name="円/楕円 72"/>
            <p:cNvSpPr/>
            <p:nvPr/>
          </p:nvSpPr>
          <p:spPr>
            <a:xfrm>
              <a:off x="2023156" y="3173259"/>
              <a:ext cx="1565346" cy="16561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テキスト ボックス 73"/>
            <p:cNvSpPr txBox="1"/>
            <p:nvPr/>
          </p:nvSpPr>
          <p:spPr>
            <a:xfrm>
              <a:off x="2183887" y="3353046"/>
              <a:ext cx="1243881" cy="1113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TSP</a:t>
              </a:r>
            </a:p>
            <a:p>
              <a:r>
                <a:rPr lang="ja-JP" altLang="en-US" sz="1000" dirty="0" smtClean="0"/>
                <a:t>★★★</a:t>
              </a:r>
              <a:endParaRPr kumimoji="1" lang="ja-JP" altLang="en-US" sz="1000" dirty="0"/>
            </a:p>
          </p:txBody>
        </p:sp>
      </p:grpSp>
      <p:sp>
        <p:nvSpPr>
          <p:cNvPr id="26" name="テキスト ボックス 25"/>
          <p:cNvSpPr txBox="1"/>
          <p:nvPr/>
        </p:nvSpPr>
        <p:spPr>
          <a:xfrm>
            <a:off x="4182667" y="2217731"/>
            <a:ext cx="10310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 smtClean="0"/>
              <a:t>・・・</a:t>
            </a:r>
            <a:endParaRPr kumimoji="1" lang="ja-JP" altLang="en-US" sz="4400" dirty="0"/>
          </a:p>
        </p:txBody>
      </p:sp>
      <p:grpSp>
        <p:nvGrpSpPr>
          <p:cNvPr id="76" name="グループ化 75"/>
          <p:cNvGrpSpPr/>
          <p:nvPr/>
        </p:nvGrpSpPr>
        <p:grpSpPr>
          <a:xfrm>
            <a:off x="8029686" y="2236820"/>
            <a:ext cx="651689" cy="622146"/>
            <a:chOff x="2023156" y="3173259"/>
            <a:chExt cx="1565346" cy="1656183"/>
          </a:xfrm>
        </p:grpSpPr>
        <p:sp>
          <p:nvSpPr>
            <p:cNvPr id="77" name="円/楕円 76"/>
            <p:cNvSpPr/>
            <p:nvPr/>
          </p:nvSpPr>
          <p:spPr>
            <a:xfrm>
              <a:off x="2023156" y="3173259"/>
              <a:ext cx="1565346" cy="16561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テキスト ボックス 77"/>
            <p:cNvSpPr txBox="1"/>
            <p:nvPr/>
          </p:nvSpPr>
          <p:spPr>
            <a:xfrm>
              <a:off x="2183887" y="3353046"/>
              <a:ext cx="1243881" cy="1113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TSP</a:t>
              </a:r>
            </a:p>
            <a:p>
              <a:r>
                <a:rPr lang="ja-JP" altLang="en-US" sz="1000" dirty="0" smtClean="0"/>
                <a:t>★★★</a:t>
              </a:r>
              <a:endParaRPr kumimoji="1" lang="ja-JP" altLang="en-US" sz="1000" dirty="0"/>
            </a:p>
          </p:txBody>
        </p:sp>
      </p:grpSp>
      <p:grpSp>
        <p:nvGrpSpPr>
          <p:cNvPr id="79" name="グループ化 78"/>
          <p:cNvGrpSpPr/>
          <p:nvPr/>
        </p:nvGrpSpPr>
        <p:grpSpPr>
          <a:xfrm>
            <a:off x="7506513" y="2397480"/>
            <a:ext cx="651689" cy="622146"/>
            <a:chOff x="2023156" y="3173259"/>
            <a:chExt cx="1565346" cy="1656183"/>
          </a:xfrm>
        </p:grpSpPr>
        <p:sp>
          <p:nvSpPr>
            <p:cNvPr id="80" name="円/楕円 79"/>
            <p:cNvSpPr/>
            <p:nvPr/>
          </p:nvSpPr>
          <p:spPr>
            <a:xfrm>
              <a:off x="2023156" y="3173259"/>
              <a:ext cx="1565346" cy="16561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テキスト ボックス 80"/>
            <p:cNvSpPr txBox="1"/>
            <p:nvPr/>
          </p:nvSpPr>
          <p:spPr>
            <a:xfrm>
              <a:off x="2183887" y="3353046"/>
              <a:ext cx="1243881" cy="1113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TSP</a:t>
              </a:r>
            </a:p>
            <a:p>
              <a:r>
                <a:rPr lang="ja-JP" altLang="en-US" sz="1000" dirty="0" smtClean="0"/>
                <a:t>★★★</a:t>
              </a:r>
              <a:endParaRPr kumimoji="1" lang="ja-JP" altLang="en-US" sz="1000" dirty="0"/>
            </a:p>
          </p:txBody>
        </p:sp>
      </p:grpSp>
      <p:grpSp>
        <p:nvGrpSpPr>
          <p:cNvPr id="82" name="グループ化 81"/>
          <p:cNvGrpSpPr/>
          <p:nvPr/>
        </p:nvGrpSpPr>
        <p:grpSpPr>
          <a:xfrm>
            <a:off x="8251807" y="2397480"/>
            <a:ext cx="651689" cy="622146"/>
            <a:chOff x="2023156" y="3173259"/>
            <a:chExt cx="1565346" cy="1656183"/>
          </a:xfrm>
        </p:grpSpPr>
        <p:sp>
          <p:nvSpPr>
            <p:cNvPr id="83" name="円/楕円 82"/>
            <p:cNvSpPr/>
            <p:nvPr/>
          </p:nvSpPr>
          <p:spPr>
            <a:xfrm>
              <a:off x="2023156" y="3173259"/>
              <a:ext cx="1565346" cy="16561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テキスト ボックス 83"/>
            <p:cNvSpPr txBox="1"/>
            <p:nvPr/>
          </p:nvSpPr>
          <p:spPr>
            <a:xfrm>
              <a:off x="2183887" y="3353046"/>
              <a:ext cx="1243881" cy="1113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TSP</a:t>
              </a:r>
            </a:p>
            <a:p>
              <a:r>
                <a:rPr lang="ja-JP" altLang="en-US" sz="1000" dirty="0" smtClean="0"/>
                <a:t>★★★</a:t>
              </a:r>
              <a:endParaRPr kumimoji="1" lang="ja-JP" altLang="en-US" sz="1000" dirty="0"/>
            </a:p>
          </p:txBody>
        </p:sp>
      </p:grpSp>
      <p:grpSp>
        <p:nvGrpSpPr>
          <p:cNvPr id="85" name="グループ化 84"/>
          <p:cNvGrpSpPr/>
          <p:nvPr/>
        </p:nvGrpSpPr>
        <p:grpSpPr>
          <a:xfrm>
            <a:off x="7439597" y="2972823"/>
            <a:ext cx="651689" cy="622146"/>
            <a:chOff x="2023156" y="3173259"/>
            <a:chExt cx="1565346" cy="1656183"/>
          </a:xfrm>
        </p:grpSpPr>
        <p:sp>
          <p:nvSpPr>
            <p:cNvPr id="86" name="円/楕円 85"/>
            <p:cNvSpPr/>
            <p:nvPr/>
          </p:nvSpPr>
          <p:spPr>
            <a:xfrm>
              <a:off x="2023156" y="3173259"/>
              <a:ext cx="1565346" cy="16561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テキスト ボックス 86"/>
            <p:cNvSpPr txBox="1"/>
            <p:nvPr/>
          </p:nvSpPr>
          <p:spPr>
            <a:xfrm>
              <a:off x="2183887" y="3353046"/>
              <a:ext cx="1243881" cy="1113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TSP</a:t>
              </a:r>
            </a:p>
            <a:p>
              <a:r>
                <a:rPr lang="ja-JP" altLang="en-US" sz="1000" dirty="0" smtClean="0"/>
                <a:t>★★★</a:t>
              </a:r>
              <a:endParaRPr kumimoji="1" lang="ja-JP" altLang="en-US" sz="1000" dirty="0"/>
            </a:p>
          </p:txBody>
        </p:sp>
      </p:grpSp>
      <p:grpSp>
        <p:nvGrpSpPr>
          <p:cNvPr id="88" name="グループ化 87"/>
          <p:cNvGrpSpPr/>
          <p:nvPr/>
        </p:nvGrpSpPr>
        <p:grpSpPr>
          <a:xfrm>
            <a:off x="8085818" y="3003623"/>
            <a:ext cx="651689" cy="622146"/>
            <a:chOff x="2023156" y="3173259"/>
            <a:chExt cx="1565346" cy="1656183"/>
          </a:xfrm>
        </p:grpSpPr>
        <p:sp>
          <p:nvSpPr>
            <p:cNvPr id="89" name="円/楕円 88"/>
            <p:cNvSpPr/>
            <p:nvPr/>
          </p:nvSpPr>
          <p:spPr>
            <a:xfrm>
              <a:off x="2023156" y="3173259"/>
              <a:ext cx="1565346" cy="16561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テキスト ボックス 89"/>
            <p:cNvSpPr txBox="1"/>
            <p:nvPr/>
          </p:nvSpPr>
          <p:spPr>
            <a:xfrm>
              <a:off x="2183887" y="3353046"/>
              <a:ext cx="1243881" cy="1113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TSP</a:t>
              </a:r>
            </a:p>
            <a:p>
              <a:r>
                <a:rPr lang="ja-JP" altLang="en-US" sz="1000" dirty="0" smtClean="0"/>
                <a:t>★★★</a:t>
              </a:r>
              <a:endParaRPr kumimoji="1" lang="ja-JP" altLang="en-US" sz="1000" dirty="0"/>
            </a:p>
          </p:txBody>
        </p:sp>
      </p:grpSp>
      <p:grpSp>
        <p:nvGrpSpPr>
          <p:cNvPr id="91" name="グループ化 90"/>
          <p:cNvGrpSpPr/>
          <p:nvPr/>
        </p:nvGrpSpPr>
        <p:grpSpPr>
          <a:xfrm>
            <a:off x="7692466" y="3178486"/>
            <a:ext cx="651689" cy="622146"/>
            <a:chOff x="2023156" y="3173259"/>
            <a:chExt cx="1565346" cy="1656183"/>
          </a:xfrm>
        </p:grpSpPr>
        <p:sp>
          <p:nvSpPr>
            <p:cNvPr id="92" name="円/楕円 91"/>
            <p:cNvSpPr/>
            <p:nvPr/>
          </p:nvSpPr>
          <p:spPr>
            <a:xfrm>
              <a:off x="2023156" y="3173259"/>
              <a:ext cx="1565346" cy="16561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テキスト ボックス 92"/>
            <p:cNvSpPr txBox="1"/>
            <p:nvPr/>
          </p:nvSpPr>
          <p:spPr>
            <a:xfrm>
              <a:off x="2183887" y="3353046"/>
              <a:ext cx="1243881" cy="1113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TSP</a:t>
              </a:r>
            </a:p>
            <a:p>
              <a:r>
                <a:rPr lang="ja-JP" altLang="en-US" sz="1000" dirty="0" smtClean="0"/>
                <a:t>★★★</a:t>
              </a:r>
              <a:endParaRPr kumimoji="1" lang="ja-JP" altLang="en-US" sz="1000" dirty="0"/>
            </a:p>
          </p:txBody>
        </p:sp>
      </p:grpSp>
      <p:grpSp>
        <p:nvGrpSpPr>
          <p:cNvPr id="94" name="グループ化 93"/>
          <p:cNvGrpSpPr/>
          <p:nvPr/>
        </p:nvGrpSpPr>
        <p:grpSpPr>
          <a:xfrm>
            <a:off x="8344155" y="3199506"/>
            <a:ext cx="651689" cy="622146"/>
            <a:chOff x="2023156" y="3173259"/>
            <a:chExt cx="1565346" cy="1656183"/>
          </a:xfrm>
        </p:grpSpPr>
        <p:sp>
          <p:nvSpPr>
            <p:cNvPr id="95" name="円/楕円 94"/>
            <p:cNvSpPr/>
            <p:nvPr/>
          </p:nvSpPr>
          <p:spPr>
            <a:xfrm>
              <a:off x="2023156" y="3173259"/>
              <a:ext cx="1565346" cy="16561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テキスト ボックス 95"/>
            <p:cNvSpPr txBox="1"/>
            <p:nvPr/>
          </p:nvSpPr>
          <p:spPr>
            <a:xfrm>
              <a:off x="2183887" y="3353046"/>
              <a:ext cx="1243881" cy="1113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TSP</a:t>
              </a:r>
            </a:p>
            <a:p>
              <a:r>
                <a:rPr lang="ja-JP" altLang="en-US" sz="1000" dirty="0" smtClean="0"/>
                <a:t>★★★</a:t>
              </a:r>
              <a:endParaRPr kumimoji="1" lang="ja-JP" altLang="en-US" sz="1000" dirty="0"/>
            </a:p>
          </p:txBody>
        </p:sp>
      </p:grpSp>
      <p:grpSp>
        <p:nvGrpSpPr>
          <p:cNvPr id="97" name="グループ化 96"/>
          <p:cNvGrpSpPr/>
          <p:nvPr/>
        </p:nvGrpSpPr>
        <p:grpSpPr>
          <a:xfrm>
            <a:off x="7661944" y="3821652"/>
            <a:ext cx="651689" cy="622146"/>
            <a:chOff x="2023156" y="3173259"/>
            <a:chExt cx="1565346" cy="1656183"/>
          </a:xfrm>
        </p:grpSpPr>
        <p:sp>
          <p:nvSpPr>
            <p:cNvPr id="98" name="円/楕円 97"/>
            <p:cNvSpPr/>
            <p:nvPr/>
          </p:nvSpPr>
          <p:spPr>
            <a:xfrm>
              <a:off x="2023156" y="3173259"/>
              <a:ext cx="1565346" cy="16561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テキスト ボックス 98"/>
            <p:cNvSpPr txBox="1"/>
            <p:nvPr/>
          </p:nvSpPr>
          <p:spPr>
            <a:xfrm>
              <a:off x="2183887" y="3353046"/>
              <a:ext cx="1243881" cy="1113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TSP</a:t>
              </a:r>
            </a:p>
            <a:p>
              <a:r>
                <a:rPr lang="ja-JP" altLang="en-US" sz="1000" dirty="0" smtClean="0"/>
                <a:t>★★★</a:t>
              </a:r>
              <a:endParaRPr kumimoji="1" lang="ja-JP" altLang="en-US" sz="1000" dirty="0"/>
            </a:p>
          </p:txBody>
        </p:sp>
      </p:grpSp>
      <p:grpSp>
        <p:nvGrpSpPr>
          <p:cNvPr id="100" name="グループ化 99"/>
          <p:cNvGrpSpPr/>
          <p:nvPr/>
        </p:nvGrpSpPr>
        <p:grpSpPr>
          <a:xfrm>
            <a:off x="8344154" y="3757350"/>
            <a:ext cx="651689" cy="622146"/>
            <a:chOff x="2023156" y="3173259"/>
            <a:chExt cx="1565346" cy="1656183"/>
          </a:xfrm>
        </p:grpSpPr>
        <p:sp>
          <p:nvSpPr>
            <p:cNvPr id="101" name="円/楕円 100"/>
            <p:cNvSpPr/>
            <p:nvPr/>
          </p:nvSpPr>
          <p:spPr>
            <a:xfrm>
              <a:off x="2023156" y="3173259"/>
              <a:ext cx="1565346" cy="16561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テキスト ボックス 101"/>
            <p:cNvSpPr txBox="1"/>
            <p:nvPr/>
          </p:nvSpPr>
          <p:spPr>
            <a:xfrm>
              <a:off x="2183887" y="3353046"/>
              <a:ext cx="1243881" cy="1113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TSP</a:t>
              </a:r>
            </a:p>
            <a:p>
              <a:r>
                <a:rPr lang="ja-JP" altLang="en-US" sz="1000" dirty="0" smtClean="0"/>
                <a:t>★★★</a:t>
              </a:r>
              <a:endParaRPr kumimoji="1" lang="ja-JP" altLang="en-US" sz="1000" dirty="0"/>
            </a:p>
          </p:txBody>
        </p:sp>
      </p:grpSp>
      <p:grpSp>
        <p:nvGrpSpPr>
          <p:cNvPr id="106" name="グループ化 105"/>
          <p:cNvGrpSpPr/>
          <p:nvPr/>
        </p:nvGrpSpPr>
        <p:grpSpPr>
          <a:xfrm>
            <a:off x="7082261" y="3570018"/>
            <a:ext cx="651689" cy="622146"/>
            <a:chOff x="2023156" y="3173259"/>
            <a:chExt cx="1565346" cy="1656183"/>
          </a:xfrm>
        </p:grpSpPr>
        <p:sp>
          <p:nvSpPr>
            <p:cNvPr id="107" name="円/楕円 106"/>
            <p:cNvSpPr/>
            <p:nvPr/>
          </p:nvSpPr>
          <p:spPr>
            <a:xfrm>
              <a:off x="2023156" y="3173259"/>
              <a:ext cx="1565346" cy="16561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テキスト ボックス 107"/>
            <p:cNvSpPr txBox="1"/>
            <p:nvPr/>
          </p:nvSpPr>
          <p:spPr>
            <a:xfrm>
              <a:off x="2183887" y="3353046"/>
              <a:ext cx="1243881" cy="1113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TSP</a:t>
              </a:r>
            </a:p>
            <a:p>
              <a:r>
                <a:rPr lang="ja-JP" altLang="en-US" sz="1000" dirty="0" smtClean="0"/>
                <a:t>★★★</a:t>
              </a:r>
              <a:endParaRPr kumimoji="1" lang="ja-JP" altLang="en-US" sz="1000" dirty="0"/>
            </a:p>
          </p:txBody>
        </p:sp>
      </p:grpSp>
      <p:grpSp>
        <p:nvGrpSpPr>
          <p:cNvPr id="109" name="グループ化 108"/>
          <p:cNvGrpSpPr/>
          <p:nvPr/>
        </p:nvGrpSpPr>
        <p:grpSpPr>
          <a:xfrm>
            <a:off x="7117862" y="2676099"/>
            <a:ext cx="651689" cy="622146"/>
            <a:chOff x="2023156" y="3173259"/>
            <a:chExt cx="1565346" cy="1656183"/>
          </a:xfrm>
        </p:grpSpPr>
        <p:sp>
          <p:nvSpPr>
            <p:cNvPr id="110" name="円/楕円 109"/>
            <p:cNvSpPr/>
            <p:nvPr/>
          </p:nvSpPr>
          <p:spPr>
            <a:xfrm>
              <a:off x="2023156" y="3173259"/>
              <a:ext cx="1565346" cy="16561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テキスト ボックス 110"/>
            <p:cNvSpPr txBox="1"/>
            <p:nvPr/>
          </p:nvSpPr>
          <p:spPr>
            <a:xfrm>
              <a:off x="2183887" y="3353046"/>
              <a:ext cx="1243881" cy="1113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TSP</a:t>
              </a:r>
            </a:p>
            <a:p>
              <a:r>
                <a:rPr lang="ja-JP" altLang="en-US" sz="1000" dirty="0" smtClean="0"/>
                <a:t>★★★</a:t>
              </a:r>
              <a:endParaRPr kumimoji="1" lang="ja-JP" altLang="en-US" sz="1000" dirty="0"/>
            </a:p>
          </p:txBody>
        </p:sp>
      </p:grpSp>
      <p:pic>
        <p:nvPicPr>
          <p:cNvPr id="112" name="Picture 2" descr="https://encrypted-tbn0.gstatic.com/images?q=tbn:ANd9GcRtP1LrHge8yUq2EHQ016LEsJV-PLYSYw6BiELXEofAenHqevvmNQ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71" b="36814"/>
          <a:stretch/>
        </p:blipFill>
        <p:spPr bwMode="auto">
          <a:xfrm>
            <a:off x="586592" y="4424333"/>
            <a:ext cx="1023819" cy="114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6" descr="https://encrypted-tbn0.gstatic.com/images?q=tbn:ANd9GcRtP1LrHge8yUq2EHQ016LEsJV-PLYSYw6BiELXEofAenHqevvmNQ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5" r="34881" b="32771"/>
          <a:stretch/>
        </p:blipFill>
        <p:spPr bwMode="auto">
          <a:xfrm>
            <a:off x="2783883" y="4314696"/>
            <a:ext cx="857098" cy="121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4" descr="https://encrypted-tbn0.gstatic.com/images?q=tbn:ANd9GcRtP1LrHge8yUq2EHQ016LEsJV-PLYSYw6BiELXEofAenHqevvmNQ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34" b="33557"/>
          <a:stretch/>
        </p:blipFill>
        <p:spPr bwMode="auto">
          <a:xfrm>
            <a:off x="5576409" y="4328900"/>
            <a:ext cx="962015" cy="120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テキスト ボックス 114"/>
          <p:cNvSpPr txBox="1"/>
          <p:nvPr/>
        </p:nvSpPr>
        <p:spPr>
          <a:xfrm>
            <a:off x="4249583" y="4737510"/>
            <a:ext cx="10310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 smtClean="0"/>
              <a:t>・・・</a:t>
            </a:r>
            <a:endParaRPr kumimoji="1" lang="ja-JP" altLang="en-US" sz="4400" dirty="0"/>
          </a:p>
        </p:txBody>
      </p:sp>
      <p:grpSp>
        <p:nvGrpSpPr>
          <p:cNvPr id="116" name="グループ化 115"/>
          <p:cNvGrpSpPr/>
          <p:nvPr/>
        </p:nvGrpSpPr>
        <p:grpSpPr>
          <a:xfrm>
            <a:off x="2973672" y="5567851"/>
            <a:ext cx="651689" cy="622146"/>
            <a:chOff x="2023156" y="3173259"/>
            <a:chExt cx="1565346" cy="1656183"/>
          </a:xfrm>
        </p:grpSpPr>
        <p:sp>
          <p:nvSpPr>
            <p:cNvPr id="117" name="円/楕円 116"/>
            <p:cNvSpPr/>
            <p:nvPr/>
          </p:nvSpPr>
          <p:spPr>
            <a:xfrm>
              <a:off x="2023156" y="3173259"/>
              <a:ext cx="1565346" cy="16561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テキスト ボックス 117"/>
            <p:cNvSpPr txBox="1"/>
            <p:nvPr/>
          </p:nvSpPr>
          <p:spPr>
            <a:xfrm>
              <a:off x="2183887" y="3353046"/>
              <a:ext cx="1243881" cy="1113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TSP</a:t>
              </a:r>
            </a:p>
            <a:p>
              <a:r>
                <a:rPr lang="ja-JP" altLang="en-US" sz="1000" dirty="0" smtClean="0"/>
                <a:t>★★★</a:t>
              </a:r>
              <a:endParaRPr kumimoji="1" lang="ja-JP" altLang="en-US" sz="1000" dirty="0"/>
            </a:p>
          </p:txBody>
        </p:sp>
      </p:grpSp>
      <p:grpSp>
        <p:nvGrpSpPr>
          <p:cNvPr id="119" name="グループ化 118"/>
          <p:cNvGrpSpPr/>
          <p:nvPr/>
        </p:nvGrpSpPr>
        <p:grpSpPr>
          <a:xfrm>
            <a:off x="2529747" y="5531358"/>
            <a:ext cx="651689" cy="622146"/>
            <a:chOff x="2023156" y="3173259"/>
            <a:chExt cx="1565346" cy="1656183"/>
          </a:xfrm>
        </p:grpSpPr>
        <p:sp>
          <p:nvSpPr>
            <p:cNvPr id="120" name="円/楕円 119"/>
            <p:cNvSpPr/>
            <p:nvPr/>
          </p:nvSpPr>
          <p:spPr>
            <a:xfrm>
              <a:off x="2023156" y="3173259"/>
              <a:ext cx="1565346" cy="16561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テキスト ボックス 120"/>
            <p:cNvSpPr txBox="1"/>
            <p:nvPr/>
          </p:nvSpPr>
          <p:spPr>
            <a:xfrm>
              <a:off x="2183887" y="3353046"/>
              <a:ext cx="1243881" cy="1113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TSP</a:t>
              </a:r>
            </a:p>
            <a:p>
              <a:r>
                <a:rPr lang="ja-JP" altLang="en-US" sz="1000" dirty="0" smtClean="0"/>
                <a:t>★★★</a:t>
              </a:r>
              <a:endParaRPr kumimoji="1" lang="ja-JP" altLang="en-US" sz="1000" dirty="0"/>
            </a:p>
          </p:txBody>
        </p:sp>
      </p:grpSp>
      <p:grpSp>
        <p:nvGrpSpPr>
          <p:cNvPr id="122" name="グループ化 121"/>
          <p:cNvGrpSpPr/>
          <p:nvPr/>
        </p:nvGrpSpPr>
        <p:grpSpPr>
          <a:xfrm>
            <a:off x="314569" y="6098679"/>
            <a:ext cx="651689" cy="622146"/>
            <a:chOff x="2023156" y="3173259"/>
            <a:chExt cx="1565346" cy="1656183"/>
          </a:xfrm>
        </p:grpSpPr>
        <p:sp>
          <p:nvSpPr>
            <p:cNvPr id="123" name="円/楕円 122"/>
            <p:cNvSpPr/>
            <p:nvPr/>
          </p:nvSpPr>
          <p:spPr>
            <a:xfrm>
              <a:off x="2023156" y="3173259"/>
              <a:ext cx="1565346" cy="16561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テキスト ボックス 123"/>
            <p:cNvSpPr txBox="1"/>
            <p:nvPr/>
          </p:nvSpPr>
          <p:spPr>
            <a:xfrm>
              <a:off x="2183887" y="3353046"/>
              <a:ext cx="1243881" cy="1113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TSP</a:t>
              </a:r>
            </a:p>
            <a:p>
              <a:r>
                <a:rPr lang="ja-JP" altLang="en-US" sz="1000" dirty="0" smtClean="0"/>
                <a:t>★★★</a:t>
              </a:r>
              <a:endParaRPr kumimoji="1" lang="ja-JP" altLang="en-US" sz="1000" dirty="0"/>
            </a:p>
          </p:txBody>
        </p:sp>
      </p:grpSp>
      <p:grpSp>
        <p:nvGrpSpPr>
          <p:cNvPr id="125" name="グループ化 124"/>
          <p:cNvGrpSpPr/>
          <p:nvPr/>
        </p:nvGrpSpPr>
        <p:grpSpPr>
          <a:xfrm>
            <a:off x="878536" y="6150126"/>
            <a:ext cx="651689" cy="622146"/>
            <a:chOff x="2023156" y="3173259"/>
            <a:chExt cx="1565346" cy="1656183"/>
          </a:xfrm>
        </p:grpSpPr>
        <p:sp>
          <p:nvSpPr>
            <p:cNvPr id="126" name="円/楕円 125"/>
            <p:cNvSpPr/>
            <p:nvPr/>
          </p:nvSpPr>
          <p:spPr>
            <a:xfrm>
              <a:off x="2023156" y="3173259"/>
              <a:ext cx="1565346" cy="16561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テキスト ボックス 126"/>
            <p:cNvSpPr txBox="1"/>
            <p:nvPr/>
          </p:nvSpPr>
          <p:spPr>
            <a:xfrm>
              <a:off x="2183887" y="3353046"/>
              <a:ext cx="1243881" cy="1113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TSP</a:t>
              </a:r>
            </a:p>
            <a:p>
              <a:r>
                <a:rPr lang="ja-JP" altLang="en-US" sz="1000" dirty="0" smtClean="0"/>
                <a:t>★★★</a:t>
              </a:r>
              <a:endParaRPr kumimoji="1" lang="ja-JP" altLang="en-US" sz="1000" dirty="0"/>
            </a:p>
          </p:txBody>
        </p:sp>
      </p:grpSp>
      <p:grpSp>
        <p:nvGrpSpPr>
          <p:cNvPr id="128" name="グループ化 127"/>
          <p:cNvGrpSpPr/>
          <p:nvPr/>
        </p:nvGrpSpPr>
        <p:grpSpPr>
          <a:xfrm>
            <a:off x="1217000" y="5661763"/>
            <a:ext cx="651689" cy="622146"/>
            <a:chOff x="2023156" y="3173259"/>
            <a:chExt cx="1565346" cy="1656183"/>
          </a:xfrm>
        </p:grpSpPr>
        <p:sp>
          <p:nvSpPr>
            <p:cNvPr id="129" name="円/楕円 128"/>
            <p:cNvSpPr/>
            <p:nvPr/>
          </p:nvSpPr>
          <p:spPr>
            <a:xfrm>
              <a:off x="2023156" y="3173259"/>
              <a:ext cx="1565346" cy="16561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テキスト ボックス 129"/>
            <p:cNvSpPr txBox="1"/>
            <p:nvPr/>
          </p:nvSpPr>
          <p:spPr>
            <a:xfrm>
              <a:off x="2183887" y="3353046"/>
              <a:ext cx="1243881" cy="1113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TSP</a:t>
              </a:r>
            </a:p>
            <a:p>
              <a:r>
                <a:rPr lang="ja-JP" altLang="en-US" sz="1000" dirty="0" smtClean="0"/>
                <a:t>★★★</a:t>
              </a:r>
              <a:endParaRPr kumimoji="1" lang="ja-JP" altLang="en-US" sz="1000" dirty="0"/>
            </a:p>
          </p:txBody>
        </p:sp>
      </p:grpSp>
      <p:grpSp>
        <p:nvGrpSpPr>
          <p:cNvPr id="131" name="グループ化 130"/>
          <p:cNvGrpSpPr/>
          <p:nvPr/>
        </p:nvGrpSpPr>
        <p:grpSpPr>
          <a:xfrm>
            <a:off x="1475928" y="6169097"/>
            <a:ext cx="651689" cy="622146"/>
            <a:chOff x="2023156" y="3173259"/>
            <a:chExt cx="1565346" cy="1656183"/>
          </a:xfrm>
        </p:grpSpPr>
        <p:sp>
          <p:nvSpPr>
            <p:cNvPr id="132" name="円/楕円 131"/>
            <p:cNvSpPr/>
            <p:nvPr/>
          </p:nvSpPr>
          <p:spPr>
            <a:xfrm>
              <a:off x="2023156" y="3173259"/>
              <a:ext cx="1565346" cy="16561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テキスト ボックス 132"/>
            <p:cNvSpPr txBox="1"/>
            <p:nvPr/>
          </p:nvSpPr>
          <p:spPr>
            <a:xfrm>
              <a:off x="2183887" y="3353046"/>
              <a:ext cx="1243881" cy="1113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TSP</a:t>
              </a:r>
            </a:p>
            <a:p>
              <a:r>
                <a:rPr lang="ja-JP" altLang="en-US" sz="1000" dirty="0" smtClean="0"/>
                <a:t>★★★</a:t>
              </a:r>
              <a:endParaRPr kumimoji="1" lang="ja-JP" altLang="en-US" sz="1000" dirty="0"/>
            </a:p>
          </p:txBody>
        </p:sp>
      </p:grpSp>
      <p:grpSp>
        <p:nvGrpSpPr>
          <p:cNvPr id="134" name="グループ化 133"/>
          <p:cNvGrpSpPr/>
          <p:nvPr/>
        </p:nvGrpSpPr>
        <p:grpSpPr>
          <a:xfrm>
            <a:off x="1633815" y="5554683"/>
            <a:ext cx="651689" cy="622146"/>
            <a:chOff x="2023156" y="3173259"/>
            <a:chExt cx="1565346" cy="1656183"/>
          </a:xfrm>
        </p:grpSpPr>
        <p:sp>
          <p:nvSpPr>
            <p:cNvPr id="135" name="円/楕円 134"/>
            <p:cNvSpPr/>
            <p:nvPr/>
          </p:nvSpPr>
          <p:spPr>
            <a:xfrm>
              <a:off x="2023156" y="3173259"/>
              <a:ext cx="1565346" cy="16561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テキスト ボックス 135"/>
            <p:cNvSpPr txBox="1"/>
            <p:nvPr/>
          </p:nvSpPr>
          <p:spPr>
            <a:xfrm>
              <a:off x="2183887" y="3353046"/>
              <a:ext cx="1243881" cy="1113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TSP</a:t>
              </a:r>
            </a:p>
            <a:p>
              <a:r>
                <a:rPr lang="ja-JP" altLang="en-US" sz="1000" dirty="0" smtClean="0"/>
                <a:t>★★★</a:t>
              </a:r>
              <a:endParaRPr kumimoji="1" lang="ja-JP" altLang="en-US" sz="1000" dirty="0"/>
            </a:p>
          </p:txBody>
        </p:sp>
      </p:grpSp>
      <p:grpSp>
        <p:nvGrpSpPr>
          <p:cNvPr id="137" name="グループ化 136"/>
          <p:cNvGrpSpPr/>
          <p:nvPr/>
        </p:nvGrpSpPr>
        <p:grpSpPr>
          <a:xfrm>
            <a:off x="3094151" y="6075665"/>
            <a:ext cx="651689" cy="622146"/>
            <a:chOff x="2023156" y="3173259"/>
            <a:chExt cx="1565346" cy="1656183"/>
          </a:xfrm>
        </p:grpSpPr>
        <p:sp>
          <p:nvSpPr>
            <p:cNvPr id="138" name="円/楕円 137"/>
            <p:cNvSpPr/>
            <p:nvPr/>
          </p:nvSpPr>
          <p:spPr>
            <a:xfrm>
              <a:off x="2023156" y="3173259"/>
              <a:ext cx="1565346" cy="16561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テキスト ボックス 138"/>
            <p:cNvSpPr txBox="1"/>
            <p:nvPr/>
          </p:nvSpPr>
          <p:spPr>
            <a:xfrm>
              <a:off x="2183887" y="3353046"/>
              <a:ext cx="1243881" cy="1113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TSP</a:t>
              </a:r>
            </a:p>
            <a:p>
              <a:r>
                <a:rPr lang="ja-JP" altLang="en-US" sz="1000" dirty="0" smtClean="0"/>
                <a:t>★★★</a:t>
              </a:r>
              <a:endParaRPr kumimoji="1" lang="ja-JP" altLang="en-US" sz="1000" dirty="0"/>
            </a:p>
          </p:txBody>
        </p:sp>
      </p:grpSp>
      <p:grpSp>
        <p:nvGrpSpPr>
          <p:cNvPr id="140" name="グループ化 139"/>
          <p:cNvGrpSpPr/>
          <p:nvPr/>
        </p:nvGrpSpPr>
        <p:grpSpPr>
          <a:xfrm>
            <a:off x="2529747" y="6099369"/>
            <a:ext cx="651689" cy="622146"/>
            <a:chOff x="2023156" y="3173259"/>
            <a:chExt cx="1565346" cy="1656183"/>
          </a:xfrm>
        </p:grpSpPr>
        <p:sp>
          <p:nvSpPr>
            <p:cNvPr id="141" name="円/楕円 140"/>
            <p:cNvSpPr/>
            <p:nvPr/>
          </p:nvSpPr>
          <p:spPr>
            <a:xfrm>
              <a:off x="2023156" y="3173259"/>
              <a:ext cx="1565346" cy="16561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テキスト ボックス 141"/>
            <p:cNvSpPr txBox="1"/>
            <p:nvPr/>
          </p:nvSpPr>
          <p:spPr>
            <a:xfrm>
              <a:off x="2183887" y="3353046"/>
              <a:ext cx="1243881" cy="1113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TSP</a:t>
              </a:r>
            </a:p>
            <a:p>
              <a:r>
                <a:rPr lang="ja-JP" altLang="en-US" sz="1000" dirty="0" smtClean="0"/>
                <a:t>★★★</a:t>
              </a:r>
              <a:endParaRPr kumimoji="1" lang="ja-JP" altLang="en-US" sz="1000" dirty="0"/>
            </a:p>
          </p:txBody>
        </p:sp>
      </p:grpSp>
      <p:grpSp>
        <p:nvGrpSpPr>
          <p:cNvPr id="143" name="グループ化 142"/>
          <p:cNvGrpSpPr/>
          <p:nvPr/>
        </p:nvGrpSpPr>
        <p:grpSpPr>
          <a:xfrm>
            <a:off x="3651751" y="6115658"/>
            <a:ext cx="651689" cy="622146"/>
            <a:chOff x="2023156" y="3173259"/>
            <a:chExt cx="1565346" cy="1656183"/>
          </a:xfrm>
        </p:grpSpPr>
        <p:sp>
          <p:nvSpPr>
            <p:cNvPr id="144" name="円/楕円 143"/>
            <p:cNvSpPr/>
            <p:nvPr/>
          </p:nvSpPr>
          <p:spPr>
            <a:xfrm>
              <a:off x="2023156" y="3173259"/>
              <a:ext cx="1565346" cy="16561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テキスト ボックス 144"/>
            <p:cNvSpPr txBox="1"/>
            <p:nvPr/>
          </p:nvSpPr>
          <p:spPr>
            <a:xfrm>
              <a:off x="2183887" y="3353046"/>
              <a:ext cx="1243881" cy="1113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TSP</a:t>
              </a:r>
            </a:p>
            <a:p>
              <a:r>
                <a:rPr lang="ja-JP" altLang="en-US" sz="1000" dirty="0" smtClean="0"/>
                <a:t>★★★</a:t>
              </a:r>
              <a:endParaRPr kumimoji="1" lang="ja-JP" altLang="en-US" sz="1000" dirty="0"/>
            </a:p>
          </p:txBody>
        </p:sp>
      </p:grpSp>
      <p:grpSp>
        <p:nvGrpSpPr>
          <p:cNvPr id="146" name="グループ化 145"/>
          <p:cNvGrpSpPr/>
          <p:nvPr/>
        </p:nvGrpSpPr>
        <p:grpSpPr>
          <a:xfrm>
            <a:off x="3491528" y="5614488"/>
            <a:ext cx="651689" cy="622146"/>
            <a:chOff x="2023156" y="3173259"/>
            <a:chExt cx="1565346" cy="1656183"/>
          </a:xfrm>
        </p:grpSpPr>
        <p:sp>
          <p:nvSpPr>
            <p:cNvPr id="147" name="円/楕円 146"/>
            <p:cNvSpPr/>
            <p:nvPr/>
          </p:nvSpPr>
          <p:spPr>
            <a:xfrm>
              <a:off x="2023156" y="3173259"/>
              <a:ext cx="1565346" cy="16561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テキスト ボックス 147"/>
            <p:cNvSpPr txBox="1"/>
            <p:nvPr/>
          </p:nvSpPr>
          <p:spPr>
            <a:xfrm>
              <a:off x="2183887" y="3353046"/>
              <a:ext cx="1243881" cy="1113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TSP</a:t>
              </a:r>
            </a:p>
            <a:p>
              <a:r>
                <a:rPr lang="ja-JP" altLang="en-US" sz="1000" dirty="0" smtClean="0"/>
                <a:t>★★★</a:t>
              </a:r>
              <a:endParaRPr kumimoji="1" lang="ja-JP" altLang="en-US" sz="1000" dirty="0"/>
            </a:p>
          </p:txBody>
        </p:sp>
      </p:grpSp>
      <p:grpSp>
        <p:nvGrpSpPr>
          <p:cNvPr id="149" name="グループ化 148"/>
          <p:cNvGrpSpPr/>
          <p:nvPr/>
        </p:nvGrpSpPr>
        <p:grpSpPr>
          <a:xfrm>
            <a:off x="237363" y="5589151"/>
            <a:ext cx="651689" cy="622146"/>
            <a:chOff x="2023156" y="3173259"/>
            <a:chExt cx="1565346" cy="1656183"/>
          </a:xfrm>
        </p:grpSpPr>
        <p:sp>
          <p:nvSpPr>
            <p:cNvPr id="150" name="円/楕円 149"/>
            <p:cNvSpPr/>
            <p:nvPr/>
          </p:nvSpPr>
          <p:spPr>
            <a:xfrm>
              <a:off x="2023156" y="3173259"/>
              <a:ext cx="1565346" cy="16561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テキスト ボックス 150"/>
            <p:cNvSpPr txBox="1"/>
            <p:nvPr/>
          </p:nvSpPr>
          <p:spPr>
            <a:xfrm>
              <a:off x="2183887" y="3353046"/>
              <a:ext cx="1243881" cy="1113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TSP</a:t>
              </a:r>
            </a:p>
            <a:p>
              <a:r>
                <a:rPr lang="ja-JP" altLang="en-US" sz="1000" dirty="0" smtClean="0"/>
                <a:t>★★★</a:t>
              </a:r>
              <a:endParaRPr kumimoji="1" lang="ja-JP" altLang="en-US" sz="1000" dirty="0"/>
            </a:p>
          </p:txBody>
        </p:sp>
      </p:grpSp>
      <p:grpSp>
        <p:nvGrpSpPr>
          <p:cNvPr id="152" name="グループ化 151"/>
          <p:cNvGrpSpPr/>
          <p:nvPr/>
        </p:nvGrpSpPr>
        <p:grpSpPr>
          <a:xfrm>
            <a:off x="777270" y="5594226"/>
            <a:ext cx="651689" cy="622146"/>
            <a:chOff x="2023156" y="3173259"/>
            <a:chExt cx="1565346" cy="1656183"/>
          </a:xfrm>
        </p:grpSpPr>
        <p:sp>
          <p:nvSpPr>
            <p:cNvPr id="153" name="円/楕円 152"/>
            <p:cNvSpPr/>
            <p:nvPr/>
          </p:nvSpPr>
          <p:spPr>
            <a:xfrm>
              <a:off x="2023156" y="3173259"/>
              <a:ext cx="1565346" cy="16561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テキスト ボックス 153"/>
            <p:cNvSpPr txBox="1"/>
            <p:nvPr/>
          </p:nvSpPr>
          <p:spPr>
            <a:xfrm>
              <a:off x="2183887" y="3353046"/>
              <a:ext cx="1243881" cy="1113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TSP</a:t>
              </a:r>
            </a:p>
            <a:p>
              <a:r>
                <a:rPr lang="ja-JP" altLang="en-US" sz="1000" dirty="0" smtClean="0"/>
                <a:t>★★★</a:t>
              </a:r>
              <a:endParaRPr kumimoji="1" lang="ja-JP" altLang="en-US" sz="1000" dirty="0"/>
            </a:p>
          </p:txBody>
        </p:sp>
      </p:grpSp>
      <p:grpSp>
        <p:nvGrpSpPr>
          <p:cNvPr id="155" name="グループ化 154"/>
          <p:cNvGrpSpPr/>
          <p:nvPr/>
        </p:nvGrpSpPr>
        <p:grpSpPr>
          <a:xfrm>
            <a:off x="3902358" y="5552585"/>
            <a:ext cx="651689" cy="622146"/>
            <a:chOff x="2023156" y="3173259"/>
            <a:chExt cx="1565346" cy="1656183"/>
          </a:xfrm>
        </p:grpSpPr>
        <p:sp>
          <p:nvSpPr>
            <p:cNvPr id="156" name="円/楕円 155"/>
            <p:cNvSpPr/>
            <p:nvPr/>
          </p:nvSpPr>
          <p:spPr>
            <a:xfrm>
              <a:off x="2023156" y="3173259"/>
              <a:ext cx="1565346" cy="16561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テキスト ボックス 156"/>
            <p:cNvSpPr txBox="1"/>
            <p:nvPr/>
          </p:nvSpPr>
          <p:spPr>
            <a:xfrm>
              <a:off x="2183887" y="3353046"/>
              <a:ext cx="1243881" cy="1113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TSP</a:t>
              </a:r>
            </a:p>
            <a:p>
              <a:r>
                <a:rPr lang="ja-JP" altLang="en-US" sz="1000" dirty="0" smtClean="0"/>
                <a:t>★★★</a:t>
              </a:r>
              <a:endParaRPr kumimoji="1" lang="ja-JP" altLang="en-US" sz="1000" dirty="0"/>
            </a:p>
          </p:txBody>
        </p:sp>
      </p:grpSp>
      <p:grpSp>
        <p:nvGrpSpPr>
          <p:cNvPr id="158" name="グループ化 157"/>
          <p:cNvGrpSpPr/>
          <p:nvPr/>
        </p:nvGrpSpPr>
        <p:grpSpPr>
          <a:xfrm>
            <a:off x="5137954" y="5496890"/>
            <a:ext cx="651689" cy="622146"/>
            <a:chOff x="2023156" y="3173259"/>
            <a:chExt cx="1565346" cy="1656183"/>
          </a:xfrm>
        </p:grpSpPr>
        <p:sp>
          <p:nvSpPr>
            <p:cNvPr id="159" name="円/楕円 158"/>
            <p:cNvSpPr/>
            <p:nvPr/>
          </p:nvSpPr>
          <p:spPr>
            <a:xfrm>
              <a:off x="2023156" y="3173259"/>
              <a:ext cx="1565346" cy="16561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テキスト ボックス 159"/>
            <p:cNvSpPr txBox="1"/>
            <p:nvPr/>
          </p:nvSpPr>
          <p:spPr>
            <a:xfrm>
              <a:off x="2183887" y="3353046"/>
              <a:ext cx="1243881" cy="1113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TSP</a:t>
              </a:r>
            </a:p>
            <a:p>
              <a:r>
                <a:rPr lang="ja-JP" altLang="en-US" sz="1000" dirty="0" smtClean="0"/>
                <a:t>★★★</a:t>
              </a:r>
              <a:endParaRPr kumimoji="1" lang="ja-JP" altLang="en-US" sz="1000" dirty="0"/>
            </a:p>
          </p:txBody>
        </p:sp>
      </p:grpSp>
      <p:grpSp>
        <p:nvGrpSpPr>
          <p:cNvPr id="164" name="グループ化 163"/>
          <p:cNvGrpSpPr/>
          <p:nvPr/>
        </p:nvGrpSpPr>
        <p:grpSpPr>
          <a:xfrm>
            <a:off x="5204870" y="6053524"/>
            <a:ext cx="651689" cy="622146"/>
            <a:chOff x="2023156" y="3173259"/>
            <a:chExt cx="1565346" cy="1656183"/>
          </a:xfrm>
        </p:grpSpPr>
        <p:sp>
          <p:nvSpPr>
            <p:cNvPr id="165" name="円/楕円 164"/>
            <p:cNvSpPr/>
            <p:nvPr/>
          </p:nvSpPr>
          <p:spPr>
            <a:xfrm>
              <a:off x="2023156" y="3173259"/>
              <a:ext cx="1565346" cy="165618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166" name="テキスト ボックス 165"/>
            <p:cNvSpPr txBox="1"/>
            <p:nvPr/>
          </p:nvSpPr>
          <p:spPr>
            <a:xfrm>
              <a:off x="2183887" y="3353046"/>
              <a:ext cx="1367658" cy="131090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rgbClr val="FF0000"/>
                  </a:solidFill>
                </a:rPr>
                <a:t>TSP</a:t>
              </a:r>
            </a:p>
            <a:p>
              <a:r>
                <a:rPr lang="ja-JP" altLang="en-US" sz="1000" dirty="0" smtClean="0">
                  <a:solidFill>
                    <a:srgbClr val="FF0000"/>
                  </a:solidFill>
                </a:rPr>
                <a:t>★★★</a:t>
              </a:r>
              <a:endParaRPr kumimoji="1" lang="ja-JP" altLang="en-US" sz="1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7" name="グループ化 166"/>
          <p:cNvGrpSpPr/>
          <p:nvPr/>
        </p:nvGrpSpPr>
        <p:grpSpPr>
          <a:xfrm>
            <a:off x="6717351" y="5500507"/>
            <a:ext cx="651689" cy="622146"/>
            <a:chOff x="2023156" y="3173259"/>
            <a:chExt cx="1565346" cy="1656183"/>
          </a:xfrm>
        </p:grpSpPr>
        <p:sp>
          <p:nvSpPr>
            <p:cNvPr id="168" name="円/楕円 167"/>
            <p:cNvSpPr/>
            <p:nvPr/>
          </p:nvSpPr>
          <p:spPr>
            <a:xfrm>
              <a:off x="2023156" y="3173259"/>
              <a:ext cx="1565346" cy="165618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169" name="テキスト ボックス 168"/>
            <p:cNvSpPr txBox="1"/>
            <p:nvPr/>
          </p:nvSpPr>
          <p:spPr>
            <a:xfrm>
              <a:off x="2183887" y="3353046"/>
              <a:ext cx="1367658" cy="131090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rgbClr val="FF0000"/>
                  </a:solidFill>
                </a:rPr>
                <a:t>TSP</a:t>
              </a:r>
            </a:p>
            <a:p>
              <a:r>
                <a:rPr lang="ja-JP" altLang="en-US" sz="1000" dirty="0" smtClean="0">
                  <a:solidFill>
                    <a:srgbClr val="FF0000"/>
                  </a:solidFill>
                </a:rPr>
                <a:t>★★★</a:t>
              </a:r>
              <a:endParaRPr kumimoji="1" lang="ja-JP" altLang="en-US" sz="1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0" name="グループ化 169"/>
          <p:cNvGrpSpPr/>
          <p:nvPr/>
        </p:nvGrpSpPr>
        <p:grpSpPr>
          <a:xfrm>
            <a:off x="6123414" y="5531358"/>
            <a:ext cx="651689" cy="622146"/>
            <a:chOff x="2023156" y="3173259"/>
            <a:chExt cx="1565346" cy="1656183"/>
          </a:xfrm>
        </p:grpSpPr>
        <p:sp>
          <p:nvSpPr>
            <p:cNvPr id="171" name="円/楕円 170"/>
            <p:cNvSpPr/>
            <p:nvPr/>
          </p:nvSpPr>
          <p:spPr>
            <a:xfrm>
              <a:off x="2023156" y="3173259"/>
              <a:ext cx="1565346" cy="16561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" name="テキスト ボックス 171"/>
            <p:cNvSpPr txBox="1"/>
            <p:nvPr/>
          </p:nvSpPr>
          <p:spPr>
            <a:xfrm>
              <a:off x="2183887" y="3353046"/>
              <a:ext cx="1243881" cy="1113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TSP</a:t>
              </a:r>
            </a:p>
            <a:p>
              <a:r>
                <a:rPr lang="ja-JP" altLang="en-US" sz="1000" dirty="0" smtClean="0"/>
                <a:t>★★★</a:t>
              </a:r>
              <a:endParaRPr kumimoji="1" lang="ja-JP" altLang="en-US" sz="1000" dirty="0"/>
            </a:p>
          </p:txBody>
        </p:sp>
      </p:grpSp>
      <p:grpSp>
        <p:nvGrpSpPr>
          <p:cNvPr id="173" name="グループ化 172"/>
          <p:cNvGrpSpPr/>
          <p:nvPr/>
        </p:nvGrpSpPr>
        <p:grpSpPr>
          <a:xfrm>
            <a:off x="5606479" y="5491277"/>
            <a:ext cx="651689" cy="622146"/>
            <a:chOff x="2023156" y="3173259"/>
            <a:chExt cx="1565346" cy="1656183"/>
          </a:xfrm>
        </p:grpSpPr>
        <p:sp>
          <p:nvSpPr>
            <p:cNvPr id="174" name="円/楕円 173"/>
            <p:cNvSpPr/>
            <p:nvPr/>
          </p:nvSpPr>
          <p:spPr>
            <a:xfrm>
              <a:off x="2023156" y="3173259"/>
              <a:ext cx="1565346" cy="16561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テキスト ボックス 174"/>
            <p:cNvSpPr txBox="1"/>
            <p:nvPr/>
          </p:nvSpPr>
          <p:spPr>
            <a:xfrm>
              <a:off x="2183887" y="3353046"/>
              <a:ext cx="1243881" cy="1113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TSP</a:t>
              </a:r>
            </a:p>
            <a:p>
              <a:r>
                <a:rPr lang="ja-JP" altLang="en-US" sz="1000" dirty="0" smtClean="0"/>
                <a:t>★★★</a:t>
              </a:r>
              <a:endParaRPr kumimoji="1" lang="ja-JP" altLang="en-US" sz="1000" dirty="0"/>
            </a:p>
          </p:txBody>
        </p:sp>
      </p:grpSp>
      <p:grpSp>
        <p:nvGrpSpPr>
          <p:cNvPr id="176" name="グループ化 175"/>
          <p:cNvGrpSpPr/>
          <p:nvPr/>
        </p:nvGrpSpPr>
        <p:grpSpPr>
          <a:xfrm>
            <a:off x="5816522" y="6154960"/>
            <a:ext cx="651689" cy="622146"/>
            <a:chOff x="2023156" y="3173259"/>
            <a:chExt cx="1565346" cy="1656183"/>
          </a:xfrm>
        </p:grpSpPr>
        <p:sp>
          <p:nvSpPr>
            <p:cNvPr id="177" name="円/楕円 176"/>
            <p:cNvSpPr/>
            <p:nvPr/>
          </p:nvSpPr>
          <p:spPr>
            <a:xfrm>
              <a:off x="2023156" y="3173259"/>
              <a:ext cx="1565346" cy="165618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178" name="テキスト ボックス 177"/>
            <p:cNvSpPr txBox="1"/>
            <p:nvPr/>
          </p:nvSpPr>
          <p:spPr>
            <a:xfrm>
              <a:off x="2183887" y="3353046"/>
              <a:ext cx="1367658" cy="131090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rgbClr val="FF0000"/>
                  </a:solidFill>
                </a:rPr>
                <a:t>TSP</a:t>
              </a:r>
            </a:p>
            <a:p>
              <a:r>
                <a:rPr lang="ja-JP" altLang="en-US" sz="1000" dirty="0" smtClean="0">
                  <a:solidFill>
                    <a:srgbClr val="FF0000"/>
                  </a:solidFill>
                </a:rPr>
                <a:t>★★★</a:t>
              </a:r>
              <a:endParaRPr kumimoji="1" lang="ja-JP" altLang="en-US" sz="1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9" name="グループ化 178"/>
          <p:cNvGrpSpPr/>
          <p:nvPr/>
        </p:nvGrpSpPr>
        <p:grpSpPr>
          <a:xfrm>
            <a:off x="6501578" y="6169097"/>
            <a:ext cx="651689" cy="622146"/>
            <a:chOff x="2023156" y="3173259"/>
            <a:chExt cx="1565346" cy="1656183"/>
          </a:xfrm>
        </p:grpSpPr>
        <p:sp>
          <p:nvSpPr>
            <p:cNvPr id="180" name="円/楕円 179"/>
            <p:cNvSpPr/>
            <p:nvPr/>
          </p:nvSpPr>
          <p:spPr>
            <a:xfrm>
              <a:off x="2023156" y="3173259"/>
              <a:ext cx="1565346" cy="165618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181" name="テキスト ボックス 180"/>
            <p:cNvSpPr txBox="1"/>
            <p:nvPr/>
          </p:nvSpPr>
          <p:spPr>
            <a:xfrm>
              <a:off x="2183887" y="3353046"/>
              <a:ext cx="1367658" cy="131090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rgbClr val="FF0000"/>
                  </a:solidFill>
                </a:rPr>
                <a:t>TSP</a:t>
              </a:r>
            </a:p>
            <a:p>
              <a:r>
                <a:rPr lang="ja-JP" altLang="en-US" sz="1000" dirty="0" smtClean="0">
                  <a:solidFill>
                    <a:srgbClr val="FF0000"/>
                  </a:solidFill>
                </a:rPr>
                <a:t>★★★</a:t>
              </a:r>
              <a:endParaRPr kumimoji="1" lang="ja-JP" altLang="en-US" sz="1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7" name="テキスト ボックス 26"/>
          <p:cNvSpPr txBox="1"/>
          <p:nvPr/>
        </p:nvSpPr>
        <p:spPr>
          <a:xfrm>
            <a:off x="7137717" y="4606031"/>
            <a:ext cx="1702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１２個余る</a:t>
            </a:r>
            <a:endParaRPr kumimoji="1" lang="ja-JP" altLang="en-US" sz="2800" dirty="0"/>
          </a:p>
        </p:txBody>
      </p:sp>
      <p:sp>
        <p:nvSpPr>
          <p:cNvPr id="183" name="テキスト ボックス 182"/>
          <p:cNvSpPr txBox="1"/>
          <p:nvPr/>
        </p:nvSpPr>
        <p:spPr>
          <a:xfrm>
            <a:off x="7137881" y="6022549"/>
            <a:ext cx="2100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</a:rPr>
              <a:t>４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個足らない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64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5" grpId="0"/>
      <p:bldP spid="27" grpId="0"/>
      <p:bldP spid="18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6607" y="138918"/>
            <a:ext cx="8542108" cy="64584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dirty="0" smtClean="0"/>
              <a:t>線分図　　生徒の人数を</a:t>
            </a:r>
            <a:r>
              <a:rPr kumimoji="1" lang="ja-JP" altLang="en-US" dirty="0" err="1" smtClean="0"/>
              <a:t>ｘ</a:t>
            </a:r>
            <a:r>
              <a:rPr kumimoji="1" lang="ja-JP" altLang="en-US" dirty="0" smtClean="0"/>
              <a:t>人とすると、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人に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個ずつ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配ると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１人に７個ずつ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配ると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　</a:t>
            </a:r>
            <a:r>
              <a:rPr lang="ja-JP" altLang="en-US" sz="3600" dirty="0" smtClean="0">
                <a:solidFill>
                  <a:srgbClr val="FF0000"/>
                </a:solidFill>
              </a:rPr>
              <a:t>５ｘ</a:t>
            </a:r>
            <a:r>
              <a:rPr lang="ja-JP" altLang="en-US" sz="3600" dirty="0">
                <a:solidFill>
                  <a:srgbClr val="FF0000"/>
                </a:solidFill>
              </a:rPr>
              <a:t>＋１２＝７ｘ</a:t>
            </a:r>
            <a:r>
              <a:rPr lang="ja-JP" altLang="en-US" sz="3600" dirty="0" smtClean="0">
                <a:solidFill>
                  <a:srgbClr val="FF0000"/>
                </a:solidFill>
              </a:rPr>
              <a:t>－４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1884198" y="954141"/>
            <a:ext cx="6690490" cy="1489256"/>
            <a:chOff x="1385736" y="2593606"/>
            <a:chExt cx="6579795" cy="1489256"/>
          </a:xfrm>
        </p:grpSpPr>
        <p:pic>
          <p:nvPicPr>
            <p:cNvPr id="5" name="Picture 2" descr="http://www.winbell-7.com/winbellgk/sanzyutu/html/winbellgk/sanzyutu/bunpai/bunpai-1.gif">
              <a:hlinkClick r:id="rId2"/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7" t="9494" r="27803" b="72000"/>
            <a:stretch/>
          </p:blipFill>
          <p:spPr bwMode="auto">
            <a:xfrm>
              <a:off x="1385736" y="2858726"/>
              <a:ext cx="6579795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直線コネクタ 8"/>
            <p:cNvCxnSpPr/>
            <p:nvPr/>
          </p:nvCxnSpPr>
          <p:spPr>
            <a:xfrm>
              <a:off x="6084168" y="3412082"/>
              <a:ext cx="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テキスト ボックス 9"/>
            <p:cNvSpPr txBox="1"/>
            <p:nvPr/>
          </p:nvSpPr>
          <p:spPr>
            <a:xfrm>
              <a:off x="3300320" y="2593606"/>
              <a:ext cx="2441694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dirty="0" smtClean="0"/>
                <a:t>トレ球の個数</a:t>
              </a:r>
              <a:endParaRPr kumimoji="1" lang="ja-JP" altLang="en-US" sz="3200" dirty="0"/>
            </a:p>
          </p:txBody>
        </p:sp>
      </p:grpSp>
      <p:sp>
        <p:nvSpPr>
          <p:cNvPr id="17" name="テキスト ボックス 16"/>
          <p:cNvSpPr txBox="1"/>
          <p:nvPr/>
        </p:nvSpPr>
        <p:spPr>
          <a:xfrm>
            <a:off x="6838385" y="2036083"/>
            <a:ext cx="1156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１２個</a:t>
            </a:r>
            <a:endParaRPr kumimoji="1" lang="ja-JP" altLang="en-US" sz="3200" dirty="0"/>
          </a:p>
        </p:txBody>
      </p:sp>
      <p:grpSp>
        <p:nvGrpSpPr>
          <p:cNvPr id="18" name="グループ化 17"/>
          <p:cNvGrpSpPr/>
          <p:nvPr/>
        </p:nvGrpSpPr>
        <p:grpSpPr>
          <a:xfrm>
            <a:off x="1872478" y="3301121"/>
            <a:ext cx="6911318" cy="1489256"/>
            <a:chOff x="1385737" y="2593606"/>
            <a:chExt cx="6724728" cy="1489256"/>
          </a:xfrm>
        </p:grpSpPr>
        <p:pic>
          <p:nvPicPr>
            <p:cNvPr id="19" name="Picture 2" descr="http://www.winbell-7.com/winbellgk/sanzyutu/html/winbellgk/sanzyutu/bunpai/bunpai-1.gif">
              <a:hlinkClick r:id="rId2"/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7" t="9494" r="27803" b="72000"/>
            <a:stretch/>
          </p:blipFill>
          <p:spPr bwMode="auto">
            <a:xfrm>
              <a:off x="1385737" y="2858726"/>
              <a:ext cx="6524958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0" name="直線コネクタ 19"/>
            <p:cNvCxnSpPr/>
            <p:nvPr/>
          </p:nvCxnSpPr>
          <p:spPr>
            <a:xfrm>
              <a:off x="8110465" y="3412082"/>
              <a:ext cx="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テキスト ボックス 20"/>
            <p:cNvSpPr txBox="1"/>
            <p:nvPr/>
          </p:nvSpPr>
          <p:spPr>
            <a:xfrm>
              <a:off x="3300320" y="2593606"/>
              <a:ext cx="2441694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dirty="0" smtClean="0"/>
                <a:t>トレ球の個数</a:t>
              </a:r>
              <a:endParaRPr kumimoji="1" lang="ja-JP" altLang="en-US" sz="3200" dirty="0"/>
            </a:p>
          </p:txBody>
        </p:sp>
      </p:grpSp>
      <p:sp>
        <p:nvSpPr>
          <p:cNvPr id="24" name="テキスト ボックス 23"/>
          <p:cNvSpPr txBox="1"/>
          <p:nvPr/>
        </p:nvSpPr>
        <p:spPr>
          <a:xfrm>
            <a:off x="3798782" y="2131229"/>
            <a:ext cx="1053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５</a:t>
            </a:r>
            <a:r>
              <a:rPr kumimoji="1" lang="en-US" altLang="ja-JP" sz="3200" dirty="0" smtClean="0"/>
              <a:t>x</a:t>
            </a:r>
            <a:r>
              <a:rPr kumimoji="1" lang="ja-JP" altLang="en-US" sz="3200" dirty="0" smtClean="0"/>
              <a:t>個</a:t>
            </a:r>
            <a:endParaRPr kumimoji="1" lang="ja-JP" altLang="en-US" sz="3200" dirty="0"/>
          </a:p>
        </p:txBody>
      </p:sp>
      <p:sp>
        <p:nvSpPr>
          <p:cNvPr id="25" name="フリーフォーム 24"/>
          <p:cNvSpPr/>
          <p:nvPr/>
        </p:nvSpPr>
        <p:spPr>
          <a:xfrm>
            <a:off x="2071995" y="2029538"/>
            <a:ext cx="1746914" cy="477672"/>
          </a:xfrm>
          <a:custGeom>
            <a:avLst/>
            <a:gdLst>
              <a:gd name="connsiteX0" fmla="*/ 0 w 1746914"/>
              <a:gd name="connsiteY0" fmla="*/ 0 h 477672"/>
              <a:gd name="connsiteX1" fmla="*/ 668741 w 1746914"/>
              <a:gd name="connsiteY1" fmla="*/ 354842 h 477672"/>
              <a:gd name="connsiteX2" fmla="*/ 1746914 w 1746914"/>
              <a:gd name="connsiteY2" fmla="*/ 477672 h 477672"/>
              <a:gd name="connsiteX3" fmla="*/ 1746914 w 1746914"/>
              <a:gd name="connsiteY3" fmla="*/ 477672 h 477672"/>
              <a:gd name="connsiteX4" fmla="*/ 1746914 w 1746914"/>
              <a:gd name="connsiteY4" fmla="*/ 477672 h 47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6914" h="477672">
                <a:moveTo>
                  <a:pt x="0" y="0"/>
                </a:moveTo>
                <a:cubicBezTo>
                  <a:pt x="188794" y="137615"/>
                  <a:pt x="377589" y="275230"/>
                  <a:pt x="668741" y="354842"/>
                </a:cubicBezTo>
                <a:cubicBezTo>
                  <a:pt x="959893" y="434454"/>
                  <a:pt x="1746914" y="477672"/>
                  <a:pt x="1746914" y="477672"/>
                </a:cubicBezTo>
                <a:lnTo>
                  <a:pt x="1746914" y="477672"/>
                </a:lnTo>
                <a:lnTo>
                  <a:pt x="1746914" y="477672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/>
          <p:cNvSpPr/>
          <p:nvPr/>
        </p:nvSpPr>
        <p:spPr>
          <a:xfrm>
            <a:off x="4924377" y="2002243"/>
            <a:ext cx="1737297" cy="491319"/>
          </a:xfrm>
          <a:custGeom>
            <a:avLst/>
            <a:gdLst>
              <a:gd name="connsiteX0" fmla="*/ 1651379 w 1651379"/>
              <a:gd name="connsiteY0" fmla="*/ 0 h 491319"/>
              <a:gd name="connsiteX1" fmla="*/ 1160060 w 1651379"/>
              <a:gd name="connsiteY1" fmla="*/ 368489 h 491319"/>
              <a:gd name="connsiteX2" fmla="*/ 0 w 1651379"/>
              <a:gd name="connsiteY2" fmla="*/ 491319 h 49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379" h="491319">
                <a:moveTo>
                  <a:pt x="1651379" y="0"/>
                </a:moveTo>
                <a:cubicBezTo>
                  <a:pt x="1543334" y="143301"/>
                  <a:pt x="1435290" y="286602"/>
                  <a:pt x="1160060" y="368489"/>
                </a:cubicBezTo>
                <a:cubicBezTo>
                  <a:pt x="884830" y="450376"/>
                  <a:pt x="442415" y="470847"/>
                  <a:pt x="0" y="49131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782398" y="4596131"/>
            <a:ext cx="1053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７</a:t>
            </a:r>
            <a:r>
              <a:rPr kumimoji="1" lang="en-US" altLang="ja-JP" sz="3200" dirty="0" smtClean="0"/>
              <a:t>x</a:t>
            </a:r>
            <a:r>
              <a:rPr kumimoji="1" lang="ja-JP" altLang="en-US" sz="3200" dirty="0" smtClean="0"/>
              <a:t>個</a:t>
            </a:r>
            <a:endParaRPr kumimoji="1" lang="ja-JP" altLang="en-US" sz="3200" dirty="0"/>
          </a:p>
        </p:txBody>
      </p:sp>
      <p:sp>
        <p:nvSpPr>
          <p:cNvPr id="28" name="フリーフォーム 27"/>
          <p:cNvSpPr/>
          <p:nvPr/>
        </p:nvSpPr>
        <p:spPr>
          <a:xfrm>
            <a:off x="2065079" y="4377767"/>
            <a:ext cx="2780282" cy="477672"/>
          </a:xfrm>
          <a:custGeom>
            <a:avLst/>
            <a:gdLst>
              <a:gd name="connsiteX0" fmla="*/ 0 w 1746914"/>
              <a:gd name="connsiteY0" fmla="*/ 0 h 477672"/>
              <a:gd name="connsiteX1" fmla="*/ 668741 w 1746914"/>
              <a:gd name="connsiteY1" fmla="*/ 354842 h 477672"/>
              <a:gd name="connsiteX2" fmla="*/ 1746914 w 1746914"/>
              <a:gd name="connsiteY2" fmla="*/ 477672 h 477672"/>
              <a:gd name="connsiteX3" fmla="*/ 1746914 w 1746914"/>
              <a:gd name="connsiteY3" fmla="*/ 477672 h 477672"/>
              <a:gd name="connsiteX4" fmla="*/ 1746914 w 1746914"/>
              <a:gd name="connsiteY4" fmla="*/ 477672 h 47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6914" h="477672">
                <a:moveTo>
                  <a:pt x="0" y="0"/>
                </a:moveTo>
                <a:cubicBezTo>
                  <a:pt x="188794" y="137615"/>
                  <a:pt x="377589" y="275230"/>
                  <a:pt x="668741" y="354842"/>
                </a:cubicBezTo>
                <a:cubicBezTo>
                  <a:pt x="959893" y="434454"/>
                  <a:pt x="1746914" y="477672"/>
                  <a:pt x="1746914" y="477672"/>
                </a:cubicBezTo>
                <a:lnTo>
                  <a:pt x="1746914" y="477672"/>
                </a:lnTo>
                <a:lnTo>
                  <a:pt x="1746914" y="477672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/>
          <p:cNvSpPr/>
          <p:nvPr/>
        </p:nvSpPr>
        <p:spPr>
          <a:xfrm>
            <a:off x="5809466" y="4350472"/>
            <a:ext cx="2974330" cy="491319"/>
          </a:xfrm>
          <a:custGeom>
            <a:avLst/>
            <a:gdLst>
              <a:gd name="connsiteX0" fmla="*/ 1651379 w 1651379"/>
              <a:gd name="connsiteY0" fmla="*/ 0 h 491319"/>
              <a:gd name="connsiteX1" fmla="*/ 1160060 w 1651379"/>
              <a:gd name="connsiteY1" fmla="*/ 368489 h 491319"/>
              <a:gd name="connsiteX2" fmla="*/ 0 w 1651379"/>
              <a:gd name="connsiteY2" fmla="*/ 491319 h 49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379" h="491319">
                <a:moveTo>
                  <a:pt x="1651379" y="0"/>
                </a:moveTo>
                <a:cubicBezTo>
                  <a:pt x="1543334" y="143301"/>
                  <a:pt x="1435290" y="286602"/>
                  <a:pt x="1160060" y="368489"/>
                </a:cubicBezTo>
                <a:cubicBezTo>
                  <a:pt x="884830" y="450376"/>
                  <a:pt x="442415" y="470847"/>
                  <a:pt x="0" y="49131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コネクタ 29"/>
          <p:cNvCxnSpPr/>
          <p:nvPr/>
        </p:nvCxnSpPr>
        <p:spPr>
          <a:xfrm>
            <a:off x="8156900" y="4348197"/>
            <a:ext cx="648072" cy="22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8043154" y="4606432"/>
            <a:ext cx="875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0000"/>
                </a:solidFill>
              </a:rPr>
              <a:t>４個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653224" y="2591925"/>
            <a:ext cx="2016899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/>
              <a:t>５ｘ＋１２</a:t>
            </a:r>
            <a:endParaRPr kumimoji="1" lang="ja-JP" altLang="en-US" sz="40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653224" y="5136765"/>
            <a:ext cx="1617751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ja-JP" altLang="en-US" sz="4000" dirty="0" smtClean="0"/>
              <a:t>７</a:t>
            </a:r>
            <a:r>
              <a:rPr kumimoji="1" lang="ja-JP" altLang="en-US" sz="4000" dirty="0" smtClean="0"/>
              <a:t>ｘ</a:t>
            </a:r>
            <a:r>
              <a:rPr kumimoji="1" lang="en-US" altLang="ja-JP" sz="4000" dirty="0" smtClean="0"/>
              <a:t>―</a:t>
            </a:r>
            <a:r>
              <a:rPr kumimoji="1" lang="ja-JP" altLang="en-US" sz="4000" dirty="0" smtClean="0"/>
              <a:t>４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09603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/>
      <p:bldP spid="24" grpId="0"/>
      <p:bldP spid="25" grpId="0" animBg="1"/>
      <p:bldP spid="26" grpId="0" animBg="1"/>
      <p:bldP spid="27" grpId="0"/>
      <p:bldP spid="28" grpId="0" animBg="1"/>
      <p:bldP spid="29" grpId="0" animBg="1"/>
      <p:bldP spid="37" grpId="0"/>
      <p:bldP spid="38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6607" y="138918"/>
            <a:ext cx="8542108" cy="65304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dirty="0" smtClean="0"/>
              <a:t>問４　線分図　　長いすの数を</a:t>
            </a:r>
            <a:r>
              <a:rPr kumimoji="1" lang="ja-JP" altLang="en-US" dirty="0" err="1" smtClean="0"/>
              <a:t>ｘ</a:t>
            </a:r>
            <a:r>
              <a:rPr kumimoji="1" lang="ja-JP" altLang="en-US" dirty="0" smtClean="0"/>
              <a:t>脚とすると、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１脚に５人ずつ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すわると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１脚に６人ずつ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すわると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２人だけすわれた＝４人足りない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 smtClean="0"/>
              <a:t>　　</a:t>
            </a:r>
            <a:r>
              <a:rPr lang="ja-JP" altLang="en-US" sz="3600" dirty="0" smtClean="0">
                <a:solidFill>
                  <a:srgbClr val="FF0000"/>
                </a:solidFill>
              </a:rPr>
              <a:t>５ｘ＋１０＝</a:t>
            </a:r>
            <a:r>
              <a:rPr lang="ja-JP" altLang="en-US" sz="3600" dirty="0">
                <a:solidFill>
                  <a:srgbClr val="FF0000"/>
                </a:solidFill>
              </a:rPr>
              <a:t>６</a:t>
            </a:r>
            <a:r>
              <a:rPr lang="ja-JP" altLang="en-US" sz="3600" dirty="0" smtClean="0">
                <a:solidFill>
                  <a:srgbClr val="FF0000"/>
                </a:solidFill>
              </a:rPr>
              <a:t>ｘ－４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1884198" y="954141"/>
            <a:ext cx="6690490" cy="1489256"/>
            <a:chOff x="1385736" y="2593606"/>
            <a:chExt cx="6579795" cy="1489256"/>
          </a:xfrm>
        </p:grpSpPr>
        <p:pic>
          <p:nvPicPr>
            <p:cNvPr id="5" name="Picture 2" descr="http://www.winbell-7.com/winbellgk/sanzyutu/html/winbellgk/sanzyutu/bunpai/bunpai-1.gif">
              <a:hlinkClick r:id="rId2"/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7" t="9494" r="27803" b="72000"/>
            <a:stretch/>
          </p:blipFill>
          <p:spPr bwMode="auto">
            <a:xfrm>
              <a:off x="1385736" y="2858726"/>
              <a:ext cx="6579795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直線コネクタ 8"/>
            <p:cNvCxnSpPr/>
            <p:nvPr/>
          </p:nvCxnSpPr>
          <p:spPr>
            <a:xfrm>
              <a:off x="6084168" y="3412082"/>
              <a:ext cx="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テキスト ボックス 9"/>
            <p:cNvSpPr txBox="1"/>
            <p:nvPr/>
          </p:nvSpPr>
          <p:spPr>
            <a:xfrm>
              <a:off x="3300320" y="2593606"/>
              <a:ext cx="2199507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dirty="0" smtClean="0"/>
                <a:t>生徒の人数</a:t>
              </a:r>
              <a:endParaRPr kumimoji="1" lang="ja-JP" altLang="en-US" sz="3200" dirty="0"/>
            </a:p>
          </p:txBody>
        </p:sp>
      </p:grpSp>
      <p:sp>
        <p:nvSpPr>
          <p:cNvPr id="17" name="テキスト ボックス 16"/>
          <p:cNvSpPr txBox="1"/>
          <p:nvPr/>
        </p:nvSpPr>
        <p:spPr>
          <a:xfrm>
            <a:off x="6838385" y="2036083"/>
            <a:ext cx="1156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１０人</a:t>
            </a:r>
            <a:endParaRPr kumimoji="1" lang="ja-JP" altLang="en-US" sz="3200" dirty="0"/>
          </a:p>
        </p:txBody>
      </p:sp>
      <p:grpSp>
        <p:nvGrpSpPr>
          <p:cNvPr id="18" name="グループ化 17"/>
          <p:cNvGrpSpPr/>
          <p:nvPr/>
        </p:nvGrpSpPr>
        <p:grpSpPr>
          <a:xfrm>
            <a:off x="1872478" y="3301121"/>
            <a:ext cx="6911318" cy="1489256"/>
            <a:chOff x="1385737" y="2593606"/>
            <a:chExt cx="6724728" cy="1489256"/>
          </a:xfrm>
        </p:grpSpPr>
        <p:pic>
          <p:nvPicPr>
            <p:cNvPr id="19" name="Picture 2" descr="http://www.winbell-7.com/winbellgk/sanzyutu/html/winbellgk/sanzyutu/bunpai/bunpai-1.gif">
              <a:hlinkClick r:id="rId2"/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7" t="9494" r="27803" b="72000"/>
            <a:stretch/>
          </p:blipFill>
          <p:spPr bwMode="auto">
            <a:xfrm>
              <a:off x="1385737" y="2858726"/>
              <a:ext cx="6524958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0" name="直線コネクタ 19"/>
            <p:cNvCxnSpPr/>
            <p:nvPr/>
          </p:nvCxnSpPr>
          <p:spPr>
            <a:xfrm>
              <a:off x="8110465" y="3412082"/>
              <a:ext cx="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テキスト ボックス 20"/>
            <p:cNvSpPr txBox="1"/>
            <p:nvPr/>
          </p:nvSpPr>
          <p:spPr>
            <a:xfrm>
              <a:off x="3300320" y="2593606"/>
              <a:ext cx="217612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dirty="0" smtClean="0"/>
                <a:t>生徒の人数</a:t>
              </a:r>
              <a:endParaRPr kumimoji="1" lang="ja-JP" altLang="en-US" sz="3200" dirty="0"/>
            </a:p>
          </p:txBody>
        </p:sp>
      </p:grpSp>
      <p:sp>
        <p:nvSpPr>
          <p:cNvPr id="24" name="テキスト ボックス 23"/>
          <p:cNvSpPr txBox="1"/>
          <p:nvPr/>
        </p:nvSpPr>
        <p:spPr>
          <a:xfrm>
            <a:off x="3798782" y="2131229"/>
            <a:ext cx="1053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５</a:t>
            </a:r>
            <a:r>
              <a:rPr kumimoji="1" lang="en-US" altLang="ja-JP" sz="3200" dirty="0" smtClean="0"/>
              <a:t>x</a:t>
            </a:r>
            <a:r>
              <a:rPr kumimoji="1" lang="ja-JP" altLang="en-US" sz="3200" dirty="0" smtClean="0"/>
              <a:t>人</a:t>
            </a:r>
            <a:endParaRPr kumimoji="1" lang="ja-JP" altLang="en-US" sz="3200" dirty="0"/>
          </a:p>
        </p:txBody>
      </p:sp>
      <p:sp>
        <p:nvSpPr>
          <p:cNvPr id="25" name="フリーフォーム 24"/>
          <p:cNvSpPr/>
          <p:nvPr/>
        </p:nvSpPr>
        <p:spPr>
          <a:xfrm>
            <a:off x="2071995" y="2029538"/>
            <a:ext cx="1746914" cy="477672"/>
          </a:xfrm>
          <a:custGeom>
            <a:avLst/>
            <a:gdLst>
              <a:gd name="connsiteX0" fmla="*/ 0 w 1746914"/>
              <a:gd name="connsiteY0" fmla="*/ 0 h 477672"/>
              <a:gd name="connsiteX1" fmla="*/ 668741 w 1746914"/>
              <a:gd name="connsiteY1" fmla="*/ 354842 h 477672"/>
              <a:gd name="connsiteX2" fmla="*/ 1746914 w 1746914"/>
              <a:gd name="connsiteY2" fmla="*/ 477672 h 477672"/>
              <a:gd name="connsiteX3" fmla="*/ 1746914 w 1746914"/>
              <a:gd name="connsiteY3" fmla="*/ 477672 h 477672"/>
              <a:gd name="connsiteX4" fmla="*/ 1746914 w 1746914"/>
              <a:gd name="connsiteY4" fmla="*/ 477672 h 47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6914" h="477672">
                <a:moveTo>
                  <a:pt x="0" y="0"/>
                </a:moveTo>
                <a:cubicBezTo>
                  <a:pt x="188794" y="137615"/>
                  <a:pt x="377589" y="275230"/>
                  <a:pt x="668741" y="354842"/>
                </a:cubicBezTo>
                <a:cubicBezTo>
                  <a:pt x="959893" y="434454"/>
                  <a:pt x="1746914" y="477672"/>
                  <a:pt x="1746914" y="477672"/>
                </a:cubicBezTo>
                <a:lnTo>
                  <a:pt x="1746914" y="477672"/>
                </a:lnTo>
                <a:lnTo>
                  <a:pt x="1746914" y="477672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/>
          <p:cNvSpPr/>
          <p:nvPr/>
        </p:nvSpPr>
        <p:spPr>
          <a:xfrm>
            <a:off x="4924377" y="2002243"/>
            <a:ext cx="1737297" cy="491319"/>
          </a:xfrm>
          <a:custGeom>
            <a:avLst/>
            <a:gdLst>
              <a:gd name="connsiteX0" fmla="*/ 1651379 w 1651379"/>
              <a:gd name="connsiteY0" fmla="*/ 0 h 491319"/>
              <a:gd name="connsiteX1" fmla="*/ 1160060 w 1651379"/>
              <a:gd name="connsiteY1" fmla="*/ 368489 h 491319"/>
              <a:gd name="connsiteX2" fmla="*/ 0 w 1651379"/>
              <a:gd name="connsiteY2" fmla="*/ 491319 h 49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379" h="491319">
                <a:moveTo>
                  <a:pt x="1651379" y="0"/>
                </a:moveTo>
                <a:cubicBezTo>
                  <a:pt x="1543334" y="143301"/>
                  <a:pt x="1435290" y="286602"/>
                  <a:pt x="1160060" y="368489"/>
                </a:cubicBezTo>
                <a:cubicBezTo>
                  <a:pt x="884830" y="450376"/>
                  <a:pt x="442415" y="470847"/>
                  <a:pt x="0" y="49131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782398" y="4596131"/>
            <a:ext cx="1053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６</a:t>
            </a:r>
            <a:r>
              <a:rPr kumimoji="1" lang="en-US" altLang="ja-JP" sz="3200" dirty="0" smtClean="0"/>
              <a:t>x</a:t>
            </a:r>
            <a:r>
              <a:rPr kumimoji="1" lang="ja-JP" altLang="en-US" sz="3200" dirty="0" smtClean="0"/>
              <a:t>人</a:t>
            </a:r>
            <a:endParaRPr kumimoji="1" lang="ja-JP" altLang="en-US" sz="3200" dirty="0"/>
          </a:p>
        </p:txBody>
      </p:sp>
      <p:sp>
        <p:nvSpPr>
          <p:cNvPr id="28" name="フリーフォーム 27"/>
          <p:cNvSpPr/>
          <p:nvPr/>
        </p:nvSpPr>
        <p:spPr>
          <a:xfrm>
            <a:off x="2065079" y="4377767"/>
            <a:ext cx="2780282" cy="477672"/>
          </a:xfrm>
          <a:custGeom>
            <a:avLst/>
            <a:gdLst>
              <a:gd name="connsiteX0" fmla="*/ 0 w 1746914"/>
              <a:gd name="connsiteY0" fmla="*/ 0 h 477672"/>
              <a:gd name="connsiteX1" fmla="*/ 668741 w 1746914"/>
              <a:gd name="connsiteY1" fmla="*/ 354842 h 477672"/>
              <a:gd name="connsiteX2" fmla="*/ 1746914 w 1746914"/>
              <a:gd name="connsiteY2" fmla="*/ 477672 h 477672"/>
              <a:gd name="connsiteX3" fmla="*/ 1746914 w 1746914"/>
              <a:gd name="connsiteY3" fmla="*/ 477672 h 477672"/>
              <a:gd name="connsiteX4" fmla="*/ 1746914 w 1746914"/>
              <a:gd name="connsiteY4" fmla="*/ 477672 h 47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6914" h="477672">
                <a:moveTo>
                  <a:pt x="0" y="0"/>
                </a:moveTo>
                <a:cubicBezTo>
                  <a:pt x="188794" y="137615"/>
                  <a:pt x="377589" y="275230"/>
                  <a:pt x="668741" y="354842"/>
                </a:cubicBezTo>
                <a:cubicBezTo>
                  <a:pt x="959893" y="434454"/>
                  <a:pt x="1746914" y="477672"/>
                  <a:pt x="1746914" y="477672"/>
                </a:cubicBezTo>
                <a:lnTo>
                  <a:pt x="1746914" y="477672"/>
                </a:lnTo>
                <a:lnTo>
                  <a:pt x="1746914" y="477672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/>
          <p:cNvSpPr/>
          <p:nvPr/>
        </p:nvSpPr>
        <p:spPr>
          <a:xfrm>
            <a:off x="5809466" y="4350472"/>
            <a:ext cx="2974330" cy="491319"/>
          </a:xfrm>
          <a:custGeom>
            <a:avLst/>
            <a:gdLst>
              <a:gd name="connsiteX0" fmla="*/ 1651379 w 1651379"/>
              <a:gd name="connsiteY0" fmla="*/ 0 h 491319"/>
              <a:gd name="connsiteX1" fmla="*/ 1160060 w 1651379"/>
              <a:gd name="connsiteY1" fmla="*/ 368489 h 491319"/>
              <a:gd name="connsiteX2" fmla="*/ 0 w 1651379"/>
              <a:gd name="connsiteY2" fmla="*/ 491319 h 49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379" h="491319">
                <a:moveTo>
                  <a:pt x="1651379" y="0"/>
                </a:moveTo>
                <a:cubicBezTo>
                  <a:pt x="1543334" y="143301"/>
                  <a:pt x="1435290" y="286602"/>
                  <a:pt x="1160060" y="368489"/>
                </a:cubicBezTo>
                <a:cubicBezTo>
                  <a:pt x="884830" y="450376"/>
                  <a:pt x="442415" y="470847"/>
                  <a:pt x="0" y="49131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コネクタ 29"/>
          <p:cNvCxnSpPr/>
          <p:nvPr/>
        </p:nvCxnSpPr>
        <p:spPr>
          <a:xfrm>
            <a:off x="8156900" y="4348197"/>
            <a:ext cx="648072" cy="22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8043154" y="4606432"/>
            <a:ext cx="875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0000"/>
                </a:solidFill>
              </a:rPr>
              <a:t>４人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653224" y="2591925"/>
            <a:ext cx="2016899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/>
              <a:t>５ｘ＋１０</a:t>
            </a:r>
            <a:endParaRPr kumimoji="1" lang="ja-JP" altLang="en-US" sz="40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029509" y="5136765"/>
            <a:ext cx="1617751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ja-JP" altLang="en-US" sz="4000" dirty="0"/>
              <a:t>６</a:t>
            </a:r>
            <a:r>
              <a:rPr kumimoji="1" lang="ja-JP" altLang="en-US" sz="4000" dirty="0" smtClean="0"/>
              <a:t>ｘ</a:t>
            </a:r>
            <a:r>
              <a:rPr kumimoji="1" lang="en-US" altLang="ja-JP" sz="4000" dirty="0" smtClean="0"/>
              <a:t>―</a:t>
            </a:r>
            <a:r>
              <a:rPr kumimoji="1" lang="ja-JP" altLang="en-US" sz="4000" dirty="0" smtClean="0"/>
              <a:t>４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24997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" grpId="0" uiExpand="1"/>
      <p:bldP spid="24" grpId="0" uiExpand="1"/>
      <p:bldP spid="25" grpId="0" uiExpand="1" animBg="1"/>
      <p:bldP spid="26" grpId="0" uiExpand="1" animBg="1"/>
      <p:bldP spid="27" grpId="0" uiExpand="1"/>
      <p:bldP spid="28" grpId="0" uiExpand="1" animBg="1"/>
      <p:bldP spid="29" grpId="0" uiExpand="1" animBg="1"/>
      <p:bldP spid="37" grpId="0" uiExpand="1"/>
      <p:bldP spid="38" grpId="0" uiExpand="1" animBg="1"/>
      <p:bldP spid="39" grpId="0" uiExpan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0571" y="0"/>
            <a:ext cx="8928992" cy="2348880"/>
          </a:xfrm>
        </p:spPr>
        <p:txBody>
          <a:bodyPr>
            <a:normAutofit/>
          </a:bodyPr>
          <a:lstStyle/>
          <a:p>
            <a:pPr algn="l"/>
            <a:r>
              <a:rPr lang="ja-JP" altLang="en-US" sz="2800" dirty="0"/>
              <a:t>よう</a:t>
            </a:r>
            <a:r>
              <a:rPr lang="ja-JP" altLang="en-US" sz="2800" dirty="0" smtClean="0"/>
              <a:t>子さん</a:t>
            </a:r>
            <a:r>
              <a:rPr kumimoji="1" lang="ja-JP" altLang="en-US" sz="2800" dirty="0" smtClean="0"/>
              <a:t>が、２㎞離れた駅に向かって家を出発しました。それから１０分たって、母がよう子さんの忘れ物に気づき、自転車で同じ道を追いかけました。よう子さんは分速８０</a:t>
            </a:r>
            <a:r>
              <a:rPr kumimoji="1" lang="en-US" altLang="ja-JP" sz="2800" dirty="0" smtClean="0"/>
              <a:t>m</a:t>
            </a:r>
            <a:r>
              <a:rPr kumimoji="1" lang="ja-JP" altLang="en-US" sz="2800" dirty="0" err="1" smtClean="0"/>
              <a:t>、</a:t>
            </a:r>
            <a:r>
              <a:rPr kumimoji="1" lang="ja-JP" altLang="en-US" sz="2800" dirty="0" smtClean="0"/>
              <a:t>母は分速２４０</a:t>
            </a:r>
            <a:r>
              <a:rPr kumimoji="1" lang="en-US" altLang="ja-JP" sz="2800" dirty="0" smtClean="0"/>
              <a:t>m</a:t>
            </a:r>
            <a:r>
              <a:rPr kumimoji="1" lang="ja-JP" altLang="en-US" sz="2800" dirty="0" smtClean="0"/>
              <a:t>で進むものとすると、母は出発してから何分後によう子さんに追いつくでしょうか。</a:t>
            </a:r>
            <a:endParaRPr kumimoji="1" lang="ja-JP" altLang="en-US" sz="2800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1143162" y="4131062"/>
            <a:ext cx="64807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3791"/>
            <a:ext cx="1143162" cy="907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https://encrypted-tbn0.gstatic.com/images?q=tbn:ANd9GcTH8Aq0kumXKXC2CbuM7K-gEFQulgEFydId0JGbNEtD8X0pcIXfhA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0"/>
          <a:stretch/>
        </p:blipFill>
        <p:spPr bwMode="auto">
          <a:xfrm flipH="1">
            <a:off x="899592" y="4545852"/>
            <a:ext cx="1224136" cy="12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ncrypted-tbn3.gstatic.com/images?q=tbn:ANd9GcSJtKScl7jVpeYRxtVql4E3dv-nPJRbaGKAoRM58I2nCTFCI-0S3w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3" b="13436"/>
          <a:stretch/>
        </p:blipFill>
        <p:spPr bwMode="auto">
          <a:xfrm>
            <a:off x="7623882" y="3182460"/>
            <a:ext cx="1520118" cy="9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直線コネクタ 16"/>
          <p:cNvCxnSpPr/>
          <p:nvPr/>
        </p:nvCxnSpPr>
        <p:spPr>
          <a:xfrm>
            <a:off x="1157026" y="5780540"/>
            <a:ext cx="64807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フリーフォーム 13"/>
          <p:cNvSpPr/>
          <p:nvPr/>
        </p:nvSpPr>
        <p:spPr>
          <a:xfrm>
            <a:off x="1160310" y="2803801"/>
            <a:ext cx="6469039" cy="1320714"/>
          </a:xfrm>
          <a:custGeom>
            <a:avLst/>
            <a:gdLst>
              <a:gd name="connsiteX0" fmla="*/ 0 w 6469039"/>
              <a:gd name="connsiteY0" fmla="*/ 1516581 h 1516581"/>
              <a:gd name="connsiteX1" fmla="*/ 1296537 w 6469039"/>
              <a:gd name="connsiteY1" fmla="*/ 574885 h 1516581"/>
              <a:gd name="connsiteX2" fmla="*/ 3302758 w 6469039"/>
              <a:gd name="connsiteY2" fmla="*/ 1679 h 1516581"/>
              <a:gd name="connsiteX3" fmla="*/ 5049672 w 6469039"/>
              <a:gd name="connsiteY3" fmla="*/ 438407 h 1516581"/>
              <a:gd name="connsiteX4" fmla="*/ 6469039 w 6469039"/>
              <a:gd name="connsiteY4" fmla="*/ 1489285 h 1516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9039" h="1516581">
                <a:moveTo>
                  <a:pt x="0" y="1516581"/>
                </a:moveTo>
                <a:cubicBezTo>
                  <a:pt x="373038" y="1171975"/>
                  <a:pt x="746077" y="827369"/>
                  <a:pt x="1296537" y="574885"/>
                </a:cubicBezTo>
                <a:cubicBezTo>
                  <a:pt x="1846997" y="322401"/>
                  <a:pt x="2677236" y="24425"/>
                  <a:pt x="3302758" y="1679"/>
                </a:cubicBezTo>
                <a:cubicBezTo>
                  <a:pt x="3928281" y="-21067"/>
                  <a:pt x="4521959" y="190473"/>
                  <a:pt x="5049672" y="438407"/>
                </a:cubicBezTo>
                <a:cubicBezTo>
                  <a:pt x="5577385" y="686341"/>
                  <a:pt x="6469039" y="1489285"/>
                  <a:pt x="6469039" y="1489285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973321" y="2542191"/>
            <a:ext cx="9454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/>
              <a:t>２㎞</a:t>
            </a:r>
            <a:endParaRPr kumimoji="1" lang="ja-JP" altLang="en-US" sz="2800" dirty="0"/>
          </a:p>
        </p:txBody>
      </p:sp>
      <p:cxnSp>
        <p:nvCxnSpPr>
          <p:cNvPr id="18" name="直線コネクタ 17"/>
          <p:cNvCxnSpPr/>
          <p:nvPr/>
        </p:nvCxnSpPr>
        <p:spPr>
          <a:xfrm>
            <a:off x="3735450" y="3967530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フリーフォーム 20"/>
          <p:cNvSpPr/>
          <p:nvPr/>
        </p:nvSpPr>
        <p:spPr>
          <a:xfrm>
            <a:off x="1160310" y="4124516"/>
            <a:ext cx="2579427" cy="285888"/>
          </a:xfrm>
          <a:custGeom>
            <a:avLst/>
            <a:gdLst>
              <a:gd name="connsiteX0" fmla="*/ 0 w 2579427"/>
              <a:gd name="connsiteY0" fmla="*/ 0 h 410512"/>
              <a:gd name="connsiteX1" fmla="*/ 204717 w 2579427"/>
              <a:gd name="connsiteY1" fmla="*/ 191068 h 410512"/>
              <a:gd name="connsiteX2" fmla="*/ 682388 w 2579427"/>
              <a:gd name="connsiteY2" fmla="*/ 368489 h 410512"/>
              <a:gd name="connsiteX3" fmla="*/ 1255594 w 2579427"/>
              <a:gd name="connsiteY3" fmla="*/ 409432 h 410512"/>
              <a:gd name="connsiteX4" fmla="*/ 1924335 w 2579427"/>
              <a:gd name="connsiteY4" fmla="*/ 341194 h 410512"/>
              <a:gd name="connsiteX5" fmla="*/ 2579427 w 2579427"/>
              <a:gd name="connsiteY5" fmla="*/ 13647 h 410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9427" h="410512">
                <a:moveTo>
                  <a:pt x="0" y="0"/>
                </a:moveTo>
                <a:cubicBezTo>
                  <a:pt x="45493" y="64826"/>
                  <a:pt x="90986" y="129653"/>
                  <a:pt x="204717" y="191068"/>
                </a:cubicBezTo>
                <a:cubicBezTo>
                  <a:pt x="318448" y="252483"/>
                  <a:pt x="507242" y="332095"/>
                  <a:pt x="682388" y="368489"/>
                </a:cubicBezTo>
                <a:cubicBezTo>
                  <a:pt x="857534" y="404883"/>
                  <a:pt x="1048603" y="413981"/>
                  <a:pt x="1255594" y="409432"/>
                </a:cubicBezTo>
                <a:cubicBezTo>
                  <a:pt x="1462585" y="404883"/>
                  <a:pt x="1703696" y="407158"/>
                  <a:pt x="1924335" y="341194"/>
                </a:cubicBezTo>
                <a:cubicBezTo>
                  <a:pt x="2144974" y="275230"/>
                  <a:pt x="2362200" y="144438"/>
                  <a:pt x="2579427" y="13647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/>
          <p:cNvCxnSpPr/>
          <p:nvPr/>
        </p:nvCxnSpPr>
        <p:spPr>
          <a:xfrm>
            <a:off x="5391634" y="3967530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5405498" y="5598534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フリーフォーム 28"/>
          <p:cNvSpPr/>
          <p:nvPr/>
        </p:nvSpPr>
        <p:spPr>
          <a:xfrm>
            <a:off x="3735451" y="4124516"/>
            <a:ext cx="1656184" cy="285888"/>
          </a:xfrm>
          <a:custGeom>
            <a:avLst/>
            <a:gdLst>
              <a:gd name="connsiteX0" fmla="*/ 0 w 2579427"/>
              <a:gd name="connsiteY0" fmla="*/ 0 h 410512"/>
              <a:gd name="connsiteX1" fmla="*/ 204717 w 2579427"/>
              <a:gd name="connsiteY1" fmla="*/ 191068 h 410512"/>
              <a:gd name="connsiteX2" fmla="*/ 682388 w 2579427"/>
              <a:gd name="connsiteY2" fmla="*/ 368489 h 410512"/>
              <a:gd name="connsiteX3" fmla="*/ 1255594 w 2579427"/>
              <a:gd name="connsiteY3" fmla="*/ 409432 h 410512"/>
              <a:gd name="connsiteX4" fmla="*/ 1924335 w 2579427"/>
              <a:gd name="connsiteY4" fmla="*/ 341194 h 410512"/>
              <a:gd name="connsiteX5" fmla="*/ 2579427 w 2579427"/>
              <a:gd name="connsiteY5" fmla="*/ 13647 h 410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9427" h="410512">
                <a:moveTo>
                  <a:pt x="0" y="0"/>
                </a:moveTo>
                <a:cubicBezTo>
                  <a:pt x="45493" y="64826"/>
                  <a:pt x="90986" y="129653"/>
                  <a:pt x="204717" y="191068"/>
                </a:cubicBezTo>
                <a:cubicBezTo>
                  <a:pt x="318448" y="252483"/>
                  <a:pt x="507242" y="332095"/>
                  <a:pt x="682388" y="368489"/>
                </a:cubicBezTo>
                <a:cubicBezTo>
                  <a:pt x="857534" y="404883"/>
                  <a:pt x="1048603" y="413981"/>
                  <a:pt x="1255594" y="409432"/>
                </a:cubicBezTo>
                <a:cubicBezTo>
                  <a:pt x="1462585" y="404883"/>
                  <a:pt x="1703696" y="407158"/>
                  <a:pt x="1924335" y="341194"/>
                </a:cubicBezTo>
                <a:cubicBezTo>
                  <a:pt x="2144974" y="275230"/>
                  <a:pt x="2362200" y="144438"/>
                  <a:pt x="2579427" y="13647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/>
          <p:cNvSpPr/>
          <p:nvPr/>
        </p:nvSpPr>
        <p:spPr>
          <a:xfrm>
            <a:off x="1124014" y="5780540"/>
            <a:ext cx="4281484" cy="285888"/>
          </a:xfrm>
          <a:custGeom>
            <a:avLst/>
            <a:gdLst>
              <a:gd name="connsiteX0" fmla="*/ 0 w 2579427"/>
              <a:gd name="connsiteY0" fmla="*/ 0 h 410512"/>
              <a:gd name="connsiteX1" fmla="*/ 204717 w 2579427"/>
              <a:gd name="connsiteY1" fmla="*/ 191068 h 410512"/>
              <a:gd name="connsiteX2" fmla="*/ 682388 w 2579427"/>
              <a:gd name="connsiteY2" fmla="*/ 368489 h 410512"/>
              <a:gd name="connsiteX3" fmla="*/ 1255594 w 2579427"/>
              <a:gd name="connsiteY3" fmla="*/ 409432 h 410512"/>
              <a:gd name="connsiteX4" fmla="*/ 1924335 w 2579427"/>
              <a:gd name="connsiteY4" fmla="*/ 341194 h 410512"/>
              <a:gd name="connsiteX5" fmla="*/ 2579427 w 2579427"/>
              <a:gd name="connsiteY5" fmla="*/ 13647 h 410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9427" h="410512">
                <a:moveTo>
                  <a:pt x="0" y="0"/>
                </a:moveTo>
                <a:cubicBezTo>
                  <a:pt x="45493" y="64826"/>
                  <a:pt x="90986" y="129653"/>
                  <a:pt x="204717" y="191068"/>
                </a:cubicBezTo>
                <a:cubicBezTo>
                  <a:pt x="318448" y="252483"/>
                  <a:pt x="507242" y="332095"/>
                  <a:pt x="682388" y="368489"/>
                </a:cubicBezTo>
                <a:cubicBezTo>
                  <a:pt x="857534" y="404883"/>
                  <a:pt x="1048603" y="413981"/>
                  <a:pt x="1255594" y="409432"/>
                </a:cubicBezTo>
                <a:cubicBezTo>
                  <a:pt x="1462585" y="404883"/>
                  <a:pt x="1703696" y="407158"/>
                  <a:pt x="1924335" y="341194"/>
                </a:cubicBezTo>
                <a:cubicBezTo>
                  <a:pt x="2144974" y="275230"/>
                  <a:pt x="2362200" y="144438"/>
                  <a:pt x="2579427" y="13647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993808" y="4146958"/>
            <a:ext cx="91242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１０分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083283" y="4179571"/>
            <a:ext cx="96051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dirty="0" err="1" smtClean="0"/>
              <a:t>ｘ</a:t>
            </a:r>
            <a:r>
              <a:rPr kumimoji="1" lang="ja-JP" altLang="en-US" sz="2400" dirty="0" smtClean="0"/>
              <a:t>分後</a:t>
            </a:r>
            <a:endParaRPr kumimoji="1" lang="ja-JP" altLang="en-US" sz="2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855201" y="5886566"/>
            <a:ext cx="96051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dirty="0" err="1" smtClean="0"/>
              <a:t>ｘ</a:t>
            </a:r>
            <a:r>
              <a:rPr kumimoji="1" lang="ja-JP" altLang="en-US" sz="2400" dirty="0" smtClean="0"/>
              <a:t>分後</a:t>
            </a:r>
            <a:endParaRPr kumimoji="1" lang="ja-JP" altLang="en-US" sz="2400" dirty="0"/>
          </a:p>
        </p:txBody>
      </p:sp>
      <p:pic>
        <p:nvPicPr>
          <p:cNvPr id="1030" name="Picture 6" descr="C:\Users\teacher\AppData\Local\Microsoft\Windows\Temporary Internet Files\Content.IE5\4IEGVB0E\MC90044573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60310" y="2745055"/>
            <a:ext cx="649902" cy="138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テキスト ボックス 19"/>
          <p:cNvSpPr txBox="1"/>
          <p:nvPr/>
        </p:nvSpPr>
        <p:spPr>
          <a:xfrm>
            <a:off x="2792368" y="3223565"/>
            <a:ext cx="146546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分速８０</a:t>
            </a:r>
            <a:r>
              <a:rPr kumimoji="1" lang="en-US" altLang="ja-JP" sz="2400" dirty="0" smtClean="0"/>
              <a:t>m</a:t>
            </a:r>
            <a:endParaRPr kumimoji="1" lang="ja-JP" altLang="en-US" sz="2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687371" y="4932363"/>
            <a:ext cx="167545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分速２４０</a:t>
            </a:r>
            <a:r>
              <a:rPr kumimoji="1" lang="en-US" altLang="ja-JP" sz="2400" dirty="0" smtClean="0"/>
              <a:t>m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57026" y="6334780"/>
            <a:ext cx="663515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式（　　　　　　　　　　　　　　　　　　　　　　　　）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888243" y="6334780"/>
            <a:ext cx="3350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８０（１０＋ｘ）＝２４０ｘ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594920" y="4347013"/>
            <a:ext cx="3241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道のり＝速さ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×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時間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66719" y="2278538"/>
            <a:ext cx="4179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</a:rPr>
              <a:t>母が</a:t>
            </a:r>
            <a:r>
              <a:rPr lang="ja-JP" altLang="en-US" sz="2400" dirty="0" smtClean="0">
                <a:solidFill>
                  <a:srgbClr val="FF0000"/>
                </a:solidFill>
              </a:rPr>
              <a:t>、</a:t>
            </a:r>
            <a:r>
              <a:rPr lang="ja-JP" altLang="en-US" sz="2400" dirty="0" err="1" smtClean="0">
                <a:solidFill>
                  <a:srgbClr val="FF0000"/>
                </a:solidFill>
              </a:rPr>
              <a:t>ｘ</a:t>
            </a:r>
            <a:r>
              <a:rPr lang="ja-JP" altLang="en-US" sz="2400" dirty="0" smtClean="0">
                <a:solidFill>
                  <a:srgbClr val="FF0000"/>
                </a:solidFill>
              </a:rPr>
              <a:t>分後に追いつくとすると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86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4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4.56984E-6 L 0.43611 -0.0037 " pathEditMode="relative" rAng="0" ptsTypes="AA">
                                      <p:cBhvr>
                                        <p:cTn id="64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06" y="-185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939E-6 L 0.4283 -0.00301 " pathEditMode="relative" rAng="0" ptsTypes="AA">
                                      <p:cBhvr>
                                        <p:cTn id="66" dur="5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1" grpId="0" animBg="1"/>
      <p:bldP spid="29" grpId="0" animBg="1"/>
      <p:bldP spid="30" grpId="0" animBg="1"/>
      <p:bldP spid="22" grpId="0" animBg="1"/>
      <p:bldP spid="3" grpId="0" animBg="1"/>
      <p:bldP spid="19" grpId="0" animBg="1"/>
      <p:bldP spid="20" grpId="0" animBg="1"/>
      <p:bldP spid="23" grpId="0" animBg="1"/>
      <p:bldP spid="5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0571" y="0"/>
            <a:ext cx="8928992" cy="2348880"/>
          </a:xfrm>
        </p:spPr>
        <p:txBody>
          <a:bodyPr>
            <a:normAutofit/>
          </a:bodyPr>
          <a:lstStyle/>
          <a:p>
            <a:pPr algn="l"/>
            <a:r>
              <a:rPr lang="ja-JP" altLang="en-US" sz="2800" dirty="0"/>
              <a:t>よう</a:t>
            </a:r>
            <a:r>
              <a:rPr lang="ja-JP" altLang="en-US" sz="2800" dirty="0" smtClean="0"/>
              <a:t>子さん</a:t>
            </a:r>
            <a:r>
              <a:rPr kumimoji="1" lang="ja-JP" altLang="en-US" sz="2800" dirty="0" smtClean="0"/>
              <a:t>が、２㎞離れた駅に向かって家を出発しました。それから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２０分</a:t>
            </a:r>
            <a:r>
              <a:rPr kumimoji="1" lang="ja-JP" altLang="en-US" sz="2800" dirty="0" smtClean="0"/>
              <a:t>たって、母がよう子さんの忘れ物に気づき、自転車で同じ道を追いかけました。よう子さんは分速８０</a:t>
            </a:r>
            <a:r>
              <a:rPr kumimoji="1" lang="en-US" altLang="ja-JP" sz="2800" dirty="0" smtClean="0"/>
              <a:t>m</a:t>
            </a:r>
            <a:r>
              <a:rPr kumimoji="1" lang="ja-JP" altLang="en-US" sz="2800" dirty="0" err="1" smtClean="0"/>
              <a:t>、</a:t>
            </a:r>
            <a:r>
              <a:rPr kumimoji="1" lang="ja-JP" altLang="en-US" sz="2800" dirty="0" smtClean="0"/>
              <a:t>母は分速２４０</a:t>
            </a:r>
            <a:r>
              <a:rPr kumimoji="1" lang="en-US" altLang="ja-JP" sz="2800" dirty="0" smtClean="0"/>
              <a:t>m</a:t>
            </a:r>
            <a:r>
              <a:rPr kumimoji="1" lang="ja-JP" altLang="en-US" sz="2800" dirty="0" smtClean="0"/>
              <a:t>で進むものとすると、母は出発してから何分後によう子さんに追いつくでしょうか。</a:t>
            </a:r>
            <a:endParaRPr kumimoji="1" lang="ja-JP" altLang="en-US" sz="2800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1143162" y="4131062"/>
            <a:ext cx="64807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3791"/>
            <a:ext cx="1143162" cy="907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https://encrypted-tbn0.gstatic.com/images?q=tbn:ANd9GcTH8Aq0kumXKXC2CbuM7K-gEFQulgEFydId0JGbNEtD8X0pcIXfhA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0"/>
          <a:stretch/>
        </p:blipFill>
        <p:spPr bwMode="auto">
          <a:xfrm flipH="1">
            <a:off x="899592" y="4545852"/>
            <a:ext cx="1224136" cy="12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ncrypted-tbn3.gstatic.com/images?q=tbn:ANd9GcSJtKScl7jVpeYRxtVql4E3dv-nPJRbaGKAoRM58I2nCTFCI-0S3w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3" b="13436"/>
          <a:stretch/>
        </p:blipFill>
        <p:spPr bwMode="auto">
          <a:xfrm>
            <a:off x="7623882" y="3182460"/>
            <a:ext cx="1520118" cy="9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直線コネクタ 16"/>
          <p:cNvCxnSpPr/>
          <p:nvPr/>
        </p:nvCxnSpPr>
        <p:spPr>
          <a:xfrm>
            <a:off x="1157026" y="5780540"/>
            <a:ext cx="64807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フリーフォーム 13"/>
          <p:cNvSpPr/>
          <p:nvPr/>
        </p:nvSpPr>
        <p:spPr>
          <a:xfrm>
            <a:off x="1160310" y="2803801"/>
            <a:ext cx="6469039" cy="1320714"/>
          </a:xfrm>
          <a:custGeom>
            <a:avLst/>
            <a:gdLst>
              <a:gd name="connsiteX0" fmla="*/ 0 w 6469039"/>
              <a:gd name="connsiteY0" fmla="*/ 1516581 h 1516581"/>
              <a:gd name="connsiteX1" fmla="*/ 1296537 w 6469039"/>
              <a:gd name="connsiteY1" fmla="*/ 574885 h 1516581"/>
              <a:gd name="connsiteX2" fmla="*/ 3302758 w 6469039"/>
              <a:gd name="connsiteY2" fmla="*/ 1679 h 1516581"/>
              <a:gd name="connsiteX3" fmla="*/ 5049672 w 6469039"/>
              <a:gd name="connsiteY3" fmla="*/ 438407 h 1516581"/>
              <a:gd name="connsiteX4" fmla="*/ 6469039 w 6469039"/>
              <a:gd name="connsiteY4" fmla="*/ 1489285 h 1516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9039" h="1516581">
                <a:moveTo>
                  <a:pt x="0" y="1516581"/>
                </a:moveTo>
                <a:cubicBezTo>
                  <a:pt x="373038" y="1171975"/>
                  <a:pt x="746077" y="827369"/>
                  <a:pt x="1296537" y="574885"/>
                </a:cubicBezTo>
                <a:cubicBezTo>
                  <a:pt x="1846997" y="322401"/>
                  <a:pt x="2677236" y="24425"/>
                  <a:pt x="3302758" y="1679"/>
                </a:cubicBezTo>
                <a:cubicBezTo>
                  <a:pt x="3928281" y="-21067"/>
                  <a:pt x="4521959" y="190473"/>
                  <a:pt x="5049672" y="438407"/>
                </a:cubicBezTo>
                <a:cubicBezTo>
                  <a:pt x="5577385" y="686341"/>
                  <a:pt x="6469039" y="1489285"/>
                  <a:pt x="6469039" y="1489285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973321" y="2542191"/>
            <a:ext cx="9454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/>
              <a:t>２㎞</a:t>
            </a:r>
            <a:endParaRPr kumimoji="1" lang="ja-JP" altLang="en-US" sz="2800" dirty="0"/>
          </a:p>
        </p:txBody>
      </p:sp>
      <p:cxnSp>
        <p:nvCxnSpPr>
          <p:cNvPr id="18" name="直線コネクタ 17"/>
          <p:cNvCxnSpPr/>
          <p:nvPr/>
        </p:nvCxnSpPr>
        <p:spPr>
          <a:xfrm>
            <a:off x="5724128" y="3967530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フリーフォーム 20"/>
          <p:cNvSpPr/>
          <p:nvPr/>
        </p:nvSpPr>
        <p:spPr>
          <a:xfrm>
            <a:off x="1160310" y="4124516"/>
            <a:ext cx="4560647" cy="285888"/>
          </a:xfrm>
          <a:custGeom>
            <a:avLst/>
            <a:gdLst>
              <a:gd name="connsiteX0" fmla="*/ 0 w 2579427"/>
              <a:gd name="connsiteY0" fmla="*/ 0 h 410512"/>
              <a:gd name="connsiteX1" fmla="*/ 204717 w 2579427"/>
              <a:gd name="connsiteY1" fmla="*/ 191068 h 410512"/>
              <a:gd name="connsiteX2" fmla="*/ 682388 w 2579427"/>
              <a:gd name="connsiteY2" fmla="*/ 368489 h 410512"/>
              <a:gd name="connsiteX3" fmla="*/ 1255594 w 2579427"/>
              <a:gd name="connsiteY3" fmla="*/ 409432 h 410512"/>
              <a:gd name="connsiteX4" fmla="*/ 1924335 w 2579427"/>
              <a:gd name="connsiteY4" fmla="*/ 341194 h 410512"/>
              <a:gd name="connsiteX5" fmla="*/ 2579427 w 2579427"/>
              <a:gd name="connsiteY5" fmla="*/ 13647 h 410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9427" h="410512">
                <a:moveTo>
                  <a:pt x="0" y="0"/>
                </a:moveTo>
                <a:cubicBezTo>
                  <a:pt x="45493" y="64826"/>
                  <a:pt x="90986" y="129653"/>
                  <a:pt x="204717" y="191068"/>
                </a:cubicBezTo>
                <a:cubicBezTo>
                  <a:pt x="318448" y="252483"/>
                  <a:pt x="507242" y="332095"/>
                  <a:pt x="682388" y="368489"/>
                </a:cubicBezTo>
                <a:cubicBezTo>
                  <a:pt x="857534" y="404883"/>
                  <a:pt x="1048603" y="413981"/>
                  <a:pt x="1255594" y="409432"/>
                </a:cubicBezTo>
                <a:cubicBezTo>
                  <a:pt x="1462585" y="404883"/>
                  <a:pt x="1703696" y="407158"/>
                  <a:pt x="1924335" y="341194"/>
                </a:cubicBezTo>
                <a:cubicBezTo>
                  <a:pt x="2144974" y="275230"/>
                  <a:pt x="2362200" y="144438"/>
                  <a:pt x="2579427" y="13647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/>
          <p:cNvCxnSpPr/>
          <p:nvPr/>
        </p:nvCxnSpPr>
        <p:spPr>
          <a:xfrm>
            <a:off x="7243780" y="3981097"/>
            <a:ext cx="0" cy="299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7243780" y="5616563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フリーフォーム 28"/>
          <p:cNvSpPr/>
          <p:nvPr/>
        </p:nvSpPr>
        <p:spPr>
          <a:xfrm>
            <a:off x="5720957" y="4108192"/>
            <a:ext cx="1522823" cy="318501"/>
          </a:xfrm>
          <a:custGeom>
            <a:avLst/>
            <a:gdLst>
              <a:gd name="connsiteX0" fmla="*/ 0 w 2579427"/>
              <a:gd name="connsiteY0" fmla="*/ 0 h 410512"/>
              <a:gd name="connsiteX1" fmla="*/ 204717 w 2579427"/>
              <a:gd name="connsiteY1" fmla="*/ 191068 h 410512"/>
              <a:gd name="connsiteX2" fmla="*/ 682388 w 2579427"/>
              <a:gd name="connsiteY2" fmla="*/ 368489 h 410512"/>
              <a:gd name="connsiteX3" fmla="*/ 1255594 w 2579427"/>
              <a:gd name="connsiteY3" fmla="*/ 409432 h 410512"/>
              <a:gd name="connsiteX4" fmla="*/ 1924335 w 2579427"/>
              <a:gd name="connsiteY4" fmla="*/ 341194 h 410512"/>
              <a:gd name="connsiteX5" fmla="*/ 2579427 w 2579427"/>
              <a:gd name="connsiteY5" fmla="*/ 13647 h 410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9427" h="410512">
                <a:moveTo>
                  <a:pt x="0" y="0"/>
                </a:moveTo>
                <a:cubicBezTo>
                  <a:pt x="45493" y="64826"/>
                  <a:pt x="90986" y="129653"/>
                  <a:pt x="204717" y="191068"/>
                </a:cubicBezTo>
                <a:cubicBezTo>
                  <a:pt x="318448" y="252483"/>
                  <a:pt x="507242" y="332095"/>
                  <a:pt x="682388" y="368489"/>
                </a:cubicBezTo>
                <a:cubicBezTo>
                  <a:pt x="857534" y="404883"/>
                  <a:pt x="1048603" y="413981"/>
                  <a:pt x="1255594" y="409432"/>
                </a:cubicBezTo>
                <a:cubicBezTo>
                  <a:pt x="1462585" y="404883"/>
                  <a:pt x="1703696" y="407158"/>
                  <a:pt x="1924335" y="341194"/>
                </a:cubicBezTo>
                <a:cubicBezTo>
                  <a:pt x="2144974" y="275230"/>
                  <a:pt x="2362200" y="144438"/>
                  <a:pt x="2579427" y="13647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/>
          <p:cNvSpPr/>
          <p:nvPr/>
        </p:nvSpPr>
        <p:spPr>
          <a:xfrm>
            <a:off x="1124014" y="5780540"/>
            <a:ext cx="6119766" cy="285888"/>
          </a:xfrm>
          <a:custGeom>
            <a:avLst/>
            <a:gdLst>
              <a:gd name="connsiteX0" fmla="*/ 0 w 2579427"/>
              <a:gd name="connsiteY0" fmla="*/ 0 h 410512"/>
              <a:gd name="connsiteX1" fmla="*/ 204717 w 2579427"/>
              <a:gd name="connsiteY1" fmla="*/ 191068 h 410512"/>
              <a:gd name="connsiteX2" fmla="*/ 682388 w 2579427"/>
              <a:gd name="connsiteY2" fmla="*/ 368489 h 410512"/>
              <a:gd name="connsiteX3" fmla="*/ 1255594 w 2579427"/>
              <a:gd name="connsiteY3" fmla="*/ 409432 h 410512"/>
              <a:gd name="connsiteX4" fmla="*/ 1924335 w 2579427"/>
              <a:gd name="connsiteY4" fmla="*/ 341194 h 410512"/>
              <a:gd name="connsiteX5" fmla="*/ 2579427 w 2579427"/>
              <a:gd name="connsiteY5" fmla="*/ 13647 h 410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9427" h="410512">
                <a:moveTo>
                  <a:pt x="0" y="0"/>
                </a:moveTo>
                <a:cubicBezTo>
                  <a:pt x="45493" y="64826"/>
                  <a:pt x="90986" y="129653"/>
                  <a:pt x="204717" y="191068"/>
                </a:cubicBezTo>
                <a:cubicBezTo>
                  <a:pt x="318448" y="252483"/>
                  <a:pt x="507242" y="332095"/>
                  <a:pt x="682388" y="368489"/>
                </a:cubicBezTo>
                <a:cubicBezTo>
                  <a:pt x="857534" y="404883"/>
                  <a:pt x="1048603" y="413981"/>
                  <a:pt x="1255594" y="409432"/>
                </a:cubicBezTo>
                <a:cubicBezTo>
                  <a:pt x="1462585" y="404883"/>
                  <a:pt x="1703696" y="407158"/>
                  <a:pt x="1924335" y="341194"/>
                </a:cubicBezTo>
                <a:cubicBezTo>
                  <a:pt x="2144974" y="275230"/>
                  <a:pt x="2362200" y="144438"/>
                  <a:pt x="2579427" y="13647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984418" y="4179571"/>
            <a:ext cx="91242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２０分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002107" y="4201968"/>
            <a:ext cx="96051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dirty="0" err="1" smtClean="0"/>
              <a:t>ｘ</a:t>
            </a:r>
            <a:r>
              <a:rPr kumimoji="1" lang="ja-JP" altLang="en-US" sz="2400" dirty="0" smtClean="0"/>
              <a:t>分後</a:t>
            </a:r>
            <a:endParaRPr kumimoji="1" lang="ja-JP" altLang="en-US" sz="2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703637" y="5835595"/>
            <a:ext cx="96051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dirty="0" err="1" smtClean="0"/>
              <a:t>ｘ</a:t>
            </a:r>
            <a:r>
              <a:rPr kumimoji="1" lang="ja-JP" altLang="en-US" sz="2400" dirty="0" smtClean="0"/>
              <a:t>分後</a:t>
            </a:r>
            <a:endParaRPr kumimoji="1" lang="ja-JP" altLang="en-US" sz="2400" dirty="0"/>
          </a:p>
        </p:txBody>
      </p:sp>
      <p:pic>
        <p:nvPicPr>
          <p:cNvPr id="1030" name="Picture 6" descr="C:\Users\teacher\AppData\Local\Microsoft\Windows\Temporary Internet Files\Content.IE5\4IEGVB0E\MC90044573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60310" y="2745055"/>
            <a:ext cx="649902" cy="138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テキスト ボックス 19"/>
          <p:cNvSpPr txBox="1"/>
          <p:nvPr/>
        </p:nvSpPr>
        <p:spPr>
          <a:xfrm>
            <a:off x="2792368" y="3223565"/>
            <a:ext cx="146546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分速８０</a:t>
            </a:r>
            <a:r>
              <a:rPr kumimoji="1" lang="en-US" altLang="ja-JP" sz="2400" dirty="0" smtClean="0"/>
              <a:t>m</a:t>
            </a:r>
            <a:endParaRPr kumimoji="1" lang="ja-JP" altLang="en-US" sz="2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687371" y="4932363"/>
            <a:ext cx="167545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分速２４０</a:t>
            </a:r>
            <a:r>
              <a:rPr kumimoji="1" lang="en-US" altLang="ja-JP" sz="2400" dirty="0" smtClean="0"/>
              <a:t>m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57026" y="6334780"/>
            <a:ext cx="663515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式（　　　　　　　　　　　　　　　　　　　　　　　　）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888243" y="6334780"/>
            <a:ext cx="3350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８０（２０＋ｘ）＝２４０ｘ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66719" y="2278538"/>
            <a:ext cx="4179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</a:rPr>
              <a:t>母が</a:t>
            </a:r>
            <a:r>
              <a:rPr lang="ja-JP" altLang="en-US" sz="2400" dirty="0" smtClean="0">
                <a:solidFill>
                  <a:srgbClr val="FF0000"/>
                </a:solidFill>
              </a:rPr>
              <a:t>、</a:t>
            </a:r>
            <a:r>
              <a:rPr lang="ja-JP" altLang="en-US" sz="2400" dirty="0" err="1" smtClean="0">
                <a:solidFill>
                  <a:srgbClr val="FF0000"/>
                </a:solidFill>
              </a:rPr>
              <a:t>ｘ</a:t>
            </a:r>
            <a:r>
              <a:rPr lang="ja-JP" altLang="en-US" sz="2400" dirty="0" smtClean="0">
                <a:solidFill>
                  <a:srgbClr val="FF0000"/>
                </a:solidFill>
              </a:rPr>
              <a:t>分後に追いつくとすると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00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80204E-6 L 0.46371 -0.00115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7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371 -0.00115 L 0.62899 -0.00115 " pathEditMode="relative" rAng="0" ptsTypes="AA">
                                      <p:cBhvr>
                                        <p:cTn id="41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40611E-6 L 0.62604 -0.00069 " pathEditMode="relative" rAng="0" ptsTypes="AA">
                                      <p:cBhvr>
                                        <p:cTn id="43" dur="5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0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9" grpId="0" animBg="1"/>
      <p:bldP spid="30" grpId="0" animBg="1"/>
      <p:bldP spid="22" grpId="0" animBg="1"/>
      <p:bldP spid="3" grpId="0" animBg="1"/>
      <p:bldP spid="19" grpId="0" animBg="1"/>
      <p:bldP spid="20" grpId="0" animBg="1"/>
      <p:bldP spid="23" grpId="0" animBg="1"/>
      <p:bldP spid="5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0571" y="0"/>
            <a:ext cx="8928992" cy="2348880"/>
          </a:xfrm>
        </p:spPr>
        <p:txBody>
          <a:bodyPr>
            <a:normAutofit/>
          </a:bodyPr>
          <a:lstStyle/>
          <a:p>
            <a:pPr algn="l"/>
            <a:r>
              <a:rPr lang="ja-JP" altLang="en-US" sz="2800" dirty="0"/>
              <a:t>よう</a:t>
            </a:r>
            <a:r>
              <a:rPr lang="ja-JP" altLang="en-US" sz="2800" dirty="0" smtClean="0"/>
              <a:t>子さん</a:t>
            </a:r>
            <a:r>
              <a:rPr kumimoji="1" lang="ja-JP" altLang="en-US" sz="2800" dirty="0" smtClean="0"/>
              <a:t>が、２㎞離れた駅に向かって家を出発しました。それから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２０分</a:t>
            </a:r>
            <a:r>
              <a:rPr kumimoji="1" lang="ja-JP" altLang="en-US" sz="2800" dirty="0" smtClean="0"/>
              <a:t>たって、母がよう子さんの忘れ物に気づき、自転車で同じ道を追いかけました。よう子さんは分速８０</a:t>
            </a:r>
            <a:r>
              <a:rPr kumimoji="1" lang="en-US" altLang="ja-JP" sz="2800" dirty="0" smtClean="0"/>
              <a:t>m</a:t>
            </a:r>
            <a:r>
              <a:rPr kumimoji="1" lang="ja-JP" altLang="en-US" sz="2800" dirty="0" err="1" smtClean="0"/>
              <a:t>、</a:t>
            </a:r>
            <a:r>
              <a:rPr kumimoji="1" lang="ja-JP" altLang="en-US" sz="2800" dirty="0" smtClean="0"/>
              <a:t>母は分速２４０</a:t>
            </a:r>
            <a:r>
              <a:rPr kumimoji="1" lang="en-US" altLang="ja-JP" sz="2800" dirty="0" smtClean="0"/>
              <a:t>m</a:t>
            </a:r>
            <a:r>
              <a:rPr kumimoji="1" lang="ja-JP" altLang="en-US" sz="2800" dirty="0" smtClean="0"/>
              <a:t>で進むものとすると、母は出発してから何分後によう子さんに追いつくでしょうか。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7504" y="2821324"/>
            <a:ext cx="426110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８０（２０＋ｘ）＝２４０ｘ</a:t>
            </a:r>
            <a:endParaRPr kumimoji="1" lang="en-US" altLang="ja-JP" sz="3600" dirty="0" smtClean="0">
              <a:solidFill>
                <a:srgbClr val="FF0000"/>
              </a:solidFill>
            </a:endParaRPr>
          </a:p>
          <a:p>
            <a:r>
              <a:rPr lang="ja-JP" altLang="en-US" sz="3600" dirty="0" smtClean="0">
                <a:solidFill>
                  <a:srgbClr val="FF0000"/>
                </a:solidFill>
              </a:rPr>
              <a:t>　　　 ２０</a:t>
            </a:r>
            <a:r>
              <a:rPr lang="ja-JP" altLang="en-US" sz="3600" dirty="0">
                <a:solidFill>
                  <a:srgbClr val="FF0000"/>
                </a:solidFill>
              </a:rPr>
              <a:t>＋ｘ＝</a:t>
            </a:r>
            <a:r>
              <a:rPr lang="ja-JP" altLang="en-US" sz="3600" dirty="0" smtClean="0">
                <a:solidFill>
                  <a:srgbClr val="FF0000"/>
                </a:solidFill>
              </a:rPr>
              <a:t>３ｘ</a:t>
            </a:r>
            <a:endParaRPr lang="en-US" altLang="ja-JP" sz="3600" dirty="0">
              <a:solidFill>
                <a:srgbClr val="FF0000"/>
              </a:solidFill>
            </a:endParaRPr>
          </a:p>
          <a:p>
            <a:r>
              <a:rPr kumimoji="1" lang="en-US" altLang="ja-JP" sz="3600" dirty="0" smtClean="0">
                <a:solidFill>
                  <a:srgbClr val="FF0000"/>
                </a:solidFill>
              </a:rPr>
              <a:t>              </a:t>
            </a:r>
            <a:r>
              <a:rPr kumimoji="1" lang="ja-JP" altLang="en-US" sz="3600" dirty="0" smtClean="0">
                <a:solidFill>
                  <a:srgbClr val="FF0000"/>
                </a:solidFill>
              </a:rPr>
              <a:t>－２ｘ＝－２０</a:t>
            </a:r>
            <a:endParaRPr kumimoji="1" lang="en-US" altLang="ja-JP" sz="3600" dirty="0" smtClean="0">
              <a:solidFill>
                <a:srgbClr val="FF0000"/>
              </a:solidFill>
            </a:endParaRPr>
          </a:p>
          <a:p>
            <a:r>
              <a:rPr lang="ja-JP" altLang="en-US" sz="3600" dirty="0">
                <a:solidFill>
                  <a:srgbClr val="FF0000"/>
                </a:solidFill>
              </a:rPr>
              <a:t>　</a:t>
            </a:r>
            <a:r>
              <a:rPr lang="ja-JP" altLang="en-US" sz="3600" dirty="0" smtClean="0">
                <a:solidFill>
                  <a:srgbClr val="FF0000"/>
                </a:solidFill>
              </a:rPr>
              <a:t>　　　　　　ｘ＝１０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1735" y="2298104"/>
            <a:ext cx="4842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</a:rPr>
              <a:t>母が</a:t>
            </a:r>
            <a:r>
              <a:rPr lang="ja-JP" altLang="en-US" sz="2800" dirty="0" smtClean="0">
                <a:solidFill>
                  <a:srgbClr val="FF0000"/>
                </a:solidFill>
              </a:rPr>
              <a:t>、</a:t>
            </a:r>
            <a:r>
              <a:rPr lang="ja-JP" altLang="en-US" sz="2800" dirty="0" err="1" smtClean="0">
                <a:solidFill>
                  <a:srgbClr val="FF0000"/>
                </a:solidFill>
              </a:rPr>
              <a:t>ｘ</a:t>
            </a:r>
            <a:r>
              <a:rPr lang="ja-JP" altLang="en-US" sz="2800" dirty="0" smtClean="0">
                <a:solidFill>
                  <a:srgbClr val="FF0000"/>
                </a:solidFill>
              </a:rPr>
              <a:t>分後に追いつくとすると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860032" y="2332063"/>
            <a:ext cx="4167244" cy="44012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１０分後に追いつくとすると、よう子さんはすでに２０分で１６００</a:t>
            </a:r>
            <a:r>
              <a:rPr kumimoji="1" lang="en-US" altLang="ja-JP" sz="2800" dirty="0" smtClean="0"/>
              <a:t>m</a:t>
            </a:r>
            <a:r>
              <a:rPr kumimoji="1" lang="ja-JP" altLang="en-US" sz="2800" dirty="0" smtClean="0"/>
              <a:t>進んでいて、さらに８００</a:t>
            </a:r>
            <a:r>
              <a:rPr kumimoji="1" lang="en-US" altLang="ja-JP" sz="2800" dirty="0" smtClean="0"/>
              <a:t>m</a:t>
            </a:r>
            <a:r>
              <a:rPr kumimoji="1" lang="ja-JP" altLang="en-US" sz="2800" dirty="0" smtClean="0"/>
              <a:t>進むことになるので、よう子さんが出発して２４００</a:t>
            </a:r>
            <a:r>
              <a:rPr kumimoji="1" lang="en-US" altLang="ja-JP" sz="2800" dirty="0" smtClean="0"/>
              <a:t>m</a:t>
            </a:r>
            <a:r>
              <a:rPr kumimoji="1" lang="ja-JP" altLang="en-US" sz="2800" dirty="0" smtClean="0"/>
              <a:t>の地点で母が追いつくことになる。そのときにはよう子さんはすでに駅に着いており、電車に乗っているかもしれない。</a:t>
            </a:r>
            <a:endParaRPr kumimoji="1" lang="ja-JP" altLang="en-US" sz="28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99606" y="5160910"/>
            <a:ext cx="396615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この解は問題にあわない</a:t>
            </a:r>
            <a:endParaRPr kumimoji="1" lang="en-US" altLang="ja-JP" sz="2800" dirty="0" smtClean="0">
              <a:solidFill>
                <a:srgbClr val="FF0000"/>
              </a:solidFill>
            </a:endParaRPr>
          </a:p>
          <a:p>
            <a:endParaRPr lang="en-US" altLang="ja-JP" sz="2800" dirty="0">
              <a:solidFill>
                <a:srgbClr val="FF0000"/>
              </a:solidFill>
            </a:endParaRPr>
          </a:p>
          <a:p>
            <a:r>
              <a:rPr kumimoji="1" lang="ja-JP" altLang="en-US" sz="2800" u="sng" dirty="0" smtClean="0">
                <a:solidFill>
                  <a:srgbClr val="FF0000"/>
                </a:solidFill>
              </a:rPr>
              <a:t>答え　追いつけない</a:t>
            </a:r>
            <a:endParaRPr kumimoji="1" lang="ja-JP" altLang="en-US" sz="28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77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5" grpId="0"/>
      <p:bldP spid="26" grpId="0" animBg="1"/>
      <p:bldP spid="3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グループ化 32"/>
          <p:cNvGrpSpPr/>
          <p:nvPr/>
        </p:nvGrpSpPr>
        <p:grpSpPr>
          <a:xfrm>
            <a:off x="1426167" y="2789068"/>
            <a:ext cx="6533186" cy="1808911"/>
            <a:chOff x="1377509" y="2621675"/>
            <a:chExt cx="6533186" cy="1808911"/>
          </a:xfrm>
        </p:grpSpPr>
        <p:pic>
          <p:nvPicPr>
            <p:cNvPr id="1026" name="Picture 2" descr="http://www.winbell-7.com/winbellgk/sanzyutu/html/winbellgk/sanzyutu/bunpai/bunpai-1.gif">
              <a:hlinkClick r:id="rId3"/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7" t="9494" r="27803" b="72000"/>
            <a:stretch/>
          </p:blipFill>
          <p:spPr bwMode="auto">
            <a:xfrm>
              <a:off x="1385737" y="2914063"/>
              <a:ext cx="6524958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1377509" y="3799860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 smtClean="0"/>
                <a:t>A</a:t>
              </a:r>
              <a:endParaRPr kumimoji="1" lang="ja-JP" altLang="en-US" sz="3200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3779448" y="3799860"/>
              <a:ext cx="40748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 smtClean="0"/>
                <a:t>B</a:t>
              </a:r>
              <a:endParaRPr kumimoji="1" lang="ja-JP" altLang="en-US" sz="3200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7318319" y="3845811"/>
              <a:ext cx="4042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 smtClean="0"/>
                <a:t>C</a:t>
              </a:r>
              <a:endParaRPr kumimoji="1" lang="ja-JP" altLang="en-US" sz="3200" dirty="0"/>
            </a:p>
          </p:txBody>
        </p:sp>
        <p:cxnSp>
          <p:nvCxnSpPr>
            <p:cNvPr id="18" name="直線コネクタ 17"/>
            <p:cNvCxnSpPr/>
            <p:nvPr/>
          </p:nvCxnSpPr>
          <p:spPr>
            <a:xfrm>
              <a:off x="3995953" y="3441948"/>
              <a:ext cx="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テキスト ボックス 8"/>
            <p:cNvSpPr txBox="1"/>
            <p:nvPr/>
          </p:nvSpPr>
          <p:spPr>
            <a:xfrm>
              <a:off x="3858966" y="2621675"/>
              <a:ext cx="1324402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 smtClean="0"/>
                <a:t>170km</a:t>
              </a:r>
              <a:endParaRPr kumimoji="1" lang="ja-JP" altLang="en-US" sz="3200" dirty="0"/>
            </a:p>
          </p:txBody>
        </p:sp>
      </p:grp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511" y="53151"/>
            <a:ext cx="9036496" cy="30283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A</a:t>
            </a:r>
            <a:r>
              <a:rPr kumimoji="1" lang="ja-JP" altLang="en-US" dirty="0" smtClean="0"/>
              <a:t>地点から</a:t>
            </a:r>
            <a:r>
              <a:rPr kumimoji="1" lang="en-US" altLang="ja-JP" dirty="0" smtClean="0"/>
              <a:t>B</a:t>
            </a:r>
            <a:r>
              <a:rPr kumimoji="1" lang="ja-JP" altLang="en-US" dirty="0" smtClean="0"/>
              <a:t>地点を経て</a:t>
            </a:r>
            <a:r>
              <a:rPr kumimoji="1" lang="en-US" altLang="ja-JP" dirty="0" smtClean="0"/>
              <a:t>C</a:t>
            </a:r>
            <a:r>
              <a:rPr kumimoji="1" lang="ja-JP" altLang="en-US" dirty="0" smtClean="0"/>
              <a:t>地点まで、</a:t>
            </a:r>
            <a:r>
              <a:rPr kumimoji="1" lang="en-US" altLang="ja-JP" dirty="0" smtClean="0"/>
              <a:t>170km</a:t>
            </a:r>
            <a:r>
              <a:rPr kumimoji="1" lang="ja-JP" altLang="en-US" dirty="0" smtClean="0"/>
              <a:t>の道のりを自動車で行くのに、</a:t>
            </a:r>
            <a:r>
              <a:rPr kumimoji="1" lang="en-US" altLang="ja-JP" dirty="0" smtClean="0"/>
              <a:t>A,B</a:t>
            </a:r>
            <a:r>
              <a:rPr kumimoji="1" lang="ja-JP" altLang="en-US" dirty="0" smtClean="0"/>
              <a:t>間を時速</a:t>
            </a:r>
            <a:r>
              <a:rPr kumimoji="1" lang="en-US" altLang="ja-JP" dirty="0" smtClean="0"/>
              <a:t>30km</a:t>
            </a:r>
            <a:r>
              <a:rPr kumimoji="1" lang="ja-JP" altLang="en-US" dirty="0" err="1" smtClean="0"/>
              <a:t>、</a:t>
            </a:r>
            <a:r>
              <a:rPr kumimoji="1" lang="en-US" altLang="ja-JP" dirty="0" smtClean="0"/>
              <a:t>B,C</a:t>
            </a:r>
            <a:r>
              <a:rPr lang="ja-JP" altLang="en-US" dirty="0"/>
              <a:t>間</a:t>
            </a:r>
            <a:r>
              <a:rPr kumimoji="1" lang="ja-JP" altLang="en-US" dirty="0" smtClean="0"/>
              <a:t>を時速</a:t>
            </a:r>
            <a:r>
              <a:rPr kumimoji="1" lang="en-US" altLang="ja-JP" dirty="0" smtClean="0"/>
              <a:t>70km</a:t>
            </a:r>
            <a:r>
              <a:rPr kumimoji="1" lang="ja-JP" altLang="en-US" dirty="0" smtClean="0"/>
              <a:t>で進むと、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時間かかりました。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</a:t>
            </a:r>
            <a:r>
              <a:rPr lang="en-US" altLang="ja-JP" dirty="0" smtClean="0"/>
              <a:t>A,B</a:t>
            </a:r>
            <a:r>
              <a:rPr lang="ja-JP" altLang="en-US" dirty="0" smtClean="0"/>
              <a:t>間の道のりを</a:t>
            </a:r>
            <a:r>
              <a:rPr lang="ja-JP" altLang="en-US" dirty="0" err="1" smtClean="0"/>
              <a:t>ｘ</a:t>
            </a:r>
            <a:r>
              <a:rPr lang="en-US" altLang="ja-JP" dirty="0" smtClean="0"/>
              <a:t>km</a:t>
            </a:r>
            <a:r>
              <a:rPr lang="ja-JP" altLang="en-US" dirty="0" smtClean="0"/>
              <a:t>として、</a:t>
            </a:r>
            <a:r>
              <a:rPr lang="en-US" altLang="ja-JP" dirty="0"/>
              <a:t> A,B</a:t>
            </a:r>
            <a:r>
              <a:rPr lang="ja-JP" altLang="en-US" dirty="0" smtClean="0"/>
              <a:t>間、</a:t>
            </a:r>
            <a:r>
              <a:rPr lang="en-US" altLang="ja-JP" dirty="0" smtClean="0"/>
              <a:t>B,C</a:t>
            </a:r>
            <a:r>
              <a:rPr lang="ja-JP" altLang="en-US" dirty="0" smtClean="0"/>
              <a:t>間の道のりを、それぞれ求めなさい。</a:t>
            </a:r>
            <a:endParaRPr kumimoji="1" lang="ja-JP" altLang="en-US" dirty="0"/>
          </a:p>
        </p:txBody>
      </p:sp>
      <p:cxnSp>
        <p:nvCxnSpPr>
          <p:cNvPr id="10" name="直線コネクタ 9"/>
          <p:cNvCxnSpPr/>
          <p:nvPr/>
        </p:nvCxnSpPr>
        <p:spPr>
          <a:xfrm>
            <a:off x="1595998" y="4580110"/>
            <a:ext cx="59476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3974954" y="4393323"/>
            <a:ext cx="108555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3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時間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848077" y="3931658"/>
            <a:ext cx="198002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時速</a:t>
            </a:r>
            <a:r>
              <a:rPr kumimoji="1" lang="en-US" altLang="ja-JP" sz="2400" dirty="0" smtClean="0"/>
              <a:t>30km</a:t>
            </a:r>
            <a:r>
              <a:rPr kumimoji="1" lang="ja-JP" altLang="en-US" sz="2400" dirty="0" smtClean="0"/>
              <a:t>　→</a:t>
            </a:r>
            <a:endParaRPr kumimoji="1" lang="ja-JP" altLang="en-US" sz="2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397765" y="3948023"/>
            <a:ext cx="198002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時速</a:t>
            </a:r>
            <a:r>
              <a:rPr kumimoji="1" lang="en-US" altLang="ja-JP" sz="2400" dirty="0" smtClean="0"/>
              <a:t>70km</a:t>
            </a:r>
            <a:r>
              <a:rPr kumimoji="1" lang="ja-JP" altLang="en-US" sz="2400" dirty="0" smtClean="0"/>
              <a:t>　→</a:t>
            </a:r>
            <a:endParaRPr kumimoji="1" lang="ja-JP" altLang="en-US" sz="2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678432" y="3312331"/>
            <a:ext cx="1149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x</a:t>
            </a:r>
            <a:r>
              <a:rPr kumimoji="1" lang="ja-JP" altLang="en-US" sz="3200" dirty="0" smtClean="0"/>
              <a:t>　</a:t>
            </a:r>
            <a:r>
              <a:rPr kumimoji="1" lang="en-US" altLang="ja-JP" sz="3200" dirty="0" smtClean="0"/>
              <a:t>km</a:t>
            </a:r>
            <a:endParaRPr kumimoji="1" lang="ja-JP" altLang="en-US" sz="32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844360" y="3312330"/>
            <a:ext cx="2185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170</a:t>
            </a:r>
            <a:r>
              <a:rPr kumimoji="1" lang="ja-JP" altLang="en-US" sz="3200" dirty="0" smtClean="0">
                <a:solidFill>
                  <a:srgbClr val="FF0000"/>
                </a:solidFill>
              </a:rPr>
              <a:t>－</a:t>
            </a:r>
            <a:r>
              <a:rPr kumimoji="1" lang="en-US" altLang="ja-JP" sz="3200" dirty="0" smtClean="0">
                <a:solidFill>
                  <a:srgbClr val="FF0000"/>
                </a:solidFill>
              </a:rPr>
              <a:t>x</a:t>
            </a:r>
            <a:r>
              <a:rPr kumimoji="1" lang="ja-JP" altLang="en-US" sz="3200" dirty="0" smtClean="0"/>
              <a:t>　</a:t>
            </a:r>
            <a:r>
              <a:rPr kumimoji="1" lang="en-US" altLang="ja-JP" sz="3200" dirty="0" smtClean="0"/>
              <a:t>km</a:t>
            </a:r>
            <a:endParaRPr kumimoji="1" lang="ja-JP" altLang="en-US" sz="3200" dirty="0"/>
          </a:p>
        </p:txBody>
      </p:sp>
      <p:pic>
        <p:nvPicPr>
          <p:cNvPr id="1027" name="Picture 3" descr="C:\Users\teacher\AppData\Local\Microsoft\Windows\Temporary Internet Files\Content.IE5\9IPCJ38I\MP900449062[1]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87"/>
          <a:stretch/>
        </p:blipFill>
        <p:spPr bwMode="auto">
          <a:xfrm>
            <a:off x="1433055" y="3081455"/>
            <a:ext cx="1153468" cy="76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/>
              <p:cNvSpPr txBox="1"/>
              <p:nvPr/>
            </p:nvSpPr>
            <p:spPr>
              <a:xfrm>
                <a:off x="454333" y="5108860"/>
                <a:ext cx="3590278" cy="1141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4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kumimoji="1" lang="ja-JP" altLang="en-US" sz="4800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altLang="ja-JP" sz="4800" b="0" i="1" smtClean="0">
                            <a:latin typeface="Cambria Math"/>
                          </a:rPr>
                          <m:t>3</m:t>
                        </m:r>
                        <m:r>
                          <a:rPr lang="en-US" altLang="ja-JP" sz="4800" i="1">
                            <a:latin typeface="Cambria Math"/>
                          </a:rPr>
                          <m:t>0</m:t>
                        </m:r>
                      </m:den>
                    </m:f>
                  </m:oMath>
                </a14:m>
                <a:r>
                  <a:rPr kumimoji="1" lang="ja-JP" altLang="en-US" sz="4000" dirty="0" smtClean="0"/>
                  <a:t>＋</a:t>
                </a:r>
                <a:r>
                  <a:rPr lang="en-US" altLang="ja-JP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ja-JP" sz="4800" i="1">
                            <a:latin typeface="Cambria Math"/>
                          </a:rPr>
                          <m:t>170</m:t>
                        </m:r>
                        <m:r>
                          <a:rPr lang="en-US" altLang="ja-JP" sz="4800" b="0" i="1" smtClean="0">
                            <a:latin typeface="Cambria Math"/>
                          </a:rPr>
                          <m:t>―</m:t>
                        </m:r>
                        <m:r>
                          <a:rPr lang="en-US" altLang="ja-JP" sz="4800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altLang="ja-JP" sz="4800" b="0" i="1" smtClean="0">
                            <a:latin typeface="Cambria Math"/>
                          </a:rPr>
                          <m:t>7</m:t>
                        </m:r>
                        <m:r>
                          <a:rPr lang="en-US" altLang="ja-JP" sz="4800" i="1">
                            <a:latin typeface="Cambria Math"/>
                          </a:rPr>
                          <m:t>0</m:t>
                        </m:r>
                      </m:den>
                    </m:f>
                  </m:oMath>
                </a14:m>
                <a:r>
                  <a:rPr kumimoji="1" lang="ja-JP" altLang="en-US" sz="4000" dirty="0" smtClean="0"/>
                  <a:t>＝３</a:t>
                </a:r>
                <a:endParaRPr kumimoji="1" lang="ja-JP" altLang="en-US" sz="4000" dirty="0"/>
              </a:p>
            </p:txBody>
          </p:sp>
        </mc:Choice>
        <mc:Fallback xmlns="">
          <p:sp>
            <p:nvSpPr>
              <p:cNvPr id="28" name="テキスト ボックス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33" y="5108860"/>
                <a:ext cx="3590278" cy="1141466"/>
              </a:xfrm>
              <a:prstGeom prst="rect">
                <a:avLst/>
              </a:prstGeom>
              <a:blipFill rotWithShape="1">
                <a:blip r:embed="rId6"/>
                <a:stretch>
                  <a:fillRect r="-4932" b="-21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テキスト ボックス 30"/>
          <p:cNvSpPr txBox="1"/>
          <p:nvPr/>
        </p:nvSpPr>
        <p:spPr>
          <a:xfrm>
            <a:off x="4084366" y="6033577"/>
            <a:ext cx="1225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ｘ＝</a:t>
            </a:r>
            <a:r>
              <a:rPr kumimoji="1" lang="en-US" altLang="ja-JP" sz="3200" dirty="0" smtClean="0"/>
              <a:t>30</a:t>
            </a:r>
            <a:endParaRPr kumimoji="1" lang="ja-JP" altLang="en-US" sz="32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696873" y="5108860"/>
            <a:ext cx="4204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この解は問題にあっている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6605878" y="5679593"/>
            <a:ext cx="216104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u="sng" dirty="0" smtClean="0"/>
              <a:t>A,B</a:t>
            </a:r>
            <a:r>
              <a:rPr lang="ja-JP" altLang="en-US" sz="2800" u="sng" dirty="0" smtClean="0"/>
              <a:t>間　</a:t>
            </a:r>
            <a:r>
              <a:rPr lang="en-US" altLang="ja-JP" sz="2800" u="sng" dirty="0" smtClean="0"/>
              <a:t>30㎞</a:t>
            </a:r>
            <a:endParaRPr lang="en-US" altLang="ja-JP" sz="2800" dirty="0" smtClean="0"/>
          </a:p>
          <a:p>
            <a:r>
              <a:rPr lang="en-US" altLang="ja-JP" sz="2800" u="sng" dirty="0" smtClean="0"/>
              <a:t>B,C</a:t>
            </a:r>
            <a:r>
              <a:rPr lang="ja-JP" altLang="en-US" sz="2800" u="sng" dirty="0" smtClean="0"/>
              <a:t>間　</a:t>
            </a:r>
            <a:r>
              <a:rPr lang="en-US" altLang="ja-JP" sz="2800" u="sng" dirty="0" smtClean="0"/>
              <a:t>140㎞</a:t>
            </a:r>
            <a:endParaRPr lang="ja-JP" alt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271600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2" grpId="0" animBg="1"/>
      <p:bldP spid="23" grpId="0"/>
      <p:bldP spid="24" grpId="0"/>
      <p:bldP spid="28" grpId="0"/>
      <p:bldP spid="31" grpId="0"/>
      <p:bldP spid="32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グループ化 32"/>
          <p:cNvGrpSpPr/>
          <p:nvPr/>
        </p:nvGrpSpPr>
        <p:grpSpPr>
          <a:xfrm>
            <a:off x="493359" y="2641167"/>
            <a:ext cx="6533186" cy="1808912"/>
            <a:chOff x="1377509" y="2621674"/>
            <a:chExt cx="6533186" cy="1808912"/>
          </a:xfrm>
        </p:grpSpPr>
        <p:pic>
          <p:nvPicPr>
            <p:cNvPr id="1026" name="Picture 2" descr="http://www.winbell-7.com/winbellgk/sanzyutu/html/winbellgk/sanzyutu/bunpai/bunpai-1.gif">
              <a:hlinkClick r:id="rId3"/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7" t="9494" r="27803" b="72000"/>
            <a:stretch/>
          </p:blipFill>
          <p:spPr bwMode="auto">
            <a:xfrm>
              <a:off x="1385737" y="2914063"/>
              <a:ext cx="6524958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1377509" y="3799860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 smtClean="0"/>
                <a:t>A</a:t>
              </a:r>
              <a:endParaRPr kumimoji="1" lang="ja-JP" altLang="en-US" sz="3200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3779448" y="3799860"/>
              <a:ext cx="40748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 smtClean="0"/>
                <a:t>B</a:t>
              </a:r>
              <a:endParaRPr kumimoji="1" lang="ja-JP" altLang="en-US" sz="3200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7318319" y="3845811"/>
              <a:ext cx="4042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 smtClean="0"/>
                <a:t>C</a:t>
              </a:r>
              <a:endParaRPr kumimoji="1" lang="ja-JP" altLang="en-US" sz="3200" dirty="0"/>
            </a:p>
          </p:txBody>
        </p:sp>
        <p:cxnSp>
          <p:nvCxnSpPr>
            <p:cNvPr id="18" name="直線コネクタ 17"/>
            <p:cNvCxnSpPr/>
            <p:nvPr/>
          </p:nvCxnSpPr>
          <p:spPr>
            <a:xfrm>
              <a:off x="3995953" y="3441948"/>
              <a:ext cx="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テキスト ボックス 8"/>
            <p:cNvSpPr txBox="1"/>
            <p:nvPr/>
          </p:nvSpPr>
          <p:spPr>
            <a:xfrm>
              <a:off x="3755838" y="2621674"/>
              <a:ext cx="176683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 smtClean="0"/>
                <a:t>(</a:t>
              </a:r>
              <a:r>
                <a:rPr kumimoji="1" lang="ja-JP" altLang="en-US" sz="3200" dirty="0" smtClean="0"/>
                <a:t>　　　</a:t>
              </a:r>
              <a:r>
                <a:rPr kumimoji="1" lang="en-US" altLang="ja-JP" sz="3200" dirty="0" smtClean="0"/>
                <a:t>)km</a:t>
              </a:r>
              <a:endParaRPr kumimoji="1" lang="ja-JP" altLang="en-US" sz="3200" dirty="0"/>
            </a:p>
          </p:txBody>
        </p:sp>
      </p:grp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511" y="53151"/>
            <a:ext cx="9036496" cy="30283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A</a:t>
            </a:r>
            <a:r>
              <a:rPr kumimoji="1" lang="ja-JP" altLang="en-US" dirty="0" smtClean="0"/>
              <a:t>地点から</a:t>
            </a:r>
            <a:r>
              <a:rPr kumimoji="1" lang="en-US" altLang="ja-JP" dirty="0" smtClean="0"/>
              <a:t>B</a:t>
            </a:r>
            <a:r>
              <a:rPr kumimoji="1" lang="ja-JP" altLang="en-US" dirty="0" smtClean="0"/>
              <a:t>地点を経て</a:t>
            </a:r>
            <a:r>
              <a:rPr kumimoji="1" lang="en-US" altLang="ja-JP" dirty="0" smtClean="0"/>
              <a:t>C</a:t>
            </a:r>
            <a:r>
              <a:rPr kumimoji="1" lang="ja-JP" altLang="en-US" dirty="0" smtClean="0"/>
              <a:t>地点まで、</a:t>
            </a:r>
            <a:r>
              <a:rPr kumimoji="1" lang="en-US" altLang="ja-JP" dirty="0" smtClean="0"/>
              <a:t>170km</a:t>
            </a:r>
            <a:r>
              <a:rPr kumimoji="1" lang="ja-JP" altLang="en-US" dirty="0" smtClean="0"/>
              <a:t>の道のりを自動車で行くのに、</a:t>
            </a:r>
            <a:r>
              <a:rPr kumimoji="1" lang="en-US" altLang="ja-JP" dirty="0" smtClean="0"/>
              <a:t>A,B</a:t>
            </a:r>
            <a:r>
              <a:rPr kumimoji="1" lang="ja-JP" altLang="en-US" dirty="0" smtClean="0"/>
              <a:t>間を時速</a:t>
            </a:r>
            <a:r>
              <a:rPr kumimoji="1" lang="en-US" altLang="ja-JP" dirty="0" smtClean="0"/>
              <a:t>30km</a:t>
            </a:r>
            <a:r>
              <a:rPr kumimoji="1" lang="ja-JP" altLang="en-US" dirty="0" err="1" smtClean="0"/>
              <a:t>、</a:t>
            </a:r>
            <a:r>
              <a:rPr kumimoji="1" lang="en-US" altLang="ja-JP" dirty="0" smtClean="0"/>
              <a:t>B,C</a:t>
            </a:r>
            <a:r>
              <a:rPr lang="ja-JP" altLang="en-US" dirty="0"/>
              <a:t>間</a:t>
            </a:r>
            <a:r>
              <a:rPr kumimoji="1" lang="ja-JP" altLang="en-US" dirty="0" smtClean="0"/>
              <a:t>を時速</a:t>
            </a:r>
            <a:r>
              <a:rPr kumimoji="1" lang="en-US" altLang="ja-JP" dirty="0" smtClean="0"/>
              <a:t>70km</a:t>
            </a:r>
            <a:r>
              <a:rPr kumimoji="1" lang="ja-JP" altLang="en-US" dirty="0" smtClean="0"/>
              <a:t>で進むと、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時間かかりました。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</a:t>
            </a:r>
            <a:r>
              <a:rPr lang="en-US" altLang="ja-JP" dirty="0" smtClean="0"/>
              <a:t>A,B</a:t>
            </a:r>
            <a:r>
              <a:rPr lang="ja-JP" altLang="en-US" dirty="0" smtClean="0"/>
              <a:t>間の道のりを</a:t>
            </a:r>
            <a:r>
              <a:rPr lang="ja-JP" altLang="en-US" dirty="0" err="1" smtClean="0"/>
              <a:t>ｘ</a:t>
            </a:r>
            <a:r>
              <a:rPr lang="en-US" altLang="ja-JP" dirty="0" smtClean="0"/>
              <a:t>km</a:t>
            </a:r>
            <a:r>
              <a:rPr lang="ja-JP" altLang="en-US" dirty="0" smtClean="0"/>
              <a:t>として、</a:t>
            </a:r>
            <a:r>
              <a:rPr lang="en-US" altLang="ja-JP" dirty="0"/>
              <a:t> A,B</a:t>
            </a:r>
            <a:r>
              <a:rPr lang="ja-JP" altLang="en-US" dirty="0" smtClean="0"/>
              <a:t>間、</a:t>
            </a:r>
            <a:r>
              <a:rPr lang="en-US" altLang="ja-JP" dirty="0" smtClean="0"/>
              <a:t>B,C</a:t>
            </a:r>
            <a:r>
              <a:rPr lang="ja-JP" altLang="en-US" dirty="0" smtClean="0"/>
              <a:t>間の道のりを、それぞれ求めなさい。</a:t>
            </a:r>
            <a:endParaRPr kumimoji="1" lang="ja-JP" altLang="en-US" dirty="0"/>
          </a:p>
        </p:txBody>
      </p:sp>
      <p:cxnSp>
        <p:nvCxnSpPr>
          <p:cNvPr id="10" name="直線コネクタ 9"/>
          <p:cNvCxnSpPr/>
          <p:nvPr/>
        </p:nvCxnSpPr>
        <p:spPr>
          <a:xfrm>
            <a:off x="663190" y="4432210"/>
            <a:ext cx="59476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2895298" y="4245423"/>
            <a:ext cx="159851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(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　　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)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時間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915269" y="3783758"/>
            <a:ext cx="226536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時速</a:t>
            </a:r>
            <a:r>
              <a:rPr kumimoji="1" lang="en-US" altLang="ja-JP" sz="2400" dirty="0" smtClean="0"/>
              <a:t>(</a:t>
            </a:r>
            <a:r>
              <a:rPr kumimoji="1" lang="ja-JP" altLang="en-US" sz="2400" dirty="0" smtClean="0"/>
              <a:t>　　</a:t>
            </a:r>
            <a:r>
              <a:rPr kumimoji="1" lang="en-US" altLang="ja-JP" sz="2400" dirty="0" smtClean="0"/>
              <a:t>)km</a:t>
            </a:r>
            <a:r>
              <a:rPr kumimoji="1" lang="ja-JP" altLang="en-US" sz="2400" dirty="0" smtClean="0"/>
              <a:t>　→</a:t>
            </a:r>
            <a:endParaRPr kumimoji="1" lang="ja-JP" altLang="en-US" sz="2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464957" y="3800123"/>
            <a:ext cx="226536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時速</a:t>
            </a:r>
            <a:r>
              <a:rPr kumimoji="1" lang="en-US" altLang="ja-JP" sz="2400" dirty="0" smtClean="0"/>
              <a:t>(</a:t>
            </a:r>
            <a:r>
              <a:rPr kumimoji="1" lang="ja-JP" altLang="en-US" sz="2400" dirty="0" smtClean="0"/>
              <a:t>　　</a:t>
            </a:r>
            <a:r>
              <a:rPr kumimoji="1" lang="en-US" altLang="ja-JP" sz="2400" dirty="0" smtClean="0"/>
              <a:t>)km</a:t>
            </a:r>
            <a:r>
              <a:rPr kumimoji="1" lang="ja-JP" altLang="en-US" sz="2400" dirty="0" smtClean="0"/>
              <a:t>　→</a:t>
            </a:r>
            <a:endParaRPr kumimoji="1" lang="ja-JP" altLang="en-US" sz="2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604720" y="3123205"/>
            <a:ext cx="1494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(</a:t>
            </a:r>
            <a:r>
              <a:rPr kumimoji="1" lang="ja-JP" altLang="en-US" sz="3200" dirty="0" smtClean="0"/>
              <a:t>　　</a:t>
            </a:r>
            <a:r>
              <a:rPr kumimoji="1" lang="en-US" altLang="ja-JP" sz="3200" dirty="0" smtClean="0"/>
              <a:t>)km</a:t>
            </a:r>
            <a:endParaRPr kumimoji="1" lang="ja-JP" altLang="en-US" sz="32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584923" y="3138186"/>
            <a:ext cx="2584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(</a:t>
            </a:r>
            <a:r>
              <a:rPr kumimoji="1" lang="ja-JP" altLang="en-US" sz="3200" dirty="0" smtClean="0"/>
              <a:t>　　　　　　</a:t>
            </a:r>
            <a:r>
              <a:rPr kumimoji="1" lang="en-US" altLang="ja-JP" sz="3200" dirty="0" smtClean="0"/>
              <a:t>)km</a:t>
            </a:r>
            <a:endParaRPr kumimoji="1" lang="ja-JP" altLang="en-US" sz="3200" dirty="0"/>
          </a:p>
        </p:txBody>
      </p:sp>
      <p:pic>
        <p:nvPicPr>
          <p:cNvPr id="1027" name="Picture 3" descr="C:\Users\teacher\AppData\Local\Microsoft\Windows\Temporary Internet Files\Content.IE5\9IPCJ38I\MP900449062[1]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87"/>
          <a:stretch/>
        </p:blipFill>
        <p:spPr bwMode="auto">
          <a:xfrm>
            <a:off x="172950" y="2933556"/>
            <a:ext cx="1153468" cy="76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正方形/長方形 25"/>
          <p:cNvSpPr/>
          <p:nvPr/>
        </p:nvSpPr>
        <p:spPr>
          <a:xfrm>
            <a:off x="6605878" y="5679593"/>
            <a:ext cx="23545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u="sng" dirty="0" smtClean="0"/>
              <a:t>A,B</a:t>
            </a:r>
            <a:r>
              <a:rPr lang="ja-JP" altLang="en-US" sz="2800" u="sng" dirty="0" smtClean="0"/>
              <a:t>間　　　　</a:t>
            </a:r>
            <a:r>
              <a:rPr lang="en-US" altLang="ja-JP" sz="2800" u="sng" dirty="0" smtClean="0"/>
              <a:t>㎞</a:t>
            </a:r>
            <a:endParaRPr lang="en-US" altLang="ja-JP" sz="2800" dirty="0" smtClean="0"/>
          </a:p>
          <a:p>
            <a:r>
              <a:rPr lang="en-US" altLang="ja-JP" sz="2800" u="sng" dirty="0" smtClean="0"/>
              <a:t>B,C</a:t>
            </a:r>
            <a:r>
              <a:rPr lang="ja-JP" altLang="en-US" sz="2800" u="sng" dirty="0" smtClean="0"/>
              <a:t>間　　　　</a:t>
            </a:r>
            <a:r>
              <a:rPr lang="en-US" altLang="ja-JP" sz="2800" u="sng" dirty="0" smtClean="0"/>
              <a:t>㎞</a:t>
            </a:r>
            <a:endParaRPr lang="ja-JP" altLang="en-US" sz="2800" u="sng" dirty="0"/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454471"/>
              </p:ext>
            </p:extLst>
          </p:nvPr>
        </p:nvGraphicFramePr>
        <p:xfrm>
          <a:off x="172950" y="4937911"/>
          <a:ext cx="5839212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2706"/>
                <a:gridCol w="1512168"/>
                <a:gridCol w="1440160"/>
                <a:gridCol w="1584178"/>
              </a:tblGrid>
              <a:tr h="423947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ＡＢ間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ＢＣ間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合計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423947"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道のり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400"/>
                    </a:p>
                  </a:txBody>
                  <a:tcPr/>
                </a:tc>
              </a:tr>
              <a:tr h="423947"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速さ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</a:tr>
              <a:tr h="423947"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時間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直線コネクタ 5"/>
          <p:cNvCxnSpPr/>
          <p:nvPr/>
        </p:nvCxnSpPr>
        <p:spPr>
          <a:xfrm>
            <a:off x="4355976" y="5839340"/>
            <a:ext cx="1603465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8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 descr="バリ島のアタ製品｜アタ フルーツトレー S（果物かご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060" y="3046361"/>
            <a:ext cx="2426942" cy="242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teacher\AppData\Local\Microsoft\Windows\Temporary Internet Files\Content.IE5\4IEGVB0E\MC90007911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813" y="3585975"/>
            <a:ext cx="763460" cy="75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57" y="1"/>
            <a:ext cx="8856984" cy="1844823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200" dirty="0" smtClean="0"/>
              <a:t>問題　</a:t>
            </a:r>
            <a:r>
              <a:rPr kumimoji="1" lang="en-US" altLang="ja-JP" sz="3200" dirty="0" smtClean="0"/>
              <a:t>200</a:t>
            </a:r>
            <a:r>
              <a:rPr kumimoji="1" lang="ja-JP" altLang="en-US" sz="3200" dirty="0" smtClean="0"/>
              <a:t>円のかごに、</a:t>
            </a:r>
            <a:r>
              <a:rPr kumimoji="1" lang="en-US" altLang="ja-JP" sz="3200" dirty="0" smtClean="0"/>
              <a:t>150</a:t>
            </a:r>
            <a:r>
              <a:rPr kumimoji="1" lang="ja-JP" altLang="en-US" sz="3200" dirty="0" smtClean="0"/>
              <a:t>円の桃と</a:t>
            </a:r>
            <a:r>
              <a:rPr kumimoji="1" lang="en-US" altLang="ja-JP" sz="3200" dirty="0" smtClean="0"/>
              <a:t>120</a:t>
            </a:r>
            <a:r>
              <a:rPr kumimoji="1" lang="ja-JP" altLang="en-US" sz="3200" dirty="0" smtClean="0"/>
              <a:t>円のりんごを、合わせて</a:t>
            </a:r>
            <a:r>
              <a:rPr kumimoji="1" lang="en-US" altLang="ja-JP" sz="3200" dirty="0" smtClean="0"/>
              <a:t>15</a:t>
            </a:r>
            <a:r>
              <a:rPr kumimoji="1" lang="ja-JP" altLang="en-US" sz="3200" dirty="0" smtClean="0"/>
              <a:t>個つめて買うと、</a:t>
            </a:r>
            <a:r>
              <a:rPr kumimoji="1" lang="en-US" altLang="ja-JP" sz="3200" dirty="0" smtClean="0"/>
              <a:t>2210</a:t>
            </a:r>
            <a:r>
              <a:rPr kumimoji="1" lang="ja-JP" altLang="en-US" sz="3200" dirty="0" smtClean="0"/>
              <a:t>円でした。もも</a:t>
            </a:r>
            <a:r>
              <a:rPr lang="ja-JP" altLang="en-US" sz="3200" dirty="0"/>
              <a:t>と</a:t>
            </a:r>
            <a:r>
              <a:rPr kumimoji="1" lang="ja-JP" altLang="en-US" sz="3200" dirty="0" smtClean="0"/>
              <a:t>りんごを、それぞれ何個つめたのでしょうか。</a:t>
            </a:r>
            <a:endParaRPr kumimoji="1" lang="ja-JP" altLang="en-US" sz="3200" dirty="0"/>
          </a:p>
        </p:txBody>
      </p:sp>
      <p:pic>
        <p:nvPicPr>
          <p:cNvPr id="1026" name="Picture 2" descr="C:\Users\teacher\AppData\Local\Microsoft\Windows\Temporary Internet Files\Content.IE5\4IEGVB0E\MC90007911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012" y="3844329"/>
            <a:ext cx="763460" cy="75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eacher\AppData\Local\Microsoft\Windows\Temporary Internet Files\Content.IE5\4IEGVB0E\MC90007911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450" y="3745756"/>
            <a:ext cx="840927" cy="82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teacher\AppData\Local\Microsoft\Windows\Temporary Internet Files\Content.IE5\4IEGVB0E\MC90007911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995" y="3541622"/>
            <a:ext cx="763460" cy="75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teacher\AppData\Local\Microsoft\Windows\Temporary Internet Files\Content.IE5\4IEGVB0E\MC90007911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593" y="3450150"/>
            <a:ext cx="840927" cy="82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teacher\AppData\Local\Microsoft\Windows\Temporary Internet Files\Content.IE5\4IEGVB0E\MC90007911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162" y="3450150"/>
            <a:ext cx="763460" cy="75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teacher\AppData\Local\Microsoft\Windows\Temporary Internet Files\Content.IE5\4IEGVB0E\MC90007911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793" y="3595543"/>
            <a:ext cx="840927" cy="82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teacher\AppData\Local\Microsoft\Windows\Temporary Internet Files\Content.IE5\4IEGVB0E\MC90007911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597" y="3724440"/>
            <a:ext cx="840927" cy="82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teacher\AppData\Local\Microsoft\Windows\Temporary Internet Files\Content.IE5\4IEGVB0E\MC90007911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162" y="3680738"/>
            <a:ext cx="840927" cy="82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teacher\AppData\Local\Microsoft\Windows\Temporary Internet Files\Content.IE5\4IEGVB0E\MC90007911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601" y="3963768"/>
            <a:ext cx="763460" cy="75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teacher\AppData\Local\Microsoft\Windows\Temporary Internet Files\Content.IE5\4IEGVB0E\MC90007911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5" y="2999831"/>
            <a:ext cx="683597" cy="67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teacher\AppData\Local\Microsoft\Windows\Temporary Internet Files\Content.IE5\4IEGVB0E\MC90007911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79" y="2999831"/>
            <a:ext cx="683597" cy="67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teacher\AppData\Local\Microsoft\Windows\Temporary Internet Files\Content.IE5\4IEGVB0E\MC90007911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376" y="2984397"/>
            <a:ext cx="683597" cy="67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teacher\AppData\Local\Microsoft\Windows\Temporary Internet Files\Content.IE5\4IEGVB0E\MC90007911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7" y="3739033"/>
            <a:ext cx="683597" cy="67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teacher\AppData\Local\Microsoft\Windows\Temporary Internet Files\Content.IE5\4IEGVB0E\MC90007911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762" y="2984397"/>
            <a:ext cx="752961" cy="73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teacher\AppData\Local\Microsoft\Windows\Temporary Internet Files\Content.IE5\4IEGVB0E\MC90007911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118" y="2965544"/>
            <a:ext cx="752961" cy="73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teacher\AppData\Local\Microsoft\Windows\Temporary Internet Files\Content.IE5\4IEGVB0E\MC90007911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750" y="2950915"/>
            <a:ext cx="752961" cy="73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C:\Users\teacher\AppData\Local\Microsoft\Windows\Temporary Internet Files\Content.IE5\4IEGVB0E\MC90007911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761" y="3790313"/>
            <a:ext cx="752961" cy="73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927380" y="3692585"/>
            <a:ext cx="10459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/>
              <a:t>・・・</a:t>
            </a:r>
            <a:endParaRPr kumimoji="1" lang="ja-JP" altLang="en-US" sz="4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070020" y="3735537"/>
            <a:ext cx="1119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/>
              <a:t>・・・</a:t>
            </a:r>
            <a:endParaRPr kumimoji="1" lang="ja-JP" altLang="en-US" sz="4400" dirty="0"/>
          </a:p>
        </p:txBody>
      </p:sp>
      <p:pic>
        <p:nvPicPr>
          <p:cNvPr id="32" name="Picture 15" descr="バリ島のアタ製品｜アタ フルーツトレー S（果物かご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77" b="17969"/>
          <a:stretch/>
        </p:blipFill>
        <p:spPr bwMode="auto">
          <a:xfrm>
            <a:off x="1535827" y="4847712"/>
            <a:ext cx="2426942" cy="125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フリーフォーム 5"/>
          <p:cNvSpPr/>
          <p:nvPr/>
        </p:nvSpPr>
        <p:spPr>
          <a:xfrm>
            <a:off x="220315" y="1963325"/>
            <a:ext cx="5404514" cy="504967"/>
          </a:xfrm>
          <a:custGeom>
            <a:avLst/>
            <a:gdLst>
              <a:gd name="connsiteX0" fmla="*/ 0 w 5404514"/>
              <a:gd name="connsiteY0" fmla="*/ 477671 h 504967"/>
              <a:gd name="connsiteX1" fmla="*/ 982639 w 5404514"/>
              <a:gd name="connsiteY1" fmla="*/ 163773 h 504967"/>
              <a:gd name="connsiteX2" fmla="*/ 2511188 w 5404514"/>
              <a:gd name="connsiteY2" fmla="*/ 0 h 504967"/>
              <a:gd name="connsiteX3" fmla="*/ 4271749 w 5404514"/>
              <a:gd name="connsiteY3" fmla="*/ 163773 h 504967"/>
              <a:gd name="connsiteX4" fmla="*/ 5404514 w 5404514"/>
              <a:gd name="connsiteY4" fmla="*/ 504967 h 504967"/>
              <a:gd name="connsiteX5" fmla="*/ 5404514 w 5404514"/>
              <a:gd name="connsiteY5" fmla="*/ 504967 h 504967"/>
              <a:gd name="connsiteX6" fmla="*/ 5404514 w 5404514"/>
              <a:gd name="connsiteY6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4514" h="504967">
                <a:moveTo>
                  <a:pt x="0" y="477671"/>
                </a:moveTo>
                <a:cubicBezTo>
                  <a:pt x="282054" y="360528"/>
                  <a:pt x="564108" y="243385"/>
                  <a:pt x="982639" y="163773"/>
                </a:cubicBezTo>
                <a:cubicBezTo>
                  <a:pt x="1401170" y="84161"/>
                  <a:pt x="1963003" y="0"/>
                  <a:pt x="2511188" y="0"/>
                </a:cubicBezTo>
                <a:cubicBezTo>
                  <a:pt x="3059373" y="0"/>
                  <a:pt x="3789528" y="79612"/>
                  <a:pt x="4271749" y="163773"/>
                </a:cubicBezTo>
                <a:cubicBezTo>
                  <a:pt x="4753970" y="247934"/>
                  <a:pt x="5404514" y="504967"/>
                  <a:pt x="5404514" y="504967"/>
                </a:cubicBezTo>
                <a:lnTo>
                  <a:pt x="5404514" y="504967"/>
                </a:lnTo>
                <a:lnTo>
                  <a:pt x="5404514" y="504967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291812" y="1626599"/>
            <a:ext cx="134901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400" dirty="0" smtClean="0"/>
              <a:t>15</a:t>
            </a:r>
            <a:r>
              <a:rPr kumimoji="1" lang="ja-JP" altLang="en-US" sz="4400" dirty="0" smtClean="0"/>
              <a:t>個</a:t>
            </a:r>
            <a:endParaRPr kumimoji="1" lang="ja-JP" altLang="en-US" sz="44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20315" y="4377290"/>
            <a:ext cx="1662347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400" dirty="0" smtClean="0"/>
              <a:t>150</a:t>
            </a:r>
            <a:r>
              <a:rPr kumimoji="1" lang="ja-JP" altLang="en-US" sz="4400" dirty="0" smtClean="0"/>
              <a:t>円</a:t>
            </a:r>
            <a:endParaRPr kumimoji="1" lang="ja-JP" altLang="en-US" sz="44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200556" y="2286224"/>
            <a:ext cx="11832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 err="1" smtClean="0"/>
              <a:t>ｘ</a:t>
            </a:r>
            <a:r>
              <a:rPr kumimoji="1" lang="ja-JP" altLang="en-US" sz="4400" dirty="0" smtClean="0"/>
              <a:t>個</a:t>
            </a:r>
            <a:endParaRPr kumimoji="1" lang="ja-JP" altLang="en-US" sz="44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331244" y="2286224"/>
            <a:ext cx="2196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 smtClean="0">
                <a:solidFill>
                  <a:srgbClr val="FF0000"/>
                </a:solidFill>
              </a:rPr>
              <a:t>15</a:t>
            </a:r>
            <a:r>
              <a:rPr kumimoji="1" lang="ja-JP" altLang="en-US" sz="4400" dirty="0" smtClean="0">
                <a:solidFill>
                  <a:srgbClr val="FF0000"/>
                </a:solidFill>
              </a:rPr>
              <a:t>－</a:t>
            </a:r>
            <a:r>
              <a:rPr kumimoji="1" lang="ja-JP" altLang="en-US" sz="4400" dirty="0" err="1" smtClean="0">
                <a:solidFill>
                  <a:srgbClr val="FF0000"/>
                </a:solidFill>
              </a:rPr>
              <a:t>ｘ</a:t>
            </a:r>
            <a:r>
              <a:rPr kumimoji="1" lang="ja-JP" altLang="en-US" sz="4400" dirty="0" smtClean="0"/>
              <a:t>個</a:t>
            </a:r>
            <a:endParaRPr kumimoji="1" lang="ja-JP" altLang="en-US" sz="4400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037486" y="4369744"/>
            <a:ext cx="1662347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400" dirty="0" smtClean="0"/>
              <a:t>120</a:t>
            </a:r>
            <a:r>
              <a:rPr kumimoji="1" lang="ja-JP" altLang="en-US" sz="4400" dirty="0" smtClean="0"/>
              <a:t>円</a:t>
            </a:r>
            <a:endParaRPr kumimoji="1" lang="ja-JP" altLang="en-US" sz="44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962482" y="5196204"/>
            <a:ext cx="1662347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400" dirty="0" smtClean="0"/>
              <a:t>200</a:t>
            </a:r>
            <a:r>
              <a:rPr kumimoji="1" lang="ja-JP" altLang="en-US" sz="4400" dirty="0" smtClean="0"/>
              <a:t>円</a:t>
            </a:r>
            <a:endParaRPr kumimoji="1" lang="ja-JP" altLang="en-US" sz="44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7148448" y="5088582"/>
            <a:ext cx="190255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400" dirty="0" smtClean="0"/>
              <a:t>2210</a:t>
            </a:r>
            <a:r>
              <a:rPr kumimoji="1" lang="ja-JP" altLang="en-US" sz="4400" dirty="0" smtClean="0"/>
              <a:t>円</a:t>
            </a:r>
            <a:endParaRPr kumimoji="1" lang="ja-JP" altLang="en-US" sz="44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-117021" y="6088558"/>
            <a:ext cx="9349629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/>
              <a:t>１５０ｘ＋１２０（１５－ｘ）＋２００＝２２１０</a:t>
            </a:r>
            <a:endParaRPr kumimoji="1" lang="ja-JP" altLang="en-US" sz="4400" dirty="0"/>
          </a:p>
        </p:txBody>
      </p:sp>
      <p:sp>
        <p:nvSpPr>
          <p:cNvPr id="7" name="右矢印 6"/>
          <p:cNvSpPr/>
          <p:nvPr/>
        </p:nvSpPr>
        <p:spPr>
          <a:xfrm>
            <a:off x="5838115" y="4111642"/>
            <a:ext cx="755916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331244" y="2230390"/>
            <a:ext cx="153741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 smtClean="0"/>
              <a:t>？</a:t>
            </a:r>
            <a:endParaRPr kumimoji="1" lang="ja-JP" altLang="en-US" sz="44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973469" y="2230390"/>
            <a:ext cx="58381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 smtClean="0"/>
              <a:t>？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51941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  <p:bldP spid="6" grpId="0" animBg="1"/>
      <p:bldP spid="34" grpId="0" animBg="1"/>
      <p:bldP spid="35" grpId="0" animBg="1"/>
      <p:bldP spid="36" grpId="0"/>
      <p:bldP spid="37" grpId="0"/>
      <p:bldP spid="38" grpId="0" animBg="1"/>
      <p:bldP spid="39" grpId="0" animBg="1"/>
      <p:bldP spid="40" grpId="0" animBg="1"/>
      <p:bldP spid="41" grpId="0" animBg="1"/>
      <p:bldP spid="7" grpId="0" animBg="1"/>
      <p:bldP spid="43" grpId="0" animBg="1"/>
      <p:bldP spid="43" grpId="1" animBg="1"/>
      <p:bldP spid="44" grpId="0" animBg="1"/>
      <p:bldP spid="4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jukun\Desktop\naruto\DCIM106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4" b="7862"/>
          <a:stretch/>
        </p:blipFill>
        <p:spPr bwMode="auto">
          <a:xfrm>
            <a:off x="-103800" y="2191029"/>
            <a:ext cx="9356320" cy="466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99695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kumimoji="1" lang="ja-JP" altLang="en-US" sz="3600" dirty="0" smtClean="0"/>
              <a:t>あるお店にステーキを食べに行きました。ステーキは</a:t>
            </a:r>
            <a:r>
              <a:rPr kumimoji="1" lang="en-US" altLang="ja-JP" sz="3600" dirty="0" smtClean="0"/>
              <a:t>4</a:t>
            </a:r>
            <a:r>
              <a:rPr kumimoji="1" lang="ja-JP" altLang="en-US" sz="3600" dirty="0" smtClean="0"/>
              <a:t>切れありました。これに</a:t>
            </a:r>
            <a:r>
              <a:rPr kumimoji="1" lang="en-US" altLang="ja-JP" sz="3600" dirty="0" smtClean="0"/>
              <a:t>540</a:t>
            </a:r>
            <a:r>
              <a:rPr kumimoji="1" lang="ja-JP" altLang="en-US" sz="3600" dirty="0" smtClean="0"/>
              <a:t>円の野菜盛り合わせが付いて、</a:t>
            </a:r>
            <a:r>
              <a:rPr kumimoji="1" lang="en-US" altLang="ja-JP" sz="3600" dirty="0" smtClean="0"/>
              <a:t>3000</a:t>
            </a:r>
            <a:r>
              <a:rPr kumimoji="1" lang="ja-JP" altLang="en-US" sz="3600" dirty="0" smtClean="0"/>
              <a:t>円払うと、</a:t>
            </a:r>
            <a:r>
              <a:rPr kumimoji="1" lang="en-US" altLang="ja-JP" sz="3600" dirty="0" smtClean="0"/>
              <a:t>60</a:t>
            </a:r>
            <a:r>
              <a:rPr kumimoji="1" lang="ja-JP" altLang="en-US" sz="3600" dirty="0" smtClean="0"/>
              <a:t>円のおつりがありました。ステーキ１切れあたりの値段はいくらでしょうか。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83642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 descr="バリ島のアタ製品｜アタ フルーツトレー S（果物かご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060" y="3046361"/>
            <a:ext cx="2426942" cy="242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teacher\AppData\Local\Microsoft\Windows\Temporary Internet Files\Content.IE5\4IEGVB0E\MC90007911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813" y="3585975"/>
            <a:ext cx="763460" cy="75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57" y="1"/>
            <a:ext cx="8856984" cy="1844823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200" dirty="0" smtClean="0"/>
              <a:t>問題　</a:t>
            </a:r>
            <a:r>
              <a:rPr kumimoji="1" lang="en-US" altLang="ja-JP" sz="3200" dirty="0" smtClean="0"/>
              <a:t>200</a:t>
            </a:r>
            <a:r>
              <a:rPr kumimoji="1" lang="ja-JP" altLang="en-US" sz="3200" dirty="0" smtClean="0"/>
              <a:t>円のかごに、</a:t>
            </a:r>
            <a:r>
              <a:rPr kumimoji="1" lang="en-US" altLang="ja-JP" sz="3200" dirty="0" smtClean="0"/>
              <a:t>150</a:t>
            </a:r>
            <a:r>
              <a:rPr kumimoji="1" lang="ja-JP" altLang="en-US" sz="3200" dirty="0" smtClean="0"/>
              <a:t>円の桃と</a:t>
            </a:r>
            <a:r>
              <a:rPr kumimoji="1" lang="en-US" altLang="ja-JP" sz="3200" dirty="0" smtClean="0"/>
              <a:t>120</a:t>
            </a:r>
            <a:r>
              <a:rPr kumimoji="1" lang="ja-JP" altLang="en-US" sz="3200" dirty="0" smtClean="0"/>
              <a:t>円のりんごを、合わせて</a:t>
            </a:r>
            <a:r>
              <a:rPr kumimoji="1" lang="en-US" altLang="ja-JP" sz="3200" dirty="0" smtClean="0"/>
              <a:t>15</a:t>
            </a:r>
            <a:r>
              <a:rPr kumimoji="1" lang="ja-JP" altLang="en-US" sz="3200" dirty="0" smtClean="0"/>
              <a:t>個つめて買うと、</a:t>
            </a:r>
            <a:r>
              <a:rPr kumimoji="1" lang="en-US" altLang="ja-JP" sz="3200" dirty="0" smtClean="0"/>
              <a:t>2210</a:t>
            </a:r>
            <a:r>
              <a:rPr kumimoji="1" lang="ja-JP" altLang="en-US" sz="3200" dirty="0" smtClean="0"/>
              <a:t>円でした。もも</a:t>
            </a:r>
            <a:r>
              <a:rPr lang="ja-JP" altLang="en-US" sz="3200" dirty="0"/>
              <a:t>と</a:t>
            </a:r>
            <a:r>
              <a:rPr kumimoji="1" lang="ja-JP" altLang="en-US" sz="3200" dirty="0" smtClean="0"/>
              <a:t>りんごを、それぞれ何個つめたのでしょうか。</a:t>
            </a:r>
            <a:endParaRPr kumimoji="1" lang="ja-JP" altLang="en-US" sz="3200" dirty="0"/>
          </a:p>
        </p:txBody>
      </p:sp>
      <p:pic>
        <p:nvPicPr>
          <p:cNvPr id="1026" name="Picture 2" descr="C:\Users\teacher\AppData\Local\Microsoft\Windows\Temporary Internet Files\Content.IE5\4IEGVB0E\MC90007911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012" y="3844329"/>
            <a:ext cx="763460" cy="75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eacher\AppData\Local\Microsoft\Windows\Temporary Internet Files\Content.IE5\4IEGVB0E\MC90007911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450" y="3745756"/>
            <a:ext cx="840927" cy="82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teacher\AppData\Local\Microsoft\Windows\Temporary Internet Files\Content.IE5\4IEGVB0E\MC90007911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995" y="3541622"/>
            <a:ext cx="763460" cy="75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teacher\AppData\Local\Microsoft\Windows\Temporary Internet Files\Content.IE5\4IEGVB0E\MC90007911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593" y="3450150"/>
            <a:ext cx="840927" cy="82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teacher\AppData\Local\Microsoft\Windows\Temporary Internet Files\Content.IE5\4IEGVB0E\MC90007911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162" y="3450150"/>
            <a:ext cx="763460" cy="75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teacher\AppData\Local\Microsoft\Windows\Temporary Internet Files\Content.IE5\4IEGVB0E\MC90007911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793" y="3595543"/>
            <a:ext cx="840927" cy="82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teacher\AppData\Local\Microsoft\Windows\Temporary Internet Files\Content.IE5\4IEGVB0E\MC90007911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597" y="3724440"/>
            <a:ext cx="840927" cy="82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teacher\AppData\Local\Microsoft\Windows\Temporary Internet Files\Content.IE5\4IEGVB0E\MC90007911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162" y="3680738"/>
            <a:ext cx="840927" cy="82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teacher\AppData\Local\Microsoft\Windows\Temporary Internet Files\Content.IE5\4IEGVB0E\MC90007911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601" y="3963768"/>
            <a:ext cx="763460" cy="75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teacher\AppData\Local\Microsoft\Windows\Temporary Internet Files\Content.IE5\4IEGVB0E\MC90007911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5" y="2999831"/>
            <a:ext cx="683597" cy="67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teacher\AppData\Local\Microsoft\Windows\Temporary Internet Files\Content.IE5\4IEGVB0E\MC90007911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79" y="2999831"/>
            <a:ext cx="683597" cy="67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teacher\AppData\Local\Microsoft\Windows\Temporary Internet Files\Content.IE5\4IEGVB0E\MC90007911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376" y="2984397"/>
            <a:ext cx="683597" cy="67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teacher\AppData\Local\Microsoft\Windows\Temporary Internet Files\Content.IE5\4IEGVB0E\MC90007911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7" y="3739033"/>
            <a:ext cx="683597" cy="67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teacher\AppData\Local\Microsoft\Windows\Temporary Internet Files\Content.IE5\4IEGVB0E\MC90007911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762" y="2984397"/>
            <a:ext cx="752961" cy="73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teacher\AppData\Local\Microsoft\Windows\Temporary Internet Files\Content.IE5\4IEGVB0E\MC90007911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118" y="2965544"/>
            <a:ext cx="752961" cy="73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teacher\AppData\Local\Microsoft\Windows\Temporary Internet Files\Content.IE5\4IEGVB0E\MC90007911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750" y="2950915"/>
            <a:ext cx="752961" cy="73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C:\Users\teacher\AppData\Local\Microsoft\Windows\Temporary Internet Files\Content.IE5\4IEGVB0E\MC90007911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761" y="3790313"/>
            <a:ext cx="752961" cy="73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927380" y="3692585"/>
            <a:ext cx="10459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/>
              <a:t>・・・</a:t>
            </a:r>
            <a:endParaRPr kumimoji="1" lang="ja-JP" altLang="en-US" sz="4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070020" y="3735537"/>
            <a:ext cx="1119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/>
              <a:t>・・・</a:t>
            </a:r>
            <a:endParaRPr kumimoji="1" lang="ja-JP" altLang="en-US" sz="4400" dirty="0"/>
          </a:p>
        </p:txBody>
      </p:sp>
      <p:pic>
        <p:nvPicPr>
          <p:cNvPr id="32" name="Picture 15" descr="バリ島のアタ製品｜アタ フルーツトレー S（果物かご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77" b="17969"/>
          <a:stretch/>
        </p:blipFill>
        <p:spPr bwMode="auto">
          <a:xfrm>
            <a:off x="1535827" y="4847712"/>
            <a:ext cx="2426942" cy="125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フリーフォーム 5"/>
          <p:cNvSpPr/>
          <p:nvPr/>
        </p:nvSpPr>
        <p:spPr>
          <a:xfrm>
            <a:off x="220315" y="1963325"/>
            <a:ext cx="5404514" cy="504967"/>
          </a:xfrm>
          <a:custGeom>
            <a:avLst/>
            <a:gdLst>
              <a:gd name="connsiteX0" fmla="*/ 0 w 5404514"/>
              <a:gd name="connsiteY0" fmla="*/ 477671 h 504967"/>
              <a:gd name="connsiteX1" fmla="*/ 982639 w 5404514"/>
              <a:gd name="connsiteY1" fmla="*/ 163773 h 504967"/>
              <a:gd name="connsiteX2" fmla="*/ 2511188 w 5404514"/>
              <a:gd name="connsiteY2" fmla="*/ 0 h 504967"/>
              <a:gd name="connsiteX3" fmla="*/ 4271749 w 5404514"/>
              <a:gd name="connsiteY3" fmla="*/ 163773 h 504967"/>
              <a:gd name="connsiteX4" fmla="*/ 5404514 w 5404514"/>
              <a:gd name="connsiteY4" fmla="*/ 504967 h 504967"/>
              <a:gd name="connsiteX5" fmla="*/ 5404514 w 5404514"/>
              <a:gd name="connsiteY5" fmla="*/ 504967 h 504967"/>
              <a:gd name="connsiteX6" fmla="*/ 5404514 w 5404514"/>
              <a:gd name="connsiteY6" fmla="*/ 504967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4514" h="504967">
                <a:moveTo>
                  <a:pt x="0" y="477671"/>
                </a:moveTo>
                <a:cubicBezTo>
                  <a:pt x="282054" y="360528"/>
                  <a:pt x="564108" y="243385"/>
                  <a:pt x="982639" y="163773"/>
                </a:cubicBezTo>
                <a:cubicBezTo>
                  <a:pt x="1401170" y="84161"/>
                  <a:pt x="1963003" y="0"/>
                  <a:pt x="2511188" y="0"/>
                </a:cubicBezTo>
                <a:cubicBezTo>
                  <a:pt x="3059373" y="0"/>
                  <a:pt x="3789528" y="79612"/>
                  <a:pt x="4271749" y="163773"/>
                </a:cubicBezTo>
                <a:cubicBezTo>
                  <a:pt x="4753970" y="247934"/>
                  <a:pt x="5404514" y="504967"/>
                  <a:pt x="5404514" y="504967"/>
                </a:cubicBezTo>
                <a:lnTo>
                  <a:pt x="5404514" y="504967"/>
                </a:lnTo>
                <a:lnTo>
                  <a:pt x="5404514" y="504967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973371" y="1626599"/>
            <a:ext cx="2238589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/>
              <a:t>（　　）個</a:t>
            </a:r>
            <a:endParaRPr kumimoji="1" lang="ja-JP" altLang="en-US" sz="44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6907" y="4415580"/>
            <a:ext cx="188682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（　　）円</a:t>
            </a:r>
            <a:endParaRPr kumimoji="1" lang="ja-JP" altLang="en-US" sz="40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200556" y="2286224"/>
            <a:ext cx="11832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 err="1" smtClean="0"/>
              <a:t>ｘ</a:t>
            </a:r>
            <a:r>
              <a:rPr kumimoji="1" lang="ja-JP" altLang="en-US" sz="4400" dirty="0" smtClean="0"/>
              <a:t>個</a:t>
            </a:r>
            <a:endParaRPr kumimoji="1" lang="ja-JP" altLang="en-US" sz="44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331244" y="2286224"/>
            <a:ext cx="2196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 smtClean="0">
                <a:solidFill>
                  <a:srgbClr val="FF0000"/>
                </a:solidFill>
              </a:rPr>
              <a:t>15</a:t>
            </a:r>
            <a:r>
              <a:rPr kumimoji="1" lang="ja-JP" altLang="en-US" sz="4400" dirty="0" smtClean="0">
                <a:solidFill>
                  <a:srgbClr val="FF0000"/>
                </a:solidFill>
              </a:rPr>
              <a:t>－</a:t>
            </a:r>
            <a:r>
              <a:rPr kumimoji="1" lang="ja-JP" altLang="en-US" sz="4400" dirty="0" err="1" smtClean="0">
                <a:solidFill>
                  <a:srgbClr val="FF0000"/>
                </a:solidFill>
              </a:rPr>
              <a:t>ｘ</a:t>
            </a:r>
            <a:r>
              <a:rPr kumimoji="1" lang="ja-JP" altLang="en-US" sz="4400" dirty="0" smtClean="0"/>
              <a:t>個</a:t>
            </a:r>
            <a:endParaRPr kumimoji="1" lang="ja-JP" altLang="en-US" sz="4400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783648" y="4459993"/>
            <a:ext cx="205820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/>
              <a:t>（　　）円</a:t>
            </a:r>
            <a:endParaRPr kumimoji="1" lang="ja-JP" altLang="en-US" sz="44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843821" y="5229434"/>
            <a:ext cx="204967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/>
              <a:t>（　　）円</a:t>
            </a:r>
            <a:endParaRPr kumimoji="1" lang="ja-JP" altLang="en-US" sz="44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216074" y="5088582"/>
            <a:ext cx="283493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/>
              <a:t>（　　　　）円</a:t>
            </a:r>
            <a:endParaRPr kumimoji="1" lang="ja-JP" altLang="en-US" sz="4400" dirty="0"/>
          </a:p>
        </p:txBody>
      </p:sp>
      <p:sp>
        <p:nvSpPr>
          <p:cNvPr id="7" name="右矢印 6"/>
          <p:cNvSpPr/>
          <p:nvPr/>
        </p:nvSpPr>
        <p:spPr>
          <a:xfrm>
            <a:off x="5838115" y="4111642"/>
            <a:ext cx="755916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922572" y="2230390"/>
            <a:ext cx="194608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 smtClean="0"/>
              <a:t>（　　　）</a:t>
            </a:r>
            <a:endParaRPr kumimoji="1" lang="ja-JP" altLang="en-US" sz="44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4714" y="2347779"/>
            <a:ext cx="157185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 smtClean="0"/>
              <a:t>（　　）</a:t>
            </a:r>
            <a:endParaRPr kumimoji="1" lang="ja-JP" altLang="en-US" sz="4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4216" y="6008020"/>
            <a:ext cx="8815234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 smtClean="0"/>
              <a:t>式（　　　　　　　　　　　　　　　　　　　　）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81266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57" y="1"/>
            <a:ext cx="8856984" cy="2060847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200" dirty="0" smtClean="0"/>
              <a:t>問題　</a:t>
            </a:r>
            <a:r>
              <a:rPr kumimoji="1" lang="en-US" altLang="ja-JP" sz="3200" dirty="0" smtClean="0"/>
              <a:t>200</a:t>
            </a:r>
            <a:r>
              <a:rPr kumimoji="1" lang="ja-JP" altLang="en-US" sz="3200" dirty="0" smtClean="0"/>
              <a:t>円のかごに、</a:t>
            </a:r>
            <a:r>
              <a:rPr kumimoji="1" lang="en-US" altLang="ja-JP" sz="3200" dirty="0" smtClean="0"/>
              <a:t>150</a:t>
            </a:r>
            <a:r>
              <a:rPr kumimoji="1" lang="ja-JP" altLang="en-US" sz="3200" dirty="0" smtClean="0"/>
              <a:t>円の桃と</a:t>
            </a:r>
            <a:r>
              <a:rPr kumimoji="1" lang="en-US" altLang="ja-JP" sz="3200" dirty="0" smtClean="0"/>
              <a:t>120</a:t>
            </a:r>
            <a:r>
              <a:rPr kumimoji="1" lang="ja-JP" altLang="en-US" sz="3200" dirty="0" smtClean="0"/>
              <a:t>円のりんごを、合わせて</a:t>
            </a:r>
            <a:r>
              <a:rPr kumimoji="1" lang="en-US" altLang="ja-JP" sz="3200" dirty="0" smtClean="0"/>
              <a:t>15</a:t>
            </a:r>
            <a:r>
              <a:rPr kumimoji="1" lang="ja-JP" altLang="en-US" sz="3200" dirty="0" smtClean="0"/>
              <a:t>個つめて買うと、</a:t>
            </a:r>
            <a:r>
              <a:rPr kumimoji="1" lang="en-US" altLang="ja-JP" sz="3200" dirty="0" smtClean="0"/>
              <a:t>2210</a:t>
            </a:r>
            <a:r>
              <a:rPr kumimoji="1" lang="ja-JP" altLang="en-US" sz="3200" dirty="0" smtClean="0"/>
              <a:t>円でした。もも</a:t>
            </a:r>
            <a:r>
              <a:rPr lang="ja-JP" altLang="en-US" sz="3200" dirty="0"/>
              <a:t>と</a:t>
            </a:r>
            <a:r>
              <a:rPr kumimoji="1" lang="ja-JP" altLang="en-US" sz="3200" dirty="0" smtClean="0"/>
              <a:t>りんごを、それぞれ何個つめたのでしょうか。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kumimoji="1" lang="ja-JP" altLang="en-US" sz="3200" dirty="0" smtClean="0"/>
              <a:t>（　　　　　　　　）を</a:t>
            </a:r>
            <a:r>
              <a:rPr kumimoji="1" lang="ja-JP" altLang="en-US" sz="3200" dirty="0" err="1" smtClean="0"/>
              <a:t>ｘ</a:t>
            </a:r>
            <a:r>
              <a:rPr kumimoji="1" lang="ja-JP" altLang="en-US" sz="3200" dirty="0" smtClean="0"/>
              <a:t>個とすると、</a:t>
            </a:r>
            <a:endParaRPr kumimoji="1" lang="ja-JP" altLang="en-US" sz="3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3849" y="4725144"/>
            <a:ext cx="8815234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 smtClean="0"/>
              <a:t>式（　　　　　　　　　　　　　　　　　　　　）</a:t>
            </a:r>
            <a:endParaRPr kumimoji="1" lang="ja-JP" altLang="en-US" sz="4400" dirty="0"/>
          </a:p>
        </p:txBody>
      </p:sp>
      <p:graphicFrame>
        <p:nvGraphicFramePr>
          <p:cNvPr id="41" name="表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621668"/>
              </p:ext>
            </p:extLst>
          </p:nvPr>
        </p:nvGraphicFramePr>
        <p:xfrm>
          <a:off x="134216" y="2420888"/>
          <a:ext cx="8625921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2848"/>
                <a:gridCol w="1448014"/>
                <a:gridCol w="1673455"/>
                <a:gridCol w="1840802"/>
                <a:gridCol w="1840802"/>
              </a:tblGrid>
              <a:tr h="423947"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桃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りんご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かご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dirty="0" smtClean="0"/>
                        <a:t>合計</a:t>
                      </a:r>
                    </a:p>
                  </a:txBody>
                  <a:tcPr/>
                </a:tc>
              </a:tr>
              <a:tr h="42394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個数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400"/>
                    </a:p>
                  </a:txBody>
                  <a:tcPr/>
                </a:tc>
              </a:tr>
              <a:tr h="423947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r>
                        <a:rPr kumimoji="1" lang="ja-JP" altLang="en-US" sz="2800" dirty="0" smtClean="0"/>
                        <a:t>個の値段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</a:tr>
              <a:tr h="423947">
                <a:tc>
                  <a:txBody>
                    <a:bodyPr/>
                    <a:lstStyle/>
                    <a:p>
                      <a:r>
                        <a:rPr kumimoji="1" lang="ja-JP" altLang="en-US" sz="2800" dirty="0" smtClean="0"/>
                        <a:t>合計金額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2" name="直線コネクタ 41"/>
          <p:cNvCxnSpPr/>
          <p:nvPr/>
        </p:nvCxnSpPr>
        <p:spPr>
          <a:xfrm>
            <a:off x="5125416" y="2996952"/>
            <a:ext cx="3623048" cy="1008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1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77" t="26120" r="12726" b="15916"/>
          <a:stretch/>
        </p:blipFill>
        <p:spPr bwMode="auto">
          <a:xfrm>
            <a:off x="0" y="13290"/>
            <a:ext cx="9555758" cy="684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コネクタ 4"/>
          <p:cNvCxnSpPr/>
          <p:nvPr/>
        </p:nvCxnSpPr>
        <p:spPr>
          <a:xfrm flipH="1" flipV="1">
            <a:off x="2123728" y="2403668"/>
            <a:ext cx="5688634" cy="15841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395536" y="2403668"/>
            <a:ext cx="1656184" cy="23934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0" y="13290"/>
            <a:ext cx="955575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問</a:t>
            </a:r>
            <a:r>
              <a:rPr kumimoji="1" lang="en-US" altLang="ja-JP" sz="2800" dirty="0" smtClean="0"/>
              <a:t>1</a:t>
            </a:r>
            <a:r>
              <a:rPr kumimoji="1" lang="ja-JP" altLang="en-US" sz="2800" dirty="0" smtClean="0"/>
              <a:t>　岩城島から今治までの直線距離を求めなさい。</a:t>
            </a:r>
            <a:endParaRPr kumimoji="1" lang="en-US" altLang="ja-JP" sz="2800" dirty="0" smtClean="0"/>
          </a:p>
          <a:p>
            <a:r>
              <a:rPr lang="ja-JP" altLang="en-US" sz="2800" dirty="0"/>
              <a:t>問</a:t>
            </a:r>
            <a:r>
              <a:rPr lang="en-US" altLang="ja-JP" sz="2800" dirty="0" smtClean="0"/>
              <a:t>2</a:t>
            </a:r>
            <a:r>
              <a:rPr lang="ja-JP" altLang="en-US" sz="2800" dirty="0" smtClean="0"/>
              <a:t>　岩城島から香川県観音寺までの直線距離を求めなさい。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31653" y="3015635"/>
            <a:ext cx="1116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3.8㎝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410039" y="2583260"/>
            <a:ext cx="1116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FF0000"/>
                </a:solidFill>
              </a:rPr>
              <a:t>7</a:t>
            </a:r>
            <a:r>
              <a:rPr kumimoji="1" lang="en-US" altLang="ja-JP" sz="3200" dirty="0" smtClean="0">
                <a:solidFill>
                  <a:srgbClr val="FF0000"/>
                </a:solidFill>
              </a:rPr>
              <a:t>.6㎝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361715" y="6093296"/>
            <a:ext cx="1231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</a:rPr>
              <a:t>1</a:t>
            </a:r>
            <a:r>
              <a:rPr kumimoji="1" lang="en-US" altLang="ja-JP" sz="3600" dirty="0" smtClean="0">
                <a:solidFill>
                  <a:srgbClr val="FF0000"/>
                </a:solidFill>
              </a:rPr>
              <a:t>.6㎝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228184" y="3644460"/>
            <a:ext cx="2026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>
                <a:solidFill>
                  <a:srgbClr val="FF0000"/>
                </a:solidFill>
              </a:rPr>
              <a:t>２３</a:t>
            </a:r>
            <a:r>
              <a:rPr kumimoji="1" lang="en-US" altLang="ja-JP" sz="3600" dirty="0" smtClean="0">
                <a:solidFill>
                  <a:srgbClr val="FF0000"/>
                </a:solidFill>
              </a:rPr>
              <a:t>.</a:t>
            </a:r>
            <a:r>
              <a:rPr kumimoji="1" lang="ja-JP" altLang="en-US" sz="3600" dirty="0" smtClean="0">
                <a:solidFill>
                  <a:srgbClr val="FF0000"/>
                </a:solidFill>
              </a:rPr>
              <a:t>７５㎞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764619" y="3147407"/>
            <a:ext cx="1710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>
                <a:solidFill>
                  <a:srgbClr val="FF0000"/>
                </a:solidFill>
              </a:rPr>
              <a:t>４７</a:t>
            </a:r>
            <a:r>
              <a:rPr kumimoji="1" lang="en-US" altLang="ja-JP" sz="3600" dirty="0" smtClean="0">
                <a:solidFill>
                  <a:srgbClr val="FF0000"/>
                </a:solidFill>
              </a:rPr>
              <a:t>.</a:t>
            </a:r>
            <a:r>
              <a:rPr kumimoji="1" lang="ja-JP" altLang="en-US" sz="3600" dirty="0" smtClean="0">
                <a:solidFill>
                  <a:srgbClr val="FF0000"/>
                </a:solidFill>
              </a:rPr>
              <a:t>５㎞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83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6" grpId="0"/>
      <p:bldP spid="9" grpId="0"/>
      <p:bldP spid="10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://pds.exblog.jp/pds/1/200905/05/03/d0112003_20223034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6169"/>
            <a:ext cx="9135675" cy="607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3482" cy="165618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sz="3600" dirty="0" smtClean="0"/>
              <a:t>このパン屋さんに買い物に行ったとして、方程式の問題をつくりなさい。また、それを解いてその解があっているか確かめてみましょう。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53797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章末問題</a:t>
            </a:r>
            <a:r>
              <a:rPr lang="ja-JP" altLang="en-US" dirty="0"/>
              <a:t>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 smtClean="0"/>
              <a:t>方程式　５ｘ＋□＝１１＋２ｘの解が３であるとき、□に当てはまる数を求めなさい。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　　　　　　　　　　　　</a:t>
            </a:r>
            <a:r>
              <a:rPr lang="ja-JP" altLang="en-US" sz="4400" dirty="0" smtClean="0">
                <a:solidFill>
                  <a:srgbClr val="FF0000"/>
                </a:solidFill>
              </a:rPr>
              <a:t>ｘ＝３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sz="4000" dirty="0" smtClean="0"/>
              <a:t>５</a:t>
            </a:r>
            <a:r>
              <a:rPr kumimoji="1" lang="en-US" altLang="ja-JP" sz="4000" dirty="0" smtClean="0">
                <a:solidFill>
                  <a:srgbClr val="FF0000"/>
                </a:solidFill>
              </a:rPr>
              <a:t>×</a:t>
            </a:r>
            <a:r>
              <a:rPr kumimoji="1" lang="ja-JP" altLang="en-US" sz="4000" dirty="0" smtClean="0">
                <a:solidFill>
                  <a:srgbClr val="FF0000"/>
                </a:solidFill>
              </a:rPr>
              <a:t>３</a:t>
            </a:r>
            <a:r>
              <a:rPr kumimoji="1" lang="ja-JP" altLang="en-US" sz="4000" dirty="0" smtClean="0"/>
              <a:t>＋□＝１１＋２</a:t>
            </a:r>
            <a:r>
              <a:rPr kumimoji="1" lang="en-US" altLang="ja-JP" sz="4000" dirty="0" smtClean="0">
                <a:solidFill>
                  <a:srgbClr val="FF0000"/>
                </a:solidFill>
              </a:rPr>
              <a:t>×</a:t>
            </a:r>
            <a:r>
              <a:rPr kumimoji="1" lang="ja-JP" altLang="en-US" sz="4000" dirty="0" smtClean="0">
                <a:solidFill>
                  <a:srgbClr val="FF0000"/>
                </a:solidFill>
              </a:rPr>
              <a:t>３</a:t>
            </a:r>
            <a:endParaRPr kumimoji="1" lang="en-US" altLang="ja-JP" sz="4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4000" dirty="0" smtClean="0">
                <a:solidFill>
                  <a:srgbClr val="FF0000"/>
                </a:solidFill>
              </a:rPr>
              <a:t>　  </a:t>
            </a:r>
            <a:r>
              <a:rPr lang="ja-JP" altLang="en-US" sz="4000" dirty="0" smtClean="0"/>
              <a:t>１５＋□＝１１＋６</a:t>
            </a:r>
            <a:endParaRPr lang="en-US" altLang="ja-JP" sz="4000" dirty="0" smtClean="0"/>
          </a:p>
          <a:p>
            <a:pPr marL="0" indent="0">
              <a:buNone/>
            </a:pPr>
            <a:r>
              <a:rPr kumimoji="1" lang="ja-JP" altLang="en-US" sz="4000" dirty="0"/>
              <a:t>　</a:t>
            </a:r>
            <a:r>
              <a:rPr kumimoji="1" lang="ja-JP" altLang="en-US" sz="4000" dirty="0" smtClean="0"/>
              <a:t>　　　　□＝１７－１５</a:t>
            </a:r>
            <a:endParaRPr kumimoji="1" lang="en-US" altLang="ja-JP" sz="4000" dirty="0" smtClean="0"/>
          </a:p>
          <a:p>
            <a:pPr marL="0" indent="0">
              <a:buNone/>
            </a:pPr>
            <a:r>
              <a:rPr lang="ja-JP" altLang="en-US" sz="4000" dirty="0"/>
              <a:t>　</a:t>
            </a:r>
            <a:r>
              <a:rPr lang="ja-JP" altLang="en-US" sz="4000" dirty="0" smtClean="0"/>
              <a:t>　　　　□＝２</a:t>
            </a:r>
            <a:endParaRPr kumimoji="1" lang="ja-JP" altLang="en-US" sz="4000" dirty="0"/>
          </a:p>
        </p:txBody>
      </p:sp>
      <p:cxnSp>
        <p:nvCxnSpPr>
          <p:cNvPr id="5" name="直線コネクタ 4"/>
          <p:cNvCxnSpPr/>
          <p:nvPr/>
        </p:nvCxnSpPr>
        <p:spPr>
          <a:xfrm>
            <a:off x="5611373" y="1412776"/>
            <a:ext cx="11208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下矢印 6"/>
          <p:cNvSpPr/>
          <p:nvPr/>
        </p:nvSpPr>
        <p:spPr>
          <a:xfrm>
            <a:off x="6012160" y="1436856"/>
            <a:ext cx="401962" cy="696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219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章末問題７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先生の年齢＝石田さんの年齢</a:t>
            </a:r>
            <a:r>
              <a:rPr kumimoji="1" lang="en-US" altLang="ja-JP" dirty="0" smtClean="0"/>
              <a:t>×</a:t>
            </a:r>
            <a:r>
              <a:rPr kumimoji="1" lang="ja-JP" altLang="en-US" dirty="0" smtClean="0"/>
              <a:t>３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err="1" smtClean="0"/>
              <a:t>ｘ</a:t>
            </a:r>
            <a:r>
              <a:rPr kumimoji="1" lang="ja-JP" altLang="en-US" dirty="0" smtClean="0"/>
              <a:t>年後になるとしたら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４２＋</a:t>
            </a:r>
            <a:r>
              <a:rPr lang="ja-JP" altLang="en-US" dirty="0" smtClean="0"/>
              <a:t>ｘ＝（１２＋ｘ）</a:t>
            </a:r>
            <a:r>
              <a:rPr lang="en-US" altLang="ja-JP" dirty="0" smtClean="0"/>
              <a:t>×</a:t>
            </a:r>
            <a:r>
              <a:rPr lang="ja-JP" altLang="en-US" dirty="0" smtClean="0"/>
              <a:t>３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35699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5848" y="-171399"/>
            <a:ext cx="9088151" cy="3384376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3600" dirty="0" smtClean="0"/>
              <a:t>あるお店にステーキを食べに行きました。ステーキは</a:t>
            </a:r>
            <a:r>
              <a:rPr kumimoji="1" lang="en-US" altLang="ja-JP" sz="3600" dirty="0" smtClean="0"/>
              <a:t>4</a:t>
            </a:r>
            <a:r>
              <a:rPr kumimoji="1" lang="ja-JP" altLang="en-US" sz="3600" dirty="0" smtClean="0"/>
              <a:t>切れありました。これに</a:t>
            </a:r>
            <a:r>
              <a:rPr kumimoji="1" lang="en-US" altLang="ja-JP" sz="3600" dirty="0" smtClean="0"/>
              <a:t>540</a:t>
            </a:r>
            <a:r>
              <a:rPr kumimoji="1" lang="ja-JP" altLang="en-US" sz="3600" dirty="0" smtClean="0"/>
              <a:t>円の野菜盛り合わせが付いて、</a:t>
            </a:r>
            <a:r>
              <a:rPr kumimoji="1" lang="en-US" altLang="ja-JP" sz="3600" dirty="0" smtClean="0"/>
              <a:t>3000</a:t>
            </a:r>
            <a:r>
              <a:rPr kumimoji="1" lang="ja-JP" altLang="en-US" sz="3600" dirty="0" smtClean="0"/>
              <a:t>円払うと、</a:t>
            </a:r>
            <a:r>
              <a:rPr kumimoji="1" lang="en-US" altLang="ja-JP" sz="3600" dirty="0" smtClean="0"/>
              <a:t>60</a:t>
            </a:r>
            <a:r>
              <a:rPr kumimoji="1" lang="ja-JP" altLang="en-US" sz="3600" dirty="0" smtClean="0"/>
              <a:t>円のおつりがありました。ステーキ１切れあたりの値段はいくらでしょうか。</a:t>
            </a:r>
            <a:endParaRPr kumimoji="1" lang="ja-JP" altLang="en-US" sz="3600" dirty="0"/>
          </a:p>
        </p:txBody>
      </p:sp>
      <p:pic>
        <p:nvPicPr>
          <p:cNvPr id="1026" name="Picture 2" descr="C:\Users\kajukun\Desktop\naruto\DCIM10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4" b="7862"/>
          <a:stretch/>
        </p:blipFill>
        <p:spPr bwMode="auto">
          <a:xfrm>
            <a:off x="5089800" y="2547948"/>
            <a:ext cx="3730672" cy="186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コネクタ 3"/>
          <p:cNvCxnSpPr/>
          <p:nvPr/>
        </p:nvCxnSpPr>
        <p:spPr>
          <a:xfrm>
            <a:off x="4145146" y="2363993"/>
            <a:ext cx="453389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07504" y="2924944"/>
            <a:ext cx="9361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0" y="4536776"/>
            <a:ext cx="9134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（支払った代金）</a:t>
            </a:r>
            <a:r>
              <a:rPr kumimoji="1" lang="ja-JP" altLang="en-US" sz="3200" dirty="0" err="1" smtClean="0"/>
              <a:t>ー</a:t>
            </a:r>
            <a:r>
              <a:rPr kumimoji="1" lang="ja-JP" altLang="en-US" sz="3200" dirty="0" smtClean="0"/>
              <a:t>（ステーキと野菜の代金）＝おつり</a:t>
            </a:r>
            <a:endParaRPr kumimoji="1" lang="ja-JP" altLang="en-US" sz="32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3063" y="3824048"/>
            <a:ext cx="387798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問題の中の数量関係</a:t>
            </a:r>
            <a:endParaRPr kumimoji="1" lang="ja-JP" altLang="en-US" sz="32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27341" y="5135902"/>
            <a:ext cx="13260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/>
              <a:t>3000</a:t>
            </a:r>
            <a:endParaRPr kumimoji="1" lang="ja-JP" altLang="en-US" sz="4400" dirty="0"/>
          </a:p>
        </p:txBody>
      </p:sp>
      <p:sp>
        <p:nvSpPr>
          <p:cNvPr id="18" name="正方形/長方形 17"/>
          <p:cNvSpPr/>
          <p:nvPr/>
        </p:nvSpPr>
        <p:spPr>
          <a:xfrm>
            <a:off x="3063870" y="5197455"/>
            <a:ext cx="6286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 err="1"/>
              <a:t>ー</a:t>
            </a:r>
            <a:endParaRPr lang="ja-JP" altLang="en-US" sz="36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557462" y="5197456"/>
            <a:ext cx="4440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/>
              <a:t>（ステーキ</a:t>
            </a:r>
            <a:r>
              <a:rPr kumimoji="1" lang="en-US" altLang="ja-JP" sz="3600" dirty="0" smtClean="0"/>
              <a:t>4</a:t>
            </a:r>
            <a:r>
              <a:rPr kumimoji="1" lang="ja-JP" altLang="en-US" sz="3600" dirty="0" smtClean="0"/>
              <a:t>切＋野菜）</a:t>
            </a:r>
            <a:endParaRPr kumimoji="1" lang="ja-JP" altLang="en-US" sz="3600" dirty="0"/>
          </a:p>
        </p:txBody>
      </p:sp>
      <p:sp>
        <p:nvSpPr>
          <p:cNvPr id="19" name="正方形/長方形 18"/>
          <p:cNvSpPr/>
          <p:nvPr/>
        </p:nvSpPr>
        <p:spPr>
          <a:xfrm>
            <a:off x="7816398" y="5189381"/>
            <a:ext cx="11144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 smtClean="0"/>
              <a:t>＝</a:t>
            </a:r>
            <a:r>
              <a:rPr lang="en-US" altLang="ja-JP" sz="3600" dirty="0"/>
              <a:t>6</a:t>
            </a:r>
            <a:r>
              <a:rPr lang="en-US" altLang="ja-JP" sz="3600" dirty="0" smtClean="0"/>
              <a:t>0</a:t>
            </a:r>
            <a:endParaRPr lang="ja-JP" altLang="en-US" sz="3600" dirty="0"/>
          </a:p>
        </p:txBody>
      </p:sp>
      <p:sp>
        <p:nvSpPr>
          <p:cNvPr id="21" name="正方形/長方形 20"/>
          <p:cNvSpPr/>
          <p:nvPr/>
        </p:nvSpPr>
        <p:spPr>
          <a:xfrm>
            <a:off x="73063" y="3068960"/>
            <a:ext cx="4942379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ja-JP" altLang="en-US" sz="3200" dirty="0" smtClean="0"/>
              <a:t>ステーキ</a:t>
            </a:r>
            <a:r>
              <a:rPr lang="en-US" altLang="ja-JP" sz="3200" dirty="0" smtClean="0"/>
              <a:t>1</a:t>
            </a:r>
            <a:r>
              <a:rPr lang="ja-JP" altLang="en-US" sz="3200" dirty="0" smtClean="0"/>
              <a:t>切れの値段を</a:t>
            </a:r>
            <a:r>
              <a:rPr lang="ja-JP" altLang="en-US" sz="3200" dirty="0" err="1" smtClean="0">
                <a:solidFill>
                  <a:srgbClr val="FF0000"/>
                </a:solidFill>
              </a:rPr>
              <a:t>ｘ</a:t>
            </a:r>
            <a:r>
              <a:rPr lang="ja-JP" altLang="en-US" sz="3200" dirty="0" smtClean="0"/>
              <a:t>円</a:t>
            </a:r>
            <a:endParaRPr lang="ja-JP" altLang="en-US" sz="32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09004" y="5819036"/>
            <a:ext cx="62039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dirty="0" smtClean="0">
                <a:solidFill>
                  <a:srgbClr val="FF0000"/>
                </a:solidFill>
              </a:rPr>
              <a:t>3000</a:t>
            </a:r>
            <a:r>
              <a:rPr kumimoji="1" lang="ja-JP" altLang="en-US" sz="5400" dirty="0" smtClean="0">
                <a:solidFill>
                  <a:srgbClr val="FF0000"/>
                </a:solidFill>
              </a:rPr>
              <a:t>－</a:t>
            </a:r>
            <a:r>
              <a:rPr kumimoji="1" lang="en-US" altLang="ja-JP" sz="5400" dirty="0" smtClean="0">
                <a:solidFill>
                  <a:srgbClr val="FF0000"/>
                </a:solidFill>
              </a:rPr>
              <a:t>(4</a:t>
            </a:r>
            <a:r>
              <a:rPr kumimoji="1" lang="ja-JP" altLang="en-US" sz="5400" dirty="0" err="1" smtClean="0">
                <a:solidFill>
                  <a:srgbClr val="FF0000"/>
                </a:solidFill>
              </a:rPr>
              <a:t>ｘ</a:t>
            </a:r>
            <a:r>
              <a:rPr kumimoji="1" lang="en-US" altLang="ja-JP" sz="5400" dirty="0" smtClean="0">
                <a:solidFill>
                  <a:srgbClr val="FF0000"/>
                </a:solidFill>
              </a:rPr>
              <a:t>+540)</a:t>
            </a:r>
            <a:r>
              <a:rPr kumimoji="1" lang="ja-JP" altLang="en-US" sz="5400" dirty="0" smtClean="0">
                <a:solidFill>
                  <a:srgbClr val="FF0000"/>
                </a:solidFill>
              </a:rPr>
              <a:t>＝</a:t>
            </a:r>
            <a:r>
              <a:rPr kumimoji="1" lang="en-US" altLang="ja-JP" sz="5400" dirty="0" smtClean="0">
                <a:solidFill>
                  <a:srgbClr val="FF0000"/>
                </a:solidFill>
              </a:rPr>
              <a:t>60</a:t>
            </a:r>
            <a:endParaRPr kumimoji="1" lang="ja-JP" alt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6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animBg="1"/>
      <p:bldP spid="17" grpId="0"/>
      <p:bldP spid="18" grpId="0"/>
      <p:bldP spid="20" grpId="0"/>
      <p:bldP spid="19" grpId="0"/>
      <p:bldP spid="21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dirty="0" smtClean="0"/>
              <a:t>方程式を解いて、ステーキ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切れあたりの値段を求めよう。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5184576"/>
          </a:xfrm>
          <a:noFill/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dirty="0" smtClean="0"/>
              <a:t>ステーキ一切れの値段を</a:t>
            </a:r>
            <a:r>
              <a:rPr kumimoji="1" lang="ja-JP" altLang="en-US" dirty="0" err="1" smtClean="0"/>
              <a:t>ｘ</a:t>
            </a:r>
            <a:r>
              <a:rPr kumimoji="1" lang="ja-JP" altLang="en-US" dirty="0" smtClean="0"/>
              <a:t>円とすると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sz="4000" dirty="0"/>
              <a:t>3000</a:t>
            </a:r>
            <a:r>
              <a:rPr lang="ja-JP" altLang="en-US" sz="4000" dirty="0"/>
              <a:t>－</a:t>
            </a:r>
            <a:r>
              <a:rPr lang="en-US" altLang="ja-JP" sz="4000" dirty="0"/>
              <a:t>(4</a:t>
            </a:r>
            <a:r>
              <a:rPr lang="ja-JP" altLang="en-US" sz="4000" dirty="0" err="1"/>
              <a:t>ｘ</a:t>
            </a:r>
            <a:r>
              <a:rPr lang="en-US" altLang="ja-JP" sz="4000" dirty="0"/>
              <a:t>+540)</a:t>
            </a:r>
            <a:r>
              <a:rPr lang="ja-JP" altLang="en-US" sz="4000" dirty="0" smtClean="0"/>
              <a:t>＝</a:t>
            </a:r>
            <a:r>
              <a:rPr lang="en-US" altLang="ja-JP" sz="4000" dirty="0" smtClean="0"/>
              <a:t>60</a:t>
            </a:r>
            <a:endParaRPr lang="ja-JP" altLang="en-US" sz="4000" dirty="0"/>
          </a:p>
          <a:p>
            <a:pPr marL="0" indent="0">
              <a:buNone/>
            </a:pPr>
            <a:r>
              <a:rPr kumimoji="1" lang="en-US" altLang="ja-JP" sz="4000" dirty="0" smtClean="0"/>
              <a:t>3000</a:t>
            </a:r>
            <a:r>
              <a:rPr kumimoji="1" lang="ja-JP" altLang="en-US" sz="4000" dirty="0" smtClean="0"/>
              <a:t>－</a:t>
            </a:r>
            <a:r>
              <a:rPr kumimoji="1" lang="en-US" altLang="ja-JP" sz="4000" dirty="0" smtClean="0"/>
              <a:t>4</a:t>
            </a:r>
            <a:r>
              <a:rPr kumimoji="1" lang="ja-JP" altLang="en-US" sz="4000" dirty="0" smtClean="0"/>
              <a:t>ｘ－</a:t>
            </a:r>
            <a:r>
              <a:rPr kumimoji="1" lang="en-US" altLang="ja-JP" sz="4000" dirty="0" smtClean="0"/>
              <a:t>540</a:t>
            </a:r>
            <a:r>
              <a:rPr kumimoji="1" lang="ja-JP" altLang="en-US" sz="4000" dirty="0" smtClean="0"/>
              <a:t>＝</a:t>
            </a:r>
            <a:r>
              <a:rPr kumimoji="1" lang="en-US" altLang="ja-JP" sz="4000" dirty="0" smtClean="0"/>
              <a:t>60</a:t>
            </a:r>
          </a:p>
          <a:p>
            <a:pPr marL="0" indent="0">
              <a:buNone/>
            </a:pPr>
            <a:r>
              <a:rPr lang="ja-JP" altLang="en-US" sz="4000" dirty="0" smtClean="0"/>
              <a:t>　　　　　　  －</a:t>
            </a:r>
            <a:r>
              <a:rPr lang="en-US" altLang="ja-JP" sz="4000" dirty="0"/>
              <a:t>4</a:t>
            </a:r>
            <a:r>
              <a:rPr lang="ja-JP" altLang="en-US" sz="4000" dirty="0" smtClean="0"/>
              <a:t>ｘ＝</a:t>
            </a:r>
            <a:r>
              <a:rPr lang="en-US" altLang="ja-JP" sz="4000" dirty="0" smtClean="0"/>
              <a:t>60</a:t>
            </a:r>
            <a:r>
              <a:rPr lang="ja-JP" altLang="en-US" sz="4000" dirty="0" smtClean="0"/>
              <a:t>＋</a:t>
            </a:r>
            <a:r>
              <a:rPr lang="en-US" altLang="ja-JP" sz="4000" dirty="0" smtClean="0"/>
              <a:t>540</a:t>
            </a:r>
            <a:r>
              <a:rPr lang="ja-JP" altLang="en-US" sz="4000" dirty="0" smtClean="0"/>
              <a:t>－</a:t>
            </a:r>
            <a:r>
              <a:rPr lang="en-US" altLang="ja-JP" sz="4000" dirty="0" smtClean="0"/>
              <a:t>3000</a:t>
            </a:r>
          </a:p>
          <a:p>
            <a:pPr marL="0" indent="0">
              <a:buNone/>
            </a:pPr>
            <a:r>
              <a:rPr kumimoji="1" lang="ja-JP" altLang="en-US" sz="4000" dirty="0"/>
              <a:t>　</a:t>
            </a:r>
            <a:r>
              <a:rPr kumimoji="1" lang="ja-JP" altLang="en-US" sz="4000" dirty="0" smtClean="0"/>
              <a:t>　　　　　　－</a:t>
            </a:r>
            <a:r>
              <a:rPr kumimoji="1" lang="en-US" altLang="ja-JP" sz="4000" dirty="0" smtClean="0"/>
              <a:t>4</a:t>
            </a:r>
            <a:r>
              <a:rPr kumimoji="1" lang="ja-JP" altLang="en-US" sz="4000" dirty="0" smtClean="0"/>
              <a:t>ｘ＝－</a:t>
            </a:r>
            <a:r>
              <a:rPr kumimoji="1" lang="en-US" altLang="ja-JP" sz="4000" dirty="0" smtClean="0"/>
              <a:t>2400</a:t>
            </a:r>
          </a:p>
          <a:p>
            <a:pPr marL="0" indent="0">
              <a:buNone/>
            </a:pPr>
            <a:r>
              <a:rPr lang="ja-JP" altLang="en-US" sz="4000" dirty="0"/>
              <a:t>　</a:t>
            </a:r>
            <a:r>
              <a:rPr lang="ja-JP" altLang="en-US" sz="4000" dirty="0" smtClean="0"/>
              <a:t>　　　　　　　　ｘ＝</a:t>
            </a:r>
            <a:r>
              <a:rPr lang="en-US" altLang="ja-JP" sz="4000" dirty="0" smtClean="0"/>
              <a:t>600</a:t>
            </a:r>
          </a:p>
          <a:p>
            <a:pPr marL="0" indent="0">
              <a:buNone/>
            </a:pPr>
            <a:r>
              <a:rPr kumimoji="1" lang="ja-JP" altLang="en-US" dirty="0" smtClean="0">
                <a:solidFill>
                  <a:srgbClr val="FF0000"/>
                </a:solidFill>
              </a:rPr>
              <a:t>この解は問題</a:t>
            </a:r>
            <a:r>
              <a:rPr kumimoji="1" lang="ja-JP" altLang="en-US" dirty="0">
                <a:solidFill>
                  <a:srgbClr val="FF0000"/>
                </a:solidFill>
              </a:rPr>
              <a:t>にあって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いる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　　　　　　　　　　</a:t>
            </a:r>
            <a:r>
              <a:rPr lang="ja-JP" altLang="en-US" sz="3600" u="sng" dirty="0" smtClean="0"/>
              <a:t>答え　ステーキ</a:t>
            </a:r>
            <a:r>
              <a:rPr lang="en-US" altLang="ja-JP" sz="3600" u="sng" dirty="0" smtClean="0"/>
              <a:t>1</a:t>
            </a:r>
            <a:r>
              <a:rPr lang="ja-JP" altLang="en-US" sz="3600" u="sng" dirty="0" smtClean="0"/>
              <a:t>切れ　</a:t>
            </a:r>
            <a:r>
              <a:rPr lang="en-US" altLang="ja-JP" sz="3600" u="sng" dirty="0" smtClean="0"/>
              <a:t>600</a:t>
            </a:r>
            <a:r>
              <a:rPr lang="ja-JP" altLang="en-US" sz="3600" u="sng" dirty="0" smtClean="0"/>
              <a:t>円</a:t>
            </a:r>
            <a:endParaRPr lang="en-US" altLang="ja-JP" sz="3600" u="sng" dirty="0"/>
          </a:p>
        </p:txBody>
      </p:sp>
    </p:spTree>
    <p:extLst>
      <p:ext uri="{BB962C8B-B14F-4D97-AF65-F5344CB8AC3E}">
        <p14:creationId xmlns:p14="http://schemas.microsoft.com/office/powerpoint/2010/main" val="70377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3074" name="Picture 2" descr="C:\Users\kajukun\Desktop\narunaru\DCIM113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25" r="11044" b="8817"/>
          <a:stretch/>
        </p:blipFill>
        <p:spPr bwMode="auto">
          <a:xfrm>
            <a:off x="0" y="561613"/>
            <a:ext cx="9144000" cy="629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6228184" y="4418410"/>
            <a:ext cx="457200" cy="2428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生野菜サラダ</a:t>
            </a:r>
            <a:r>
              <a:rPr kumimoji="1" lang="en-US" altLang="ja-JP" dirty="0" smtClean="0">
                <a:solidFill>
                  <a:schemeClr val="tx1"/>
                </a:solidFill>
              </a:rPr>
              <a:t>20</a:t>
            </a:r>
            <a:r>
              <a:rPr kumimoji="1" lang="ja-JP" altLang="en-US" dirty="0" smtClean="0">
                <a:solidFill>
                  <a:schemeClr val="tx1"/>
                </a:solidFill>
              </a:rPr>
              <a:t>皿分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968354" y="4418410"/>
            <a:ext cx="457200" cy="24282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7619449" y="4418411"/>
            <a:ext cx="457200" cy="2428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4753561" y="4418410"/>
            <a:ext cx="457200" cy="2428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507907" y="4418410"/>
            <a:ext cx="457200" cy="2428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880123" y="5077698"/>
            <a:ext cx="457200" cy="1768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984"/>
            <a:ext cx="9143999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問題　生野菜サラダ</a:t>
            </a:r>
            <a:r>
              <a:rPr kumimoji="1" lang="en-US" altLang="ja-JP" sz="3200" dirty="0" smtClean="0"/>
              <a:t>2</a:t>
            </a:r>
            <a:r>
              <a:rPr kumimoji="1" lang="ja-JP" altLang="en-US" sz="3200" dirty="0" smtClean="0"/>
              <a:t>皿としぐれ煮</a:t>
            </a:r>
            <a:r>
              <a:rPr kumimoji="1" lang="en-US" altLang="ja-JP" sz="3200" dirty="0" smtClean="0"/>
              <a:t>5</a:t>
            </a:r>
            <a:r>
              <a:rPr kumimoji="1" lang="ja-JP" altLang="en-US" sz="3200" dirty="0" smtClean="0"/>
              <a:t>皿の代金は、生野菜サラダ</a:t>
            </a:r>
            <a:r>
              <a:rPr kumimoji="1" lang="en-US" altLang="ja-JP" sz="3200" dirty="0" smtClean="0"/>
              <a:t>1</a:t>
            </a:r>
            <a:r>
              <a:rPr kumimoji="1" lang="ja-JP" altLang="en-US" sz="3200" dirty="0" smtClean="0"/>
              <a:t>皿とご飯</a:t>
            </a:r>
            <a:r>
              <a:rPr kumimoji="1" lang="en-US" altLang="ja-JP" sz="3200" dirty="0" smtClean="0"/>
              <a:t>1</a:t>
            </a:r>
            <a:r>
              <a:rPr kumimoji="1" lang="ja-JP" altLang="en-US" sz="3200" dirty="0" smtClean="0"/>
              <a:t>皿の代金の</a:t>
            </a:r>
            <a:r>
              <a:rPr kumimoji="1" lang="en-US" altLang="ja-JP" sz="3200" dirty="0" smtClean="0"/>
              <a:t>4</a:t>
            </a:r>
            <a:r>
              <a:rPr kumimoji="1" lang="ja-JP" altLang="en-US" sz="3200" dirty="0" smtClean="0"/>
              <a:t>倍に等しい。</a:t>
            </a:r>
            <a:endParaRPr kumimoji="1" lang="en-US" altLang="ja-JP" sz="3200" dirty="0" smtClean="0"/>
          </a:p>
          <a:p>
            <a:r>
              <a:rPr kumimoji="1" lang="ja-JP" altLang="en-US" sz="3200" dirty="0" smtClean="0"/>
              <a:t>生野菜サラダ１皿の値段はいくらでしょうか。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31000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9755" y="1585443"/>
            <a:ext cx="8964488" cy="5069160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生野菜サラダ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皿の値段を</a:t>
            </a:r>
            <a:r>
              <a:rPr kumimoji="1" lang="ja-JP" altLang="en-US" dirty="0" err="1" smtClean="0"/>
              <a:t>ｘ</a:t>
            </a:r>
            <a:r>
              <a:rPr kumimoji="1" lang="ja-JP" altLang="en-US" dirty="0" smtClean="0"/>
              <a:t>円とすると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２ｘ＋２４００＝４（</a:t>
            </a:r>
            <a:r>
              <a:rPr lang="ja-JP" altLang="en-US" dirty="0"/>
              <a:t>ｘ</a:t>
            </a:r>
            <a:r>
              <a:rPr lang="ja-JP" altLang="en-US" dirty="0" smtClean="0"/>
              <a:t>＋２５０）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２ｘ＋２４００</a:t>
            </a:r>
            <a:r>
              <a:rPr kumimoji="1" lang="ja-JP" altLang="en-US" dirty="0" smtClean="0"/>
              <a:t>＝４ｘ＋１０００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　２ｘ－４ｘ＝１０００－２４００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　　　　－</a:t>
            </a:r>
            <a:r>
              <a:rPr kumimoji="1" lang="ja-JP" altLang="en-US" dirty="0"/>
              <a:t>２ｘ＝－</a:t>
            </a:r>
            <a:r>
              <a:rPr kumimoji="1" lang="ja-JP" altLang="en-US" dirty="0" smtClean="0"/>
              <a:t>１４００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　　　　　ｘ＝７００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>
                <a:solidFill>
                  <a:srgbClr val="FF0000"/>
                </a:solidFill>
              </a:rPr>
              <a:t>この</a:t>
            </a:r>
            <a:r>
              <a:rPr lang="ja-JP" altLang="en-US" dirty="0">
                <a:solidFill>
                  <a:srgbClr val="FF0000"/>
                </a:solidFill>
              </a:rPr>
              <a:t>解</a:t>
            </a:r>
            <a:r>
              <a:rPr lang="ja-JP" altLang="en-US" dirty="0" smtClean="0">
                <a:solidFill>
                  <a:srgbClr val="FF0000"/>
                </a:solidFill>
              </a:rPr>
              <a:t>は問題にあっている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kumimoji="1" lang="ja-JP" altLang="en-US" u="sng" dirty="0" smtClean="0"/>
              <a:t>答え　生野菜サラダ</a:t>
            </a:r>
            <a:r>
              <a:rPr kumimoji="1" lang="en-US" altLang="ja-JP" u="sng" dirty="0" smtClean="0"/>
              <a:t>1</a:t>
            </a:r>
            <a:r>
              <a:rPr kumimoji="1" lang="ja-JP" altLang="en-US" u="sng" dirty="0" smtClean="0"/>
              <a:t>皿　</a:t>
            </a:r>
            <a:r>
              <a:rPr kumimoji="1" lang="en-US" altLang="ja-JP" u="sng" dirty="0" smtClean="0"/>
              <a:t>700</a:t>
            </a:r>
            <a:r>
              <a:rPr kumimoji="1" lang="ja-JP" altLang="en-US" u="sng" dirty="0" smtClean="0"/>
              <a:t>円</a:t>
            </a:r>
            <a:endParaRPr kumimoji="1" lang="ja-JP" altLang="en-US" u="sng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984"/>
            <a:ext cx="9143999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問題　生野菜サラダ</a:t>
            </a:r>
            <a:r>
              <a:rPr kumimoji="1" lang="en-US" altLang="ja-JP" sz="3200" dirty="0" smtClean="0"/>
              <a:t>2</a:t>
            </a:r>
            <a:r>
              <a:rPr kumimoji="1" lang="ja-JP" altLang="en-US" sz="3200" dirty="0" smtClean="0"/>
              <a:t>皿としぐれ煮</a:t>
            </a:r>
            <a:r>
              <a:rPr kumimoji="1" lang="en-US" altLang="ja-JP" sz="3200" dirty="0" smtClean="0"/>
              <a:t>5</a:t>
            </a:r>
            <a:r>
              <a:rPr kumimoji="1" lang="ja-JP" altLang="en-US" sz="3200" dirty="0" smtClean="0"/>
              <a:t>皿の代金は、生野菜サラダ</a:t>
            </a:r>
            <a:r>
              <a:rPr kumimoji="1" lang="en-US" altLang="ja-JP" sz="3200" dirty="0" smtClean="0"/>
              <a:t>1</a:t>
            </a:r>
            <a:r>
              <a:rPr kumimoji="1" lang="ja-JP" altLang="en-US" sz="3200" dirty="0" smtClean="0"/>
              <a:t>皿とご飯</a:t>
            </a:r>
            <a:r>
              <a:rPr kumimoji="1" lang="en-US" altLang="ja-JP" sz="3200" dirty="0" smtClean="0"/>
              <a:t>1</a:t>
            </a:r>
            <a:r>
              <a:rPr kumimoji="1" lang="ja-JP" altLang="en-US" sz="3200" dirty="0" smtClean="0"/>
              <a:t>皿の代金の</a:t>
            </a:r>
            <a:r>
              <a:rPr lang="en-US" altLang="ja-JP" sz="3200" dirty="0"/>
              <a:t>4</a:t>
            </a:r>
            <a:r>
              <a:rPr kumimoji="1" lang="ja-JP" altLang="en-US" sz="3200" dirty="0" smtClean="0"/>
              <a:t>倍に等しい。</a:t>
            </a:r>
            <a:endParaRPr kumimoji="1" lang="en-US" altLang="ja-JP" sz="3200" dirty="0" smtClean="0"/>
          </a:p>
          <a:p>
            <a:r>
              <a:rPr kumimoji="1" lang="ja-JP" altLang="en-US" sz="3200" dirty="0" smtClean="0"/>
              <a:t>生野菜サラダ１皿の値段はいくらでしょうか。</a:t>
            </a:r>
            <a:endParaRPr kumimoji="1" lang="ja-JP" altLang="en-US" sz="3200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1115616" y="548680"/>
            <a:ext cx="669674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38105" y="1052736"/>
            <a:ext cx="813429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39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3074" name="Picture 2" descr="C:\Users\kajukun\Desktop\narunaru\DCIM113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25" r="11044" b="8817"/>
          <a:stretch/>
        </p:blipFill>
        <p:spPr bwMode="auto">
          <a:xfrm>
            <a:off x="0" y="561613"/>
            <a:ext cx="9144000" cy="629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6228184" y="4418410"/>
            <a:ext cx="457200" cy="2428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生野菜サラダ</a:t>
            </a:r>
            <a:r>
              <a:rPr kumimoji="1" lang="en-US" altLang="ja-JP" dirty="0" smtClean="0">
                <a:solidFill>
                  <a:schemeClr val="tx1"/>
                </a:solidFill>
              </a:rPr>
              <a:t>20</a:t>
            </a:r>
            <a:r>
              <a:rPr kumimoji="1" lang="ja-JP" altLang="en-US" dirty="0" smtClean="0">
                <a:solidFill>
                  <a:schemeClr val="tx1"/>
                </a:solidFill>
              </a:rPr>
              <a:t>皿分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968354" y="4418410"/>
            <a:ext cx="457200" cy="24282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7619449" y="4418411"/>
            <a:ext cx="457200" cy="2428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4753561" y="4418410"/>
            <a:ext cx="457200" cy="2428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507907" y="4418410"/>
            <a:ext cx="457200" cy="2428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880123" y="5077698"/>
            <a:ext cx="457200" cy="1768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984"/>
            <a:ext cx="9143999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問題　生野菜サラダ</a:t>
            </a:r>
            <a:r>
              <a:rPr kumimoji="1" lang="en-US" altLang="ja-JP" sz="3200" dirty="0" smtClean="0"/>
              <a:t>2</a:t>
            </a:r>
            <a:r>
              <a:rPr kumimoji="1" lang="ja-JP" altLang="en-US" sz="3200" dirty="0" smtClean="0"/>
              <a:t>皿としぐれ煮</a:t>
            </a:r>
            <a:r>
              <a:rPr kumimoji="1" lang="en-US" altLang="ja-JP" sz="3200" dirty="0" smtClean="0"/>
              <a:t>5</a:t>
            </a:r>
            <a:r>
              <a:rPr kumimoji="1" lang="ja-JP" altLang="en-US" sz="3200" dirty="0" smtClean="0"/>
              <a:t>皿の代金は、生野菜サラダ</a:t>
            </a:r>
            <a:r>
              <a:rPr kumimoji="1" lang="en-US" altLang="ja-JP" sz="3200" dirty="0" smtClean="0"/>
              <a:t>1</a:t>
            </a:r>
            <a:r>
              <a:rPr kumimoji="1" lang="ja-JP" altLang="en-US" sz="3200" dirty="0" smtClean="0"/>
              <a:t>皿とご飯</a:t>
            </a:r>
            <a:r>
              <a:rPr kumimoji="1" lang="en-US" altLang="ja-JP" sz="3200" dirty="0" smtClean="0"/>
              <a:t>1</a:t>
            </a:r>
            <a:r>
              <a:rPr kumimoji="1" lang="ja-JP" altLang="en-US" sz="3200" dirty="0" smtClean="0"/>
              <a:t>皿の代金の</a:t>
            </a:r>
            <a:r>
              <a:rPr kumimoji="1" lang="en-US" altLang="ja-JP" sz="3200" dirty="0" smtClean="0"/>
              <a:t>4</a:t>
            </a:r>
            <a:r>
              <a:rPr kumimoji="1" lang="ja-JP" altLang="en-US" sz="3200" dirty="0" smtClean="0"/>
              <a:t>倍に等しい。</a:t>
            </a:r>
            <a:endParaRPr kumimoji="1" lang="en-US" altLang="ja-JP" sz="3200" dirty="0" smtClean="0"/>
          </a:p>
          <a:p>
            <a:r>
              <a:rPr kumimoji="1" lang="ja-JP" altLang="en-US" sz="3200" dirty="0" smtClean="0"/>
              <a:t>生野菜サラダ１皿の値段はいくらでしょうか。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30160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build="allAtOnce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松坂牛サーロイン２５０ｇ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8" name="Picture 2" descr="C:\Users\kajukun\Desktop\narunaru\DCIM11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5" y="1637625"/>
            <a:ext cx="9165455" cy="519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5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122" name="Picture 2" descr="C:\Users\kajukun\Desktop\narunaru\DCIM114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560724" cy="804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99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4439</TotalTime>
  <Words>1156</Words>
  <Application>Microsoft Office PowerPoint</Application>
  <PresentationFormat>画面に合わせる (4:3)</PresentationFormat>
  <Paragraphs>318</Paragraphs>
  <Slides>25</Slides>
  <Notes>10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26" baseType="lpstr">
      <vt:lpstr>Office ​​テーマ</vt:lpstr>
      <vt:lpstr>３章　方　程　式 2節　方程式の利用</vt:lpstr>
      <vt:lpstr>あるお店にステーキを食べに行きました。ステーキは4切れありました。これに540円の野菜盛り合わせが付いて、3000円払うと、60円のおつりがありました。ステーキ１切れあたりの値段はいくらでしょうか。</vt:lpstr>
      <vt:lpstr>あるお店にステーキを食べに行きました。ステーキは4切れありました。これに540円の野菜盛り合わせが付いて、3000円払うと、60円のおつりがありました。ステーキ１切れあたりの値段はいくらでしょうか。</vt:lpstr>
      <vt:lpstr>方程式を解いて、ステーキ1切れあたりの値段を求めよう。</vt:lpstr>
      <vt:lpstr>PowerPoint プレゼンテーション</vt:lpstr>
      <vt:lpstr>PowerPoint プレゼンテーション</vt:lpstr>
      <vt:lpstr>PowerPoint プレゼンテーション</vt:lpstr>
      <vt:lpstr>松坂牛サーロイン２５０ｇ</vt:lpstr>
      <vt:lpstr>PowerPoint プレゼンテーション</vt:lpstr>
      <vt:lpstr>トレ球１２０球を１００円の箱に入れてもらい、これをいわし中学校に送るには送料３８０円がかかり、合計６４８０円であった。トレ球１個の値段を求めなさい。</vt:lpstr>
      <vt:lpstr>このトレ球のいくつかを何人かの生徒に５個ずつ配ったら１２個余り、７個ずつ配ったら４個足りません。生徒の人数は何人でしょうか。</vt:lpstr>
      <vt:lpstr>PowerPoint プレゼンテーション</vt:lpstr>
      <vt:lpstr>PowerPoint プレゼンテーション</vt:lpstr>
      <vt:lpstr>よう子さんが、２㎞離れた駅に向かって家を出発しました。それから１０分たって、母がよう子さんの忘れ物に気づき、自転車で同じ道を追いかけました。よう子さんは分速８０m、母は分速２４０mで進むものとすると、母は出発してから何分後によう子さんに追いつくでしょうか。</vt:lpstr>
      <vt:lpstr>よう子さんが、２㎞離れた駅に向かって家を出発しました。それから２０分たって、母がよう子さんの忘れ物に気づき、自転車で同じ道を追いかけました。よう子さんは分速８０m、母は分速２４０mで進むものとすると、母は出発してから何分後によう子さんに追いつくでしょうか。</vt:lpstr>
      <vt:lpstr>よう子さんが、２㎞離れた駅に向かって家を出発しました。それから２０分たって、母がよう子さんの忘れ物に気づき、自転車で同じ道を追いかけました。よう子さんは分速８０m、母は分速２４０mで進むものとすると、母は出発してから何分後によう子さんに追いつくでしょうか。</vt:lpstr>
      <vt:lpstr>PowerPoint プレゼンテーション</vt:lpstr>
      <vt:lpstr>PowerPoint プレゼンテーション</vt:lpstr>
      <vt:lpstr>問題　200円のかごに、150円の桃と120円のりんごを、合わせて15個つめて買うと、2210円でした。ももとりんごを、それぞれ何個つめたのでしょうか。</vt:lpstr>
      <vt:lpstr>問題　200円のかごに、150円の桃と120円のりんごを、合わせて15個つめて買うと、2210円でした。ももとりんごを、それぞれ何個つめたのでしょうか。</vt:lpstr>
      <vt:lpstr>問題　200円のかごに、150円の桃と120円のりんごを、合わせて15個つめて買うと、2210円でした。ももとりんごを、それぞれ何個つめたのでしょうか。 （　　　　　　　　）をｘ個とすると、</vt:lpstr>
      <vt:lpstr>PowerPoint プレゼンテーション</vt:lpstr>
      <vt:lpstr>このパン屋さんに買い物に行ったとして、方程式の問題をつくりなさい。また、それを解いてその解があっているか確かめてみましょう。</vt:lpstr>
      <vt:lpstr>章末問題５</vt:lpstr>
      <vt:lpstr>章末問題７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teacher</dc:creator>
  <cp:lastModifiedBy>iwachu-20</cp:lastModifiedBy>
  <cp:revision>223</cp:revision>
  <dcterms:created xsi:type="dcterms:W3CDTF">2014-07-07T23:15:47Z</dcterms:created>
  <dcterms:modified xsi:type="dcterms:W3CDTF">2015-10-15T01:33:09Z</dcterms:modified>
</cp:coreProperties>
</file>