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76" r:id="rId4"/>
    <p:sldId id="275" r:id="rId5"/>
    <p:sldId id="266" r:id="rId6"/>
    <p:sldId id="273" r:id="rId7"/>
    <p:sldId id="268" r:id="rId8"/>
    <p:sldId id="269" r:id="rId9"/>
    <p:sldId id="270" r:id="rId10"/>
    <p:sldId id="274" r:id="rId11"/>
    <p:sldId id="27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3" autoAdjust="0"/>
  </p:normalViewPr>
  <p:slideViewPr>
    <p:cSldViewPr>
      <p:cViewPr>
        <p:scale>
          <a:sx n="70" d="100"/>
          <a:sy n="70" d="100"/>
        </p:scale>
        <p:origin x="7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E8220-5406-4C32-BD92-E538CBA40C38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7A632-F4F9-42A9-96AA-1FEDEC83F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8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83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2017/10/12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78092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４章　変化と対応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6000" dirty="0" smtClean="0"/>
              <a:t>１　関　数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8280920" cy="30963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◎　関数の意味を理解する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◎　変数</a:t>
            </a:r>
            <a:r>
              <a:rPr lang="ja-JP" altLang="en-US" sz="4000" dirty="0" err="1" smtClean="0">
                <a:solidFill>
                  <a:schemeClr val="tx1"/>
                </a:solidFill>
              </a:rPr>
              <a:t>ｘ</a:t>
            </a:r>
            <a:r>
              <a:rPr lang="ja-JP" altLang="en-US" sz="4000" dirty="0" smtClean="0">
                <a:solidFill>
                  <a:schemeClr val="tx1"/>
                </a:solidFill>
              </a:rPr>
              <a:t>、</a:t>
            </a:r>
            <a:r>
              <a:rPr lang="ja-JP" altLang="en-US" sz="4000" dirty="0" err="1" smtClean="0">
                <a:solidFill>
                  <a:schemeClr val="tx1"/>
                </a:solidFill>
              </a:rPr>
              <a:t>ｙ</a:t>
            </a:r>
            <a:r>
              <a:rPr lang="ja-JP" altLang="en-US" sz="4000" dirty="0" smtClean="0">
                <a:solidFill>
                  <a:schemeClr val="tx1"/>
                </a:solidFill>
              </a:rPr>
              <a:t>の変域を不等号を使っ　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>
                <a:solidFill>
                  <a:schemeClr val="tx1"/>
                </a:solidFill>
              </a:rPr>
              <a:t>　</a:t>
            </a:r>
            <a:r>
              <a:rPr lang="ja-JP" altLang="en-US" sz="4000" dirty="0" err="1" smtClean="0">
                <a:solidFill>
                  <a:schemeClr val="tx1"/>
                </a:solidFill>
              </a:rPr>
              <a:t>て</a:t>
            </a:r>
            <a:r>
              <a:rPr lang="ja-JP" altLang="en-US" sz="4000" smtClean="0">
                <a:solidFill>
                  <a:schemeClr val="tx1"/>
                </a:solidFill>
              </a:rPr>
              <a:t>表したり、数直</a:t>
            </a:r>
            <a:r>
              <a:rPr lang="ja-JP" altLang="en-US" sz="4000" dirty="0" smtClean="0">
                <a:solidFill>
                  <a:schemeClr val="tx1"/>
                </a:solidFill>
              </a:rPr>
              <a:t>線上に表したりする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61"/>
    </mc:Choice>
    <mc:Fallback xmlns="">
      <p:transition spd="slow" advTm="1056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2861" y="176028"/>
            <a:ext cx="1944216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変　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78393" y="176028"/>
            <a:ext cx="5760640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やｙなどの変数がとる値の範囲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6599" y="946548"/>
            <a:ext cx="8816837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の変域が０より大きく８より小さいことは、不等号を使って</a:t>
            </a:r>
            <a:endParaRPr kumimoji="1" lang="en-US" altLang="ja-JP" sz="2800" dirty="0" smtClean="0"/>
          </a:p>
          <a:p>
            <a:r>
              <a:rPr lang="ja-JP" altLang="en-US" sz="4400" dirty="0" smtClean="0"/>
              <a:t>０＜ｘ＜８</a:t>
            </a:r>
            <a:endParaRPr lang="en-US" altLang="ja-JP" sz="4400" dirty="0" smtClean="0"/>
          </a:p>
          <a:p>
            <a:endParaRPr kumimoji="1" lang="en-US" altLang="ja-JP" sz="2400" dirty="0"/>
          </a:p>
          <a:p>
            <a:r>
              <a:rPr lang="ja-JP" altLang="en-US" sz="3200" dirty="0" err="1" smtClean="0"/>
              <a:t>ｘ</a:t>
            </a:r>
            <a:r>
              <a:rPr lang="ja-JP" altLang="en-US" sz="3200" dirty="0" smtClean="0"/>
              <a:t>の変域が－２以上のとき、</a:t>
            </a:r>
            <a:endParaRPr lang="en-US" altLang="ja-JP" sz="3200" dirty="0" smtClean="0"/>
          </a:p>
          <a:p>
            <a:r>
              <a:rPr kumimoji="1" lang="ja-JP" altLang="en-US" sz="4400" dirty="0" smtClean="0"/>
              <a:t>ｘ≧</a:t>
            </a:r>
            <a:r>
              <a:rPr kumimoji="1" lang="ja-JP" altLang="en-US" sz="4400" dirty="0" err="1" smtClean="0"/>
              <a:t>ー</a:t>
            </a:r>
            <a:r>
              <a:rPr kumimoji="1" lang="ja-JP" altLang="en-US" sz="4400" dirty="0" smtClean="0"/>
              <a:t>２</a:t>
            </a:r>
            <a:endParaRPr kumimoji="1" lang="en-US" altLang="ja-JP" sz="4400" dirty="0" smtClean="0"/>
          </a:p>
          <a:p>
            <a:endParaRPr lang="en-US" altLang="ja-JP" sz="2400" dirty="0"/>
          </a:p>
          <a:p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の変域が５未満のとき</a:t>
            </a:r>
            <a:r>
              <a:rPr kumimoji="1" lang="ja-JP" altLang="en-US" sz="2800" dirty="0" smtClean="0"/>
              <a:t>、</a:t>
            </a:r>
            <a:endParaRPr kumimoji="1" lang="en-US" altLang="ja-JP" sz="2800" dirty="0" smtClean="0"/>
          </a:p>
          <a:p>
            <a:r>
              <a:rPr lang="ja-JP" altLang="en-US" sz="4400" dirty="0" smtClean="0"/>
              <a:t>ｘ＜５</a:t>
            </a:r>
            <a:endParaRPr lang="en-US" altLang="ja-JP" sz="4400" dirty="0" smtClean="0"/>
          </a:p>
          <a:p>
            <a:endParaRPr lang="en-US" altLang="ja-JP" sz="2000" dirty="0" smtClean="0"/>
          </a:p>
          <a:p>
            <a:r>
              <a:rPr lang="ja-JP" altLang="en-US" sz="3200" dirty="0" smtClean="0"/>
              <a:t>問３　</a:t>
            </a:r>
            <a:r>
              <a:rPr lang="ja-JP" altLang="en-US" sz="3200" dirty="0" err="1" smtClean="0"/>
              <a:t>ｘ</a:t>
            </a:r>
            <a:r>
              <a:rPr lang="ja-JP" altLang="en-US" sz="3200" dirty="0" smtClean="0"/>
              <a:t>の変域が３以上１０未満のとき、</a:t>
            </a:r>
            <a:endParaRPr lang="en-US" altLang="ja-JP" sz="3200" dirty="0" smtClean="0"/>
          </a:p>
          <a:p>
            <a:r>
              <a:rPr kumimoji="1" lang="ja-JP" altLang="en-US" sz="4400" dirty="0" smtClean="0"/>
              <a:t>３≦ｘ＜１０</a:t>
            </a:r>
            <a:endParaRPr kumimoji="1" lang="ja-JP" altLang="en-US" sz="44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3663527" y="1668041"/>
            <a:ext cx="44644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/>
          <p:cNvGrpSpPr/>
          <p:nvPr/>
        </p:nvGrpSpPr>
        <p:grpSpPr>
          <a:xfrm>
            <a:off x="4123782" y="1560029"/>
            <a:ext cx="3464181" cy="216024"/>
            <a:chOff x="4138465" y="2888940"/>
            <a:chExt cx="3464181" cy="216024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4326282" y="2996952"/>
              <a:ext cx="3168352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4138465" y="2888940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7386622" y="2888940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3981565" y="1776053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０</a:t>
            </a:r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29722" y="1776053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８</a:t>
            </a:r>
            <a:endParaRPr kumimoji="1" lang="ja-JP" altLang="en-US" sz="36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3635229" y="3131400"/>
            <a:ext cx="44644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18"/>
          <p:cNvGrpSpPr/>
          <p:nvPr/>
        </p:nvGrpSpPr>
        <p:grpSpPr>
          <a:xfrm>
            <a:off x="4095484" y="3023388"/>
            <a:ext cx="4004241" cy="216024"/>
            <a:chOff x="4138465" y="2888940"/>
            <a:chExt cx="3356169" cy="216024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4326282" y="2996952"/>
              <a:ext cx="3168352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円/楕円 20"/>
            <p:cNvSpPr/>
            <p:nvPr/>
          </p:nvSpPr>
          <p:spPr>
            <a:xfrm>
              <a:off x="4138465" y="2888940"/>
              <a:ext cx="177302" cy="2160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658951" y="3239412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－２</a:t>
            </a:r>
            <a:endParaRPr kumimoji="1" lang="ja-JP" altLang="en-US" sz="36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3650501" y="4817153"/>
            <a:ext cx="44644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3650501" y="4709141"/>
            <a:ext cx="3924436" cy="216024"/>
            <a:chOff x="3678210" y="2888940"/>
            <a:chExt cx="3924436" cy="216024"/>
          </a:xfrm>
        </p:grpSpPr>
        <p:cxnSp>
          <p:nvCxnSpPr>
            <p:cNvPr id="27" name="直線コネクタ 26"/>
            <p:cNvCxnSpPr/>
            <p:nvPr/>
          </p:nvCxnSpPr>
          <p:spPr>
            <a:xfrm>
              <a:off x="3678210" y="2996952"/>
              <a:ext cx="3816424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>
            <a:xfrm>
              <a:off x="7386622" y="2888940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7216696" y="4925165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５</a:t>
            </a:r>
            <a:endParaRPr kumimoji="1" lang="ja-JP" altLang="en-US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280831" y="623134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10</a:t>
            </a:r>
            <a:endParaRPr kumimoji="1" lang="ja-JP" altLang="en-US" sz="36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3653909" y="6051323"/>
            <a:ext cx="4464496" cy="144016"/>
            <a:chOff x="3653909" y="6051323"/>
            <a:chExt cx="4464496" cy="144016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3653909" y="6123331"/>
              <a:ext cx="44644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7587963" y="6051323"/>
              <a:ext cx="0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V="1">
              <a:off x="4345713" y="6051323"/>
              <a:ext cx="0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グループ化 38"/>
          <p:cNvGrpSpPr/>
          <p:nvPr/>
        </p:nvGrpSpPr>
        <p:grpSpPr>
          <a:xfrm>
            <a:off x="4252973" y="6015318"/>
            <a:ext cx="3464181" cy="216024"/>
            <a:chOff x="4138465" y="2888940"/>
            <a:chExt cx="3464181" cy="216024"/>
          </a:xfrm>
        </p:grpSpPr>
        <p:cxnSp>
          <p:nvCxnSpPr>
            <p:cNvPr id="40" name="直線コネクタ 39"/>
            <p:cNvCxnSpPr/>
            <p:nvPr/>
          </p:nvCxnSpPr>
          <p:spPr>
            <a:xfrm>
              <a:off x="4326282" y="2996952"/>
              <a:ext cx="3168352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円/楕円 40"/>
            <p:cNvSpPr/>
            <p:nvPr/>
          </p:nvSpPr>
          <p:spPr>
            <a:xfrm>
              <a:off x="4138465" y="2888940"/>
              <a:ext cx="216024" cy="2160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7386622" y="2888940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4095484" y="6231343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３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131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44"/>
    </mc:Choice>
    <mc:Fallback xmlns="">
      <p:transition spd="slow" advTm="92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uiExpand="1" build="p"/>
      <p:bldP spid="16" grpId="0"/>
      <p:bldP spid="17" grpId="0"/>
      <p:bldP spid="23" grpId="0"/>
      <p:bldP spid="31" grpId="0"/>
      <p:bldP spid="38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308" y="260591"/>
            <a:ext cx="8229600" cy="7351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4800" dirty="0" smtClean="0"/>
              <a:t>ブラックボックスをつくろう</a:t>
            </a:r>
            <a:endParaRPr kumimoji="1" lang="ja-JP" altLang="en-US" sz="4800" dirty="0"/>
          </a:p>
        </p:txBody>
      </p:sp>
      <p:sp>
        <p:nvSpPr>
          <p:cNvPr id="3" name="直方体 2"/>
          <p:cNvSpPr/>
          <p:nvPr/>
        </p:nvSpPr>
        <p:spPr>
          <a:xfrm>
            <a:off x="3042114" y="2040868"/>
            <a:ext cx="3168352" cy="2808312"/>
          </a:xfrm>
          <a:prstGeom prst="cub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  <p:sp>
        <p:nvSpPr>
          <p:cNvPr id="5" name="右矢印 4"/>
          <p:cNvSpPr/>
          <p:nvPr/>
        </p:nvSpPr>
        <p:spPr>
          <a:xfrm>
            <a:off x="1999394" y="3445024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6065383" y="3289347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2652" y="2611670"/>
            <a:ext cx="156449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入力　　　　　　　</a:t>
            </a:r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55908" y="2614954"/>
            <a:ext cx="156449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出力　　　　　　　</a:t>
            </a:r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66494" y="5229200"/>
            <a:ext cx="29269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はたらき</a:t>
            </a:r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78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41"/>
    </mc:Choice>
    <mc:Fallback xmlns="">
      <p:transition spd="slow" advTm="37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61611"/>
            <a:ext cx="8229600" cy="504056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ブラックボックス</a:t>
            </a:r>
            <a:endParaRPr kumimoji="1" lang="ja-JP" altLang="en-US" sz="4800" dirty="0"/>
          </a:p>
        </p:txBody>
      </p:sp>
      <p:sp>
        <p:nvSpPr>
          <p:cNvPr id="3" name="直方体 2"/>
          <p:cNvSpPr/>
          <p:nvPr/>
        </p:nvSpPr>
        <p:spPr>
          <a:xfrm>
            <a:off x="3131840" y="2060848"/>
            <a:ext cx="3168352" cy="2808312"/>
          </a:xfrm>
          <a:prstGeom prst="cub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  <p:sp>
        <p:nvSpPr>
          <p:cNvPr id="5" name="右矢印 4"/>
          <p:cNvSpPr/>
          <p:nvPr/>
        </p:nvSpPr>
        <p:spPr>
          <a:xfrm>
            <a:off x="2102576" y="3445025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6065383" y="3289347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t="30355" r="61025" b="13167"/>
          <a:stretch/>
        </p:blipFill>
        <p:spPr>
          <a:xfrm>
            <a:off x="187339" y="3196590"/>
            <a:ext cx="1963001" cy="981501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1" r="32065"/>
          <a:stretch/>
        </p:blipFill>
        <p:spPr>
          <a:xfrm>
            <a:off x="7273884" y="1826508"/>
            <a:ext cx="1114539" cy="293967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12"/>
          <a:stretch/>
        </p:blipFill>
        <p:spPr>
          <a:xfrm>
            <a:off x="3685460" y="2119973"/>
            <a:ext cx="1862960" cy="27143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1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41"/>
    </mc:Choice>
    <mc:Fallback xmlns="">
      <p:transition spd="slow" advTm="37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61611"/>
            <a:ext cx="8229600" cy="504056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ブラックボックス</a:t>
            </a:r>
            <a:endParaRPr kumimoji="1" lang="ja-JP" altLang="en-US" sz="4800" dirty="0"/>
          </a:p>
        </p:txBody>
      </p:sp>
      <p:sp>
        <p:nvSpPr>
          <p:cNvPr id="3" name="直方体 2"/>
          <p:cNvSpPr/>
          <p:nvPr/>
        </p:nvSpPr>
        <p:spPr>
          <a:xfrm>
            <a:off x="3042114" y="2040868"/>
            <a:ext cx="3168352" cy="2808312"/>
          </a:xfrm>
          <a:prstGeom prst="cub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  <p:sp>
        <p:nvSpPr>
          <p:cNvPr id="5" name="右矢印 4"/>
          <p:cNvSpPr/>
          <p:nvPr/>
        </p:nvSpPr>
        <p:spPr>
          <a:xfrm>
            <a:off x="1999394" y="3445024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r="8909"/>
          <a:stretch/>
        </p:blipFill>
        <p:spPr>
          <a:xfrm>
            <a:off x="-111537" y="1712303"/>
            <a:ext cx="2523714" cy="313687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2" t="4851" r="10262" b="4851"/>
          <a:stretch/>
        </p:blipFill>
        <p:spPr>
          <a:xfrm>
            <a:off x="6804248" y="2271738"/>
            <a:ext cx="2237430" cy="2346573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>
            <a:off x="6065383" y="3289347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947" y="2296854"/>
            <a:ext cx="3264321" cy="2585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4461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41"/>
    </mc:Choice>
    <mc:Fallback xmlns="">
      <p:transition spd="slow" advTm="37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4056"/>
          </a:xfrm>
        </p:spPr>
        <p:txBody>
          <a:bodyPr>
            <a:noAutofit/>
          </a:bodyPr>
          <a:lstStyle/>
          <a:p>
            <a:r>
              <a:rPr kumimoji="1" lang="ja-JP" altLang="en-US" sz="6000" dirty="0" smtClean="0"/>
              <a:t>関　数　の　意　味</a:t>
            </a:r>
            <a:endParaRPr kumimoji="1" lang="ja-JP" altLang="en-US" sz="6000" dirty="0"/>
          </a:p>
        </p:txBody>
      </p:sp>
      <p:sp>
        <p:nvSpPr>
          <p:cNvPr id="3" name="直方体 2"/>
          <p:cNvSpPr/>
          <p:nvPr/>
        </p:nvSpPr>
        <p:spPr>
          <a:xfrm>
            <a:off x="3059832" y="1408413"/>
            <a:ext cx="3168352" cy="2808312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2391" y="1843876"/>
            <a:ext cx="763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/>
              <a:t>２</a:t>
            </a:r>
            <a:endParaRPr kumimoji="1" lang="ja-JP" altLang="en-US" sz="6600" dirty="0"/>
          </a:p>
        </p:txBody>
      </p:sp>
      <p:sp>
        <p:nvSpPr>
          <p:cNvPr id="5" name="右矢印 4"/>
          <p:cNvSpPr/>
          <p:nvPr/>
        </p:nvSpPr>
        <p:spPr>
          <a:xfrm>
            <a:off x="1899387" y="2158712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5889973" y="1831394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70093" y="1519712"/>
            <a:ext cx="763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/>
              <a:t>５</a:t>
            </a:r>
            <a:endParaRPr kumimoji="1" lang="ja-JP" altLang="en-US" sz="6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2390" y="3104272"/>
            <a:ext cx="763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600" dirty="0"/>
              <a:t>６</a:t>
            </a:r>
            <a:endParaRPr kumimoji="1" lang="ja-JP" altLang="en-US" sz="6600" dirty="0"/>
          </a:p>
        </p:txBody>
      </p:sp>
      <p:sp>
        <p:nvSpPr>
          <p:cNvPr id="9" name="右矢印 8"/>
          <p:cNvSpPr/>
          <p:nvPr/>
        </p:nvSpPr>
        <p:spPr>
          <a:xfrm>
            <a:off x="1899386" y="3419108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5882559" y="3104272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62679" y="2792590"/>
            <a:ext cx="763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/>
              <a:t>９</a:t>
            </a:r>
            <a:endParaRPr kumimoji="1" lang="ja-JP" altLang="en-US" sz="6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47864" y="2442552"/>
            <a:ext cx="1912703" cy="132343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/>
              <a:t>＋３</a:t>
            </a:r>
            <a:endParaRPr kumimoji="1" lang="ja-JP" altLang="en-US" sz="8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2290" y="4365104"/>
            <a:ext cx="1723549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入力</a:t>
            </a:r>
            <a:endParaRPr kumimoji="1" lang="ja-JP" altLang="en-US" sz="6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82579" y="4365104"/>
            <a:ext cx="1723549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6000" dirty="0" smtClean="0"/>
              <a:t>出</a:t>
            </a:r>
            <a:r>
              <a:rPr kumimoji="1" lang="ja-JP" altLang="en-US" sz="6000" dirty="0" smtClean="0"/>
              <a:t>力</a:t>
            </a:r>
            <a:endParaRPr kumimoji="1" lang="ja-JP" altLang="en-US" sz="6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89471" y="5517232"/>
            <a:ext cx="697498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3200" dirty="0"/>
              <a:t>1</a:t>
            </a:r>
            <a:r>
              <a:rPr kumimoji="1" lang="ja-JP" altLang="en-US" sz="3200" dirty="0" err="1" smtClean="0"/>
              <a:t>つの</a:t>
            </a:r>
            <a:r>
              <a:rPr kumimoji="1" lang="ja-JP" altLang="en-US" sz="3200" dirty="0" smtClean="0"/>
              <a:t>入力が決まれば、それに対応して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出力がただ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つ決まる。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2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41"/>
    </mc:Choice>
    <mc:Fallback xmlns="">
      <p:transition spd="slow" advTm="37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/>
      <p:bldP spid="14" grpId="0" animBg="1"/>
      <p:bldP spid="15" grpId="0" animBg="1"/>
      <p:bldP spid="16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方体 2"/>
          <p:cNvSpPr/>
          <p:nvPr/>
        </p:nvSpPr>
        <p:spPr>
          <a:xfrm>
            <a:off x="3260577" y="268927"/>
            <a:ext cx="2088232" cy="1938175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7170" y="188228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5" name="右矢印 4"/>
          <p:cNvSpPr/>
          <p:nvPr/>
        </p:nvSpPr>
        <p:spPr>
          <a:xfrm>
            <a:off x="2450169" y="436635"/>
            <a:ext cx="800405" cy="3341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5236102" y="368557"/>
            <a:ext cx="831302" cy="348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47915" y="127210"/>
            <a:ext cx="561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7170" y="885382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６</a:t>
            </a:r>
            <a:endParaRPr kumimoji="1" lang="ja-JP" altLang="en-US" sz="4800" dirty="0"/>
          </a:p>
        </p:txBody>
      </p:sp>
      <p:sp>
        <p:nvSpPr>
          <p:cNvPr id="9" name="右矢印 8"/>
          <p:cNvSpPr/>
          <p:nvPr/>
        </p:nvSpPr>
        <p:spPr>
          <a:xfrm>
            <a:off x="2450168" y="1116194"/>
            <a:ext cx="800406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5228688" y="976880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65989" y="730221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04593" y="1026557"/>
            <a:ext cx="135005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×</a:t>
            </a:r>
            <a:r>
              <a:rPr kumimoji="1" lang="ja-JP" altLang="en-US" sz="5400" dirty="0" smtClean="0"/>
              <a:t>２</a:t>
            </a:r>
            <a:endParaRPr kumimoji="1" lang="ja-JP" altLang="en-US" sz="5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65379" y="1476268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18" name="右矢印 17"/>
          <p:cNvSpPr/>
          <p:nvPr/>
        </p:nvSpPr>
        <p:spPr>
          <a:xfrm>
            <a:off x="2475216" y="1719034"/>
            <a:ext cx="744358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5236102" y="1669856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73403" y="1423197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20</a:t>
            </a:r>
            <a:endParaRPr kumimoji="1" lang="ja-JP" altLang="en-US" sz="4800" dirty="0"/>
          </a:p>
        </p:txBody>
      </p:sp>
      <p:sp>
        <p:nvSpPr>
          <p:cNvPr id="21" name="直方体 20"/>
          <p:cNvSpPr/>
          <p:nvPr/>
        </p:nvSpPr>
        <p:spPr>
          <a:xfrm>
            <a:off x="3268310" y="2473660"/>
            <a:ext cx="2088232" cy="1938175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74903" y="2392961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23" name="右矢印 22"/>
          <p:cNvSpPr/>
          <p:nvPr/>
        </p:nvSpPr>
        <p:spPr>
          <a:xfrm>
            <a:off x="2457902" y="2641368"/>
            <a:ext cx="800405" cy="3341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5243835" y="2573290"/>
            <a:ext cx="831302" cy="348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55648" y="2331943"/>
            <a:ext cx="561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/>
              <a:t>１</a:t>
            </a:r>
            <a:endParaRPr kumimoji="1" lang="ja-JP" altLang="en-US" sz="4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36093" y="3022216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/>
              <a:t>－９</a:t>
            </a:r>
            <a:endParaRPr kumimoji="1" lang="ja-JP" altLang="en-US" sz="4800" dirty="0"/>
          </a:p>
        </p:txBody>
      </p:sp>
      <p:sp>
        <p:nvSpPr>
          <p:cNvPr id="27" name="右矢印 26"/>
          <p:cNvSpPr/>
          <p:nvPr/>
        </p:nvSpPr>
        <p:spPr>
          <a:xfrm>
            <a:off x="2457901" y="3320927"/>
            <a:ext cx="800406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5236421" y="3181613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73721" y="2934954"/>
            <a:ext cx="1309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－３</a:t>
            </a:r>
            <a:endParaRPr kumimoji="1" lang="ja-JP" altLang="en-US" sz="4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412326" y="3231290"/>
            <a:ext cx="135005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ja-JP" sz="5400" dirty="0" smtClean="0"/>
              <a:t>÷</a:t>
            </a:r>
            <a:r>
              <a:rPr lang="ja-JP" altLang="en-US" sz="5400" dirty="0" smtClean="0"/>
              <a:t>３</a:t>
            </a:r>
            <a:endParaRPr kumimoji="1" lang="ja-JP" altLang="en-US" sz="5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73112" y="3681001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32" name="右矢印 31"/>
          <p:cNvSpPr/>
          <p:nvPr/>
        </p:nvSpPr>
        <p:spPr>
          <a:xfrm>
            <a:off x="2482949" y="3923767"/>
            <a:ext cx="744358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/>
          <p:cNvSpPr/>
          <p:nvPr/>
        </p:nvSpPr>
        <p:spPr>
          <a:xfrm>
            <a:off x="5243835" y="3874589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81136" y="3627930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35" name="直方体 34"/>
          <p:cNvSpPr/>
          <p:nvPr/>
        </p:nvSpPr>
        <p:spPr>
          <a:xfrm>
            <a:off x="3313175" y="4667438"/>
            <a:ext cx="2088232" cy="1938175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819768" y="4586739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37" name="右矢印 36"/>
          <p:cNvSpPr/>
          <p:nvPr/>
        </p:nvSpPr>
        <p:spPr>
          <a:xfrm>
            <a:off x="2502767" y="4835146"/>
            <a:ext cx="800405" cy="3341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>
            <a:off x="5288700" y="4767068"/>
            <a:ext cx="831302" cy="348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82551" y="4547885"/>
            <a:ext cx="14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/>
              <a:t>－１</a:t>
            </a:r>
            <a:endParaRPr kumimoji="1" lang="ja-JP" altLang="en-US" sz="4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19768" y="5283893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９</a:t>
            </a:r>
            <a:endParaRPr kumimoji="1" lang="ja-JP" altLang="en-US" sz="4800" dirty="0"/>
          </a:p>
        </p:txBody>
      </p:sp>
      <p:sp>
        <p:nvSpPr>
          <p:cNvPr id="41" name="右矢印 40"/>
          <p:cNvSpPr/>
          <p:nvPr/>
        </p:nvSpPr>
        <p:spPr>
          <a:xfrm>
            <a:off x="2502766" y="5514705"/>
            <a:ext cx="800406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5281286" y="5375391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218587" y="5128732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57191" y="5425068"/>
            <a:ext cx="135005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－４</a:t>
            </a:r>
            <a:endParaRPr kumimoji="1" lang="ja-JP" altLang="en-US" sz="5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7977" y="5874779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46" name="右矢印 45"/>
          <p:cNvSpPr/>
          <p:nvPr/>
        </p:nvSpPr>
        <p:spPr>
          <a:xfrm>
            <a:off x="2527814" y="6117545"/>
            <a:ext cx="744358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>
            <a:off x="5288700" y="6068367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226001" y="5821708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513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758"/>
    </mc:Choice>
    <mc:Fallback xmlns="">
      <p:transition spd="slow" advTm="667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/>
      <p:bldP spid="14" grpId="0" animBg="1"/>
      <p:bldP spid="17" grpId="0"/>
      <p:bldP spid="18" grpId="0" animBg="1"/>
      <p:bldP spid="19" grpId="0" animBg="1"/>
      <p:bldP spid="20" grpId="0"/>
      <p:bldP spid="22" grpId="0"/>
      <p:bldP spid="23" grpId="0" animBg="1"/>
      <p:bldP spid="24" grpId="0" animBg="1"/>
      <p:bldP spid="25" grpId="0"/>
      <p:bldP spid="26" grpId="0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 animBg="1"/>
      <p:bldP spid="34" grpId="0"/>
      <p:bldP spid="36" grpId="0"/>
      <p:bldP spid="37" grpId="0" animBg="1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 animBg="1"/>
      <p:bldP spid="45" grpId="0"/>
      <p:bldP spid="46" grpId="0" animBg="1"/>
      <p:bldP spid="47" grpId="0" animBg="1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方体 2"/>
          <p:cNvSpPr/>
          <p:nvPr/>
        </p:nvSpPr>
        <p:spPr>
          <a:xfrm>
            <a:off x="3283485" y="269402"/>
            <a:ext cx="2088232" cy="1938175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957" y="116842"/>
            <a:ext cx="1112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</a:t>
            </a:r>
            <a:r>
              <a:rPr kumimoji="1" lang="en-US" altLang="ja-JP" sz="4800" dirty="0" smtClean="0"/>
              <a:t>2</a:t>
            </a:r>
            <a:endParaRPr kumimoji="1" lang="ja-JP" altLang="en-US" sz="4800" dirty="0"/>
          </a:p>
        </p:txBody>
      </p:sp>
      <p:sp>
        <p:nvSpPr>
          <p:cNvPr id="5" name="右矢印 4"/>
          <p:cNvSpPr/>
          <p:nvPr/>
        </p:nvSpPr>
        <p:spPr>
          <a:xfrm>
            <a:off x="2473077" y="437110"/>
            <a:ext cx="800405" cy="3341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5259010" y="369032"/>
            <a:ext cx="831302" cy="348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70823" y="127685"/>
            <a:ext cx="913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0078" y="885857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０</a:t>
            </a:r>
            <a:endParaRPr kumimoji="1" lang="ja-JP" altLang="en-US" sz="4800" dirty="0"/>
          </a:p>
        </p:txBody>
      </p:sp>
      <p:sp>
        <p:nvSpPr>
          <p:cNvPr id="9" name="右矢印 8"/>
          <p:cNvSpPr/>
          <p:nvPr/>
        </p:nvSpPr>
        <p:spPr>
          <a:xfrm>
            <a:off x="2473076" y="1116669"/>
            <a:ext cx="800406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5251596" y="977355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88897" y="730696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０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7501" y="1027032"/>
            <a:ext cx="135005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２乗</a:t>
            </a:r>
            <a:endParaRPr kumimoji="1" lang="ja-JP" altLang="en-US" sz="5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88287" y="1476743"/>
            <a:ext cx="809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18" name="右矢印 17"/>
          <p:cNvSpPr/>
          <p:nvPr/>
        </p:nvSpPr>
        <p:spPr>
          <a:xfrm>
            <a:off x="2498124" y="1719509"/>
            <a:ext cx="744358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5259010" y="1670331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96310" y="1423672"/>
            <a:ext cx="1134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100</a:t>
            </a:r>
            <a:endParaRPr kumimoji="1" lang="ja-JP" altLang="en-US" sz="4800" dirty="0"/>
          </a:p>
        </p:txBody>
      </p:sp>
      <p:sp>
        <p:nvSpPr>
          <p:cNvPr id="21" name="直方体 20"/>
          <p:cNvSpPr/>
          <p:nvPr/>
        </p:nvSpPr>
        <p:spPr>
          <a:xfrm>
            <a:off x="3283485" y="2642176"/>
            <a:ext cx="2088232" cy="1938175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90078" y="2561477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23" name="右矢印 22"/>
          <p:cNvSpPr/>
          <p:nvPr/>
        </p:nvSpPr>
        <p:spPr>
          <a:xfrm>
            <a:off x="2473077" y="2809884"/>
            <a:ext cx="800405" cy="3341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5259010" y="2741806"/>
            <a:ext cx="831302" cy="3483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70823" y="2500459"/>
            <a:ext cx="561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90078" y="3258631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7" name="右矢印 26"/>
          <p:cNvSpPr/>
          <p:nvPr/>
        </p:nvSpPr>
        <p:spPr>
          <a:xfrm>
            <a:off x="2473076" y="3489443"/>
            <a:ext cx="800406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5251596" y="3350129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88897" y="3103470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13</a:t>
            </a:r>
            <a:endParaRPr kumimoji="1" lang="ja-JP" altLang="en-US" sz="4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427501" y="3399806"/>
            <a:ext cx="1351652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倍して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をたす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90078" y="3849517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32" name="右矢印 31"/>
          <p:cNvSpPr/>
          <p:nvPr/>
        </p:nvSpPr>
        <p:spPr>
          <a:xfrm>
            <a:off x="2498124" y="4092283"/>
            <a:ext cx="744358" cy="28850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/>
          <p:cNvSpPr/>
          <p:nvPr/>
        </p:nvSpPr>
        <p:spPr>
          <a:xfrm>
            <a:off x="5259010" y="4043105"/>
            <a:ext cx="838716" cy="337681"/>
          </a:xfrm>
          <a:prstGeom prst="rightArrow">
            <a:avLst>
              <a:gd name="adj1" fmla="val 50000"/>
              <a:gd name="adj2" fmla="val 6567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96311" y="3796446"/>
            <a:ext cx="89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19</a:t>
            </a:r>
            <a:endParaRPr kumimoji="1" lang="ja-JP" altLang="en-US" sz="4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6775" y="2641359"/>
            <a:ext cx="177759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入力</a:t>
            </a:r>
            <a:endParaRPr kumimoji="1" lang="en-US" altLang="ja-JP" sz="6000" dirty="0" smtClean="0"/>
          </a:p>
          <a:p>
            <a:pPr algn="ctr"/>
            <a:r>
              <a:rPr lang="ja-JP" altLang="en-US" sz="6000" dirty="0" smtClean="0"/>
              <a:t>ｘ</a:t>
            </a:r>
            <a:endParaRPr kumimoji="1" lang="ja-JP" altLang="en-US" sz="6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219451" y="2567023"/>
            <a:ext cx="177759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出力</a:t>
            </a:r>
            <a:endParaRPr kumimoji="1" lang="en-US" altLang="ja-JP" sz="6000" dirty="0" smtClean="0"/>
          </a:p>
          <a:p>
            <a:pPr algn="ctr"/>
            <a:r>
              <a:rPr lang="ja-JP" altLang="en-US" sz="6000" dirty="0"/>
              <a:t>ｙ</a:t>
            </a:r>
            <a:endParaRPr kumimoji="1" lang="ja-JP" altLang="en-US" sz="6000" dirty="0"/>
          </a:p>
        </p:txBody>
      </p:sp>
      <p:sp>
        <p:nvSpPr>
          <p:cNvPr id="37" name="正方形/長方形 36"/>
          <p:cNvSpPr/>
          <p:nvPr/>
        </p:nvSpPr>
        <p:spPr>
          <a:xfrm>
            <a:off x="167977" y="5598404"/>
            <a:ext cx="8795773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3600" dirty="0" err="1">
                <a:solidFill>
                  <a:prstClr val="black"/>
                </a:solidFill>
              </a:rPr>
              <a:t>ｘ</a:t>
            </a:r>
            <a:r>
              <a:rPr lang="ja-JP" altLang="en-US" sz="3600" dirty="0">
                <a:solidFill>
                  <a:prstClr val="black"/>
                </a:solidFill>
              </a:rPr>
              <a:t>の値を決めると、それに対応してｙの値がただ１つ決まるとき、</a:t>
            </a:r>
            <a:r>
              <a:rPr lang="ja-JP" altLang="en-US" sz="3600" dirty="0">
                <a:solidFill>
                  <a:srgbClr val="FF0000"/>
                </a:solidFill>
              </a:rPr>
              <a:t>ｙはｘの関数である</a:t>
            </a:r>
            <a:r>
              <a:rPr lang="ja-JP" altLang="en-US" sz="3600" dirty="0">
                <a:solidFill>
                  <a:prstClr val="black"/>
                </a:solidFill>
              </a:rPr>
              <a:t>という</a:t>
            </a:r>
            <a:r>
              <a:rPr lang="ja-JP" altLang="en-US" sz="3600" dirty="0" smtClean="0">
                <a:solidFill>
                  <a:prstClr val="black"/>
                </a:solidFill>
              </a:rPr>
              <a:t>。</a:t>
            </a:r>
            <a:endParaRPr lang="en-US" altLang="ja-JP" sz="3600" dirty="0" smtClean="0">
              <a:solidFill>
                <a:prstClr val="black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67978" y="4855665"/>
            <a:ext cx="8795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 smtClean="0"/>
              <a:t>この</a:t>
            </a:r>
            <a:r>
              <a:rPr lang="ja-JP" altLang="en-US" sz="3600" dirty="0" err="1"/>
              <a:t>ｘ</a:t>
            </a:r>
            <a:r>
              <a:rPr lang="ja-JP" altLang="en-US" sz="3600" dirty="0"/>
              <a:t>とｙの関係を式で表すと、（　　　　　　　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17322" y="4743265"/>
            <a:ext cx="23006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70C0"/>
                </a:solidFill>
              </a:rPr>
              <a:t>y=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２</a:t>
            </a:r>
            <a:r>
              <a:rPr kumimoji="1" lang="en-US" altLang="ja-JP" sz="4400" dirty="0" smtClean="0">
                <a:solidFill>
                  <a:srgbClr val="0070C0"/>
                </a:solidFill>
              </a:rPr>
              <a:t>x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＋３</a:t>
            </a:r>
            <a:endParaRPr kumimoji="1" lang="ja-JP" altLang="en-US" sz="44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49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21"/>
    </mc:Choice>
    <mc:Fallback xmlns="">
      <p:transition spd="slow" advTm="817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/>
      <p:bldP spid="14" grpId="0" animBg="1"/>
      <p:bldP spid="17" grpId="0"/>
      <p:bldP spid="18" grpId="0" animBg="1"/>
      <p:bldP spid="19" grpId="0" animBg="1"/>
      <p:bldP spid="20" grpId="0"/>
      <p:bldP spid="22" grpId="0"/>
      <p:bldP spid="23" grpId="0" animBg="1"/>
      <p:bldP spid="24" grpId="0" animBg="1"/>
      <p:bldP spid="25" grpId="0"/>
      <p:bldP spid="26" grpId="0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AppData\Local\Microsoft\Windows\Temporary Internet Files\Content.IE5\0VCLDP3F\MP90017976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61" y="840911"/>
            <a:ext cx="6584511" cy="418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7087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窓を開けるとき・・・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060" y="5733256"/>
            <a:ext cx="8784975" cy="6089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窓を動かす長さを変えると（　　　　　　　　　）が変わる。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23761" y="840911"/>
            <a:ext cx="6584511" cy="418451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23761" y="840911"/>
            <a:ext cx="3292255" cy="4184512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716016" y="840911"/>
            <a:ext cx="3297951" cy="4184512"/>
          </a:xfrm>
          <a:prstGeom prst="rect">
            <a:avLst/>
          </a:prstGeom>
          <a:solidFill>
            <a:schemeClr val="accent5">
              <a:lumMod val="40000"/>
              <a:lumOff val="60000"/>
              <a:alpha val="4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857861" y="809410"/>
            <a:ext cx="565900" cy="1695216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 flipH="1">
            <a:off x="857861" y="3288317"/>
            <a:ext cx="565900" cy="1774208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0063" y="2527737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90㎝</a:t>
            </a:r>
            <a:endParaRPr kumimoji="1" lang="ja-JP" altLang="en-US" sz="4000" dirty="0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6230848" y="4948244"/>
            <a:ext cx="268287" cy="496846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12" name="フリーフォーム 11"/>
          <p:cNvSpPr/>
          <p:nvPr/>
        </p:nvSpPr>
        <p:spPr>
          <a:xfrm rot="5400000" flipH="1">
            <a:off x="7635003" y="4951849"/>
            <a:ext cx="268287" cy="489639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38984" y="5051279"/>
            <a:ext cx="1096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？</a:t>
            </a:r>
            <a:r>
              <a:rPr kumimoji="1" lang="en-US" altLang="ja-JP" sz="3200" dirty="0" smtClean="0"/>
              <a:t>cm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52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67"/>
    </mc:Choice>
    <mc:Fallback xmlns="">
      <p:transition spd="slow" advTm="210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75671E-6 L -0.20833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1" grpId="0" animBg="1"/>
      <p:bldP spid="12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AppData\Local\Microsoft\Windows\Temporary Internet Files\Content.IE5\0VCLDP3F\MP90017976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01" y="292353"/>
            <a:ext cx="4678321" cy="302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055101" y="292353"/>
            <a:ext cx="4678321" cy="302098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55101" y="292353"/>
            <a:ext cx="2339160" cy="3020987"/>
          </a:xfrm>
          <a:prstGeom prst="rect">
            <a:avLst/>
          </a:prstGeom>
          <a:solidFill>
            <a:schemeClr val="accent5">
              <a:lumMod val="40000"/>
              <a:lumOff val="60000"/>
              <a:alpha val="46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46151" y="292353"/>
            <a:ext cx="2343207" cy="3020987"/>
          </a:xfrm>
          <a:prstGeom prst="rect">
            <a:avLst/>
          </a:prstGeom>
          <a:solidFill>
            <a:schemeClr val="accent5">
              <a:lumMod val="40000"/>
              <a:lumOff val="60000"/>
              <a:alpha val="4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653027" y="269611"/>
            <a:ext cx="402074" cy="1223852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 rot="10800000" flipH="1">
            <a:off x="653027" y="2059245"/>
            <a:ext cx="402074" cy="1280880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7099" y="1478637"/>
            <a:ext cx="1114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90㎝</a:t>
            </a:r>
            <a:endParaRPr kumimoji="1" lang="ja-JP" altLang="en-US" sz="3600" dirty="0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4469020" y="3260463"/>
            <a:ext cx="193688" cy="353011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12" name="フリーフォーム 11"/>
          <p:cNvSpPr/>
          <p:nvPr/>
        </p:nvSpPr>
        <p:spPr>
          <a:xfrm rot="5400000" flipH="1">
            <a:off x="5466678" y="3263024"/>
            <a:ext cx="193688" cy="347890"/>
          </a:xfrm>
          <a:custGeom>
            <a:avLst/>
            <a:gdLst>
              <a:gd name="connsiteX0" fmla="*/ 696036 w 696036"/>
              <a:gd name="connsiteY0" fmla="*/ 0 h 1774208"/>
              <a:gd name="connsiteX1" fmla="*/ 232012 w 696036"/>
              <a:gd name="connsiteY1" fmla="*/ 696035 h 1774208"/>
              <a:gd name="connsiteX2" fmla="*/ 0 w 696036"/>
              <a:gd name="connsiteY2" fmla="*/ 1774208 h 177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774208">
                <a:moveTo>
                  <a:pt x="696036" y="0"/>
                </a:moveTo>
                <a:cubicBezTo>
                  <a:pt x="522027" y="200167"/>
                  <a:pt x="348018" y="400334"/>
                  <a:pt x="232012" y="696035"/>
                </a:cubicBezTo>
                <a:cubicBezTo>
                  <a:pt x="116006" y="991736"/>
                  <a:pt x="58003" y="1382972"/>
                  <a:pt x="0" y="177420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8920" y="3313340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kumimoji="1" lang="en-US" altLang="ja-JP" sz="3200" dirty="0" smtClean="0"/>
              <a:t>cm</a:t>
            </a:r>
            <a:endParaRPr kumimoji="1" lang="ja-JP" altLang="en-US" sz="3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422854" y="327086"/>
            <a:ext cx="1310568" cy="2986254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44269" y="296719"/>
            <a:ext cx="32759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窓を動かす長さを</a:t>
            </a:r>
            <a:r>
              <a:rPr kumimoji="1" lang="en-US" altLang="ja-JP" sz="3200" dirty="0" smtClean="0"/>
              <a:t>x㎝</a:t>
            </a:r>
            <a:r>
              <a:rPr kumimoji="1" lang="ja-JP" altLang="en-US" sz="3200" dirty="0" err="1" smtClean="0"/>
              <a:t>、</a:t>
            </a:r>
            <a:r>
              <a:rPr lang="ja-JP" altLang="en-US" sz="3200" dirty="0"/>
              <a:t>開いた</a:t>
            </a:r>
            <a:r>
              <a:rPr kumimoji="1" lang="ja-JP" altLang="en-US" sz="3200" dirty="0" smtClean="0"/>
              <a:t>部分の面積を</a:t>
            </a:r>
            <a:r>
              <a:rPr kumimoji="1" lang="en-US" altLang="ja-JP" sz="3200" dirty="0" smtClean="0"/>
              <a:t>y㎝</a:t>
            </a:r>
            <a:r>
              <a:rPr kumimoji="1" lang="en-US" altLang="ja-JP" sz="3200" baseline="30000" dirty="0" smtClean="0"/>
              <a:t>2</a:t>
            </a:r>
            <a:r>
              <a:rPr kumimoji="1" lang="ja-JP" altLang="en-US" sz="3200" dirty="0" smtClean="0"/>
              <a:t>とすると、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とｙはともなって変わり、いろいろな値をとる。</a:t>
            </a:r>
            <a:endParaRPr kumimoji="1" lang="ja-JP" altLang="en-US" sz="3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4617915" y="1832580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/>
              <a:t>y㎝</a:t>
            </a:r>
            <a:r>
              <a:rPr lang="en-US" altLang="ja-JP" sz="3200" baseline="30000" dirty="0"/>
              <a:t>2</a:t>
            </a:r>
            <a:endParaRPr lang="ja-JP" altLang="en-US" sz="3200" dirty="0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186514"/>
              </p:ext>
            </p:extLst>
          </p:nvPr>
        </p:nvGraphicFramePr>
        <p:xfrm>
          <a:off x="262195" y="3989466"/>
          <a:ext cx="542241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7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30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(㎝</a:t>
                      </a:r>
                      <a:r>
                        <a:rPr kumimoji="1" lang="en-US" altLang="ja-JP" sz="3600" baseline="30000" dirty="0" smtClean="0"/>
                        <a:t>2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1821424" y="4641328"/>
            <a:ext cx="5144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2516258" y="4641328"/>
            <a:ext cx="88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900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67201" y="4628882"/>
            <a:ext cx="1231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dirty="0" smtClean="0"/>
              <a:t>1800</a:t>
            </a:r>
            <a:endParaRPr lang="ja-JP" altLang="en-US" sz="3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481395" y="4641328"/>
            <a:ext cx="1114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2700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91805" y="4098541"/>
            <a:ext cx="32719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このような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、</a:t>
            </a:r>
            <a:r>
              <a:rPr kumimoji="1" lang="ja-JP" altLang="en-US" sz="3200" dirty="0" err="1" smtClean="0"/>
              <a:t>ｙ</a:t>
            </a:r>
            <a:r>
              <a:rPr kumimoji="1" lang="ja-JP" altLang="en-US" sz="3200" dirty="0" smtClean="0"/>
              <a:t>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変数</a:t>
            </a:r>
            <a:r>
              <a:rPr kumimoji="1" lang="ja-JP" altLang="en-US" sz="3200" dirty="0" smtClean="0"/>
              <a:t>という。</a:t>
            </a:r>
            <a:endParaRPr kumimoji="1" lang="en-US" altLang="ja-JP" sz="32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167978" y="5688993"/>
            <a:ext cx="8795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 smtClean="0"/>
              <a:t>この</a:t>
            </a:r>
            <a:r>
              <a:rPr lang="ja-JP" altLang="en-US" sz="3600" dirty="0" err="1"/>
              <a:t>ｘ</a:t>
            </a:r>
            <a:r>
              <a:rPr lang="ja-JP" altLang="en-US" sz="3600" dirty="0"/>
              <a:t>とｙの関係を式で表すと、（　　　　　　　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624567" y="5581698"/>
            <a:ext cx="17363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70C0"/>
                </a:solidFill>
              </a:rPr>
              <a:t>y=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９０</a:t>
            </a:r>
            <a:r>
              <a:rPr kumimoji="1" lang="en-US" altLang="ja-JP" sz="4400" dirty="0" smtClean="0">
                <a:solidFill>
                  <a:srgbClr val="0070C0"/>
                </a:solidFill>
              </a:rPr>
              <a:t>x</a:t>
            </a:r>
            <a:endParaRPr kumimoji="1" lang="ja-JP" altLang="en-US" sz="44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558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6"/>
    </mc:Choice>
    <mc:Fallback xmlns="">
      <p:transition spd="slow" advTm="573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/>
      <p:bldP spid="17" grpId="0" animBg="1"/>
      <p:bldP spid="16" grpId="0"/>
      <p:bldP spid="21" grpId="0"/>
      <p:bldP spid="22" grpId="0"/>
      <p:bldP spid="23" grpId="0"/>
      <p:bldP spid="24" grpId="0"/>
      <p:bldP spid="25" grpId="0"/>
      <p:bldP spid="2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　次のうち、</a:t>
            </a:r>
            <a:r>
              <a:rPr kumimoji="1" lang="ja-JP" altLang="en-US" sz="3200" dirty="0" err="1" smtClean="0"/>
              <a:t>ｙ</a:t>
            </a:r>
            <a:r>
              <a:rPr kumimoji="1" lang="ja-JP" altLang="en-US" sz="3200" dirty="0" smtClean="0"/>
              <a:t>がｘの関数であるものはどれか。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Ａ市から</a:t>
            </a:r>
            <a:r>
              <a:rPr kumimoji="1" lang="en-US" altLang="ja-JP" dirty="0" smtClean="0"/>
              <a:t>30㎞</a:t>
            </a:r>
            <a:r>
              <a:rPr kumimoji="1" lang="ja-JP" altLang="en-US" dirty="0" smtClean="0"/>
              <a:t>離れたＢ市へ行くとき、進んだ　道のり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㎞と残りの道のり</a:t>
            </a:r>
            <a:r>
              <a:rPr kumimoji="1" lang="en-US" altLang="ja-JP" dirty="0" err="1" smtClean="0"/>
              <a:t>ykm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　式（　　　　　　　　　）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毎分４</a:t>
            </a:r>
            <a:r>
              <a:rPr lang="ja-JP" altLang="en-US" dirty="0" smtClean="0"/>
              <a:t>Ｌの割合で、水そうに水を入れるとき、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分間に入った水の量ｙＬ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　　　　式（　　　　　　　　　）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(3)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歳の人の身長ｙ㎝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　　　　式（　　　　　　　　　）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(4)</a:t>
            </a:r>
            <a:r>
              <a:rPr lang="ja-JP" altLang="en-US" dirty="0" smtClean="0"/>
              <a:t>　半径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㎝の円の面積</a:t>
            </a:r>
            <a:r>
              <a:rPr lang="ja-JP" altLang="en-US" dirty="0" err="1" smtClean="0"/>
              <a:t>ｙ</a:t>
            </a:r>
            <a:r>
              <a:rPr lang="ja-JP" altLang="en-US" dirty="0" smtClean="0"/>
              <a:t>㎝</a:t>
            </a:r>
            <a:r>
              <a:rPr lang="en-US" altLang="ja-JP" baseline="30000" dirty="0" smtClean="0"/>
              <a:t>2</a:t>
            </a:r>
          </a:p>
          <a:p>
            <a:pPr marL="0" indent="0">
              <a:buNone/>
            </a:pPr>
            <a:r>
              <a:rPr lang="ja-JP" altLang="en-US" baseline="30000" dirty="0"/>
              <a:t>　</a:t>
            </a:r>
            <a:r>
              <a:rPr lang="ja-JP" altLang="en-US" baseline="30000" dirty="0" smtClean="0"/>
              <a:t>　　　　　　　　　　　　　　　　　　　　　　　　　　　　</a:t>
            </a:r>
            <a:r>
              <a:rPr lang="ja-JP" altLang="en-US" dirty="0" smtClean="0"/>
              <a:t>式（</a:t>
            </a:r>
            <a:r>
              <a:rPr lang="ja-JP" altLang="en-US" dirty="0"/>
              <a:t>　　　　　　　　　） 　</a:t>
            </a:r>
            <a:endParaRPr lang="en-US" altLang="ja-JP" baseline="30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59832" y="4862490"/>
            <a:ext cx="551946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が決まってもｙは一つに決まらない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97243" y="5872358"/>
            <a:ext cx="21531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70C0"/>
                </a:solidFill>
              </a:rPr>
              <a:t>y=3.14x</a:t>
            </a:r>
            <a:r>
              <a:rPr kumimoji="1" lang="en-US" altLang="ja-JP" sz="44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255" y="3429000"/>
            <a:ext cx="13500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70C0"/>
                </a:solidFill>
              </a:rPr>
              <a:t>y=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４</a:t>
            </a:r>
            <a:r>
              <a:rPr kumimoji="1" lang="en-US" altLang="ja-JP" sz="4400" dirty="0" smtClean="0">
                <a:solidFill>
                  <a:srgbClr val="0070C0"/>
                </a:solidFill>
              </a:rPr>
              <a:t>x</a:t>
            </a:r>
            <a:endParaRPr kumimoji="1" lang="ja-JP" altLang="en-US" sz="4400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61180" y="1772816"/>
            <a:ext cx="23006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70C0"/>
                </a:solidFill>
              </a:rPr>
              <a:t>y=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３０－</a:t>
            </a:r>
            <a:r>
              <a:rPr kumimoji="1" lang="en-US" altLang="ja-JP" sz="4400" dirty="0" smtClean="0">
                <a:solidFill>
                  <a:srgbClr val="0070C0"/>
                </a:solidFill>
              </a:rPr>
              <a:t>x</a:t>
            </a:r>
            <a:endParaRPr kumimoji="1" lang="ja-JP" altLang="en-US" sz="44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21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516"/>
    </mc:Choice>
    <mc:Fallback xmlns="">
      <p:transition spd="slow" advTm="395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|0.8|0.7|1.6|0.7|0.7|0.8|3.1|4.6|1.4|4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|0.8|0.7|1.6|0.7|0.7|0.8|3.1|4.6|1.4|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|0.8|0.7|1.6|0.7|0.7|0.8|3.1|4.6|1.4|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|0.8|0.7|1.6|0.7|0.7|0.8|3.1|4.6|1.4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9|0.8|1.2|1.7|0.7|0.8|0.8|2.7|0.8|0.9|0.9|4.2|4.2|0.7|0.8|0.8|1.6|0.7|0.8|0.8|2.6|0.8|0.9|1|4.5|3.3|0.8|1|1.1|2.2|0.8|0.9|0.9|2|0.9|0.9|1|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0.9|0.9|0.9|2.1|0.9|0.9|1|2.2|1|1|1|6.5|2.8|0.8|0.9|0.9|1.6|0.8|0.9|0.9|2.2|0.8|1|1|9.3|5.1|2.2|3.1|13.1|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5.9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2.1|2.6|3.1|2.8|2.7|2.6|3.4|8.4|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.8|1.3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|6.9|2.2|2.6|2.2|1.5|4.7|4.3|3.2|2.1|1.6|7.5|6.8|3.4|1.2|1|5.8|5.7|6.6|4.5|2.9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</TotalTime>
  <Words>333</Words>
  <Application>Microsoft Office PowerPoint</Application>
  <PresentationFormat>画面に合わせる 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Office ​​テーマ</vt:lpstr>
      <vt:lpstr>４章　変化と対応 １　関　数</vt:lpstr>
      <vt:lpstr>ブラックボックス</vt:lpstr>
      <vt:lpstr>ブラックボックス</vt:lpstr>
      <vt:lpstr>関　数　の　意　味</vt:lpstr>
      <vt:lpstr>PowerPoint プレゼンテーション</vt:lpstr>
      <vt:lpstr>PowerPoint プレゼンテーション</vt:lpstr>
      <vt:lpstr>窓を開けるとき・・・</vt:lpstr>
      <vt:lpstr>PowerPoint プレゼンテーション</vt:lpstr>
      <vt:lpstr>問1　次のうち、ｙがｘの関数であるものはどれか。</vt:lpstr>
      <vt:lpstr>変　域</vt:lpstr>
      <vt:lpstr>ブラックボックスをつくろう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112</cp:revision>
  <dcterms:created xsi:type="dcterms:W3CDTF">2013-07-01T05:47:01Z</dcterms:created>
  <dcterms:modified xsi:type="dcterms:W3CDTF">2017-10-12T00:22:07Z</dcterms:modified>
</cp:coreProperties>
</file>