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59" r:id="rId4"/>
    <p:sldId id="258" r:id="rId5"/>
    <p:sldId id="260" r:id="rId6"/>
    <p:sldId id="262" r:id="rId7"/>
    <p:sldId id="261" r:id="rId8"/>
    <p:sldId id="263" r:id="rId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17758739-5DCF-4C9C-A90F-99A1E4C824B5}" type="datetimeFigureOut">
              <a:rPr kumimoji="1" lang="ja-JP" altLang="en-US" smtClean="0"/>
              <a:t>2016/3/1</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B787D2D-F4FC-42A7-B9EA-D1CEB51D9440}" type="slidenum">
              <a:rPr kumimoji="1" lang="ja-JP" altLang="en-US" smtClean="0"/>
              <a:t>‹#›</a:t>
            </a:fld>
            <a:endParaRPr kumimoji="1" lang="ja-JP" altLang="en-US"/>
          </a:p>
        </p:txBody>
      </p:sp>
    </p:spTree>
    <p:extLst>
      <p:ext uri="{BB962C8B-B14F-4D97-AF65-F5344CB8AC3E}">
        <p14:creationId xmlns:p14="http://schemas.microsoft.com/office/powerpoint/2010/main" val="699356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E8FF167-6206-4340-A145-6E7200EA7532}" type="datetimeFigureOut">
              <a:rPr kumimoji="1" lang="ja-JP" altLang="en-US" smtClean="0"/>
              <a:t>2016/3/1</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9A5DC67-E6FB-4936-B1E5-60B166471BAE}" type="slidenum">
              <a:rPr kumimoji="1" lang="ja-JP" altLang="en-US" smtClean="0"/>
              <a:t>‹#›</a:t>
            </a:fld>
            <a:endParaRPr kumimoji="1" lang="ja-JP" altLang="en-US"/>
          </a:p>
        </p:txBody>
      </p:sp>
    </p:spTree>
    <p:extLst>
      <p:ext uri="{BB962C8B-B14F-4D97-AF65-F5344CB8AC3E}">
        <p14:creationId xmlns:p14="http://schemas.microsoft.com/office/powerpoint/2010/main" val="39766894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A5DC67-E6FB-4936-B1E5-60B166471BAE}" type="slidenum">
              <a:rPr kumimoji="1" lang="ja-JP" altLang="en-US" smtClean="0"/>
              <a:t>2</a:t>
            </a:fld>
            <a:endParaRPr kumimoji="1" lang="ja-JP" altLang="en-US"/>
          </a:p>
        </p:txBody>
      </p:sp>
    </p:spTree>
    <p:extLst>
      <p:ext uri="{BB962C8B-B14F-4D97-AF65-F5344CB8AC3E}">
        <p14:creationId xmlns:p14="http://schemas.microsoft.com/office/powerpoint/2010/main" val="332618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A5DC67-E6FB-4936-B1E5-60B166471BAE}" type="slidenum">
              <a:rPr kumimoji="1" lang="ja-JP" altLang="en-US" smtClean="0"/>
              <a:t>5</a:t>
            </a:fld>
            <a:endParaRPr kumimoji="1" lang="ja-JP" altLang="en-US"/>
          </a:p>
        </p:txBody>
      </p:sp>
    </p:spTree>
    <p:extLst>
      <p:ext uri="{BB962C8B-B14F-4D97-AF65-F5344CB8AC3E}">
        <p14:creationId xmlns:p14="http://schemas.microsoft.com/office/powerpoint/2010/main" val="320100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DBE169A-3E18-4527-B666-8B5F89E4DC0B}" type="datetimeFigureOut">
              <a:rPr kumimoji="1" lang="ja-JP" altLang="en-US" smtClean="0"/>
              <a:t>2016/3/1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B44ACCF-0F2C-40CE-BCD8-F3A44E31AE8F}" type="slidenum">
              <a:rPr kumimoji="1" lang="ja-JP" altLang="en-US" smtClean="0"/>
              <a:t>‹#›</a:t>
            </a:fld>
            <a:endParaRPr kumimoji="1" lang="ja-JP" altLang="en-US"/>
          </a:p>
        </p:txBody>
      </p:sp>
    </p:spTree>
    <p:extLst>
      <p:ext uri="{BB962C8B-B14F-4D97-AF65-F5344CB8AC3E}">
        <p14:creationId xmlns:p14="http://schemas.microsoft.com/office/powerpoint/2010/main" val="107190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DBE169A-3E18-4527-B666-8B5F89E4DC0B}" type="datetimeFigureOut">
              <a:rPr kumimoji="1" lang="ja-JP" altLang="en-US" smtClean="0"/>
              <a:t>2016/3/1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B44ACCF-0F2C-40CE-BCD8-F3A44E31AE8F}" type="slidenum">
              <a:rPr kumimoji="1" lang="ja-JP" altLang="en-US" smtClean="0"/>
              <a:t>‹#›</a:t>
            </a:fld>
            <a:endParaRPr kumimoji="1" lang="ja-JP" altLang="en-US"/>
          </a:p>
        </p:txBody>
      </p:sp>
    </p:spTree>
    <p:extLst>
      <p:ext uri="{BB962C8B-B14F-4D97-AF65-F5344CB8AC3E}">
        <p14:creationId xmlns:p14="http://schemas.microsoft.com/office/powerpoint/2010/main" val="60090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DBE169A-3E18-4527-B666-8B5F89E4DC0B}" type="datetimeFigureOut">
              <a:rPr kumimoji="1" lang="ja-JP" altLang="en-US" smtClean="0"/>
              <a:t>2016/3/1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B44ACCF-0F2C-40CE-BCD8-F3A44E31AE8F}" type="slidenum">
              <a:rPr kumimoji="1" lang="ja-JP" altLang="en-US" smtClean="0"/>
              <a:t>‹#›</a:t>
            </a:fld>
            <a:endParaRPr kumimoji="1" lang="ja-JP" altLang="en-US"/>
          </a:p>
        </p:txBody>
      </p:sp>
    </p:spTree>
    <p:extLst>
      <p:ext uri="{BB962C8B-B14F-4D97-AF65-F5344CB8AC3E}">
        <p14:creationId xmlns:p14="http://schemas.microsoft.com/office/powerpoint/2010/main" val="248868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DBE169A-3E18-4527-B666-8B5F89E4DC0B}" type="datetimeFigureOut">
              <a:rPr kumimoji="1" lang="ja-JP" altLang="en-US" smtClean="0"/>
              <a:t>2016/3/1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B44ACCF-0F2C-40CE-BCD8-F3A44E31AE8F}" type="slidenum">
              <a:rPr kumimoji="1" lang="ja-JP" altLang="en-US" smtClean="0"/>
              <a:t>‹#›</a:t>
            </a:fld>
            <a:endParaRPr kumimoji="1" lang="ja-JP" altLang="en-US"/>
          </a:p>
        </p:txBody>
      </p:sp>
    </p:spTree>
    <p:extLst>
      <p:ext uri="{BB962C8B-B14F-4D97-AF65-F5344CB8AC3E}">
        <p14:creationId xmlns:p14="http://schemas.microsoft.com/office/powerpoint/2010/main" val="111797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DBE169A-3E18-4527-B666-8B5F89E4DC0B}" type="datetimeFigureOut">
              <a:rPr kumimoji="1" lang="ja-JP" altLang="en-US" smtClean="0"/>
              <a:t>2016/3/1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B44ACCF-0F2C-40CE-BCD8-F3A44E31AE8F}" type="slidenum">
              <a:rPr kumimoji="1" lang="ja-JP" altLang="en-US" smtClean="0"/>
              <a:t>‹#›</a:t>
            </a:fld>
            <a:endParaRPr kumimoji="1" lang="ja-JP" altLang="en-US"/>
          </a:p>
        </p:txBody>
      </p:sp>
    </p:spTree>
    <p:extLst>
      <p:ext uri="{BB962C8B-B14F-4D97-AF65-F5344CB8AC3E}">
        <p14:creationId xmlns:p14="http://schemas.microsoft.com/office/powerpoint/2010/main" val="126302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DBE169A-3E18-4527-B666-8B5F89E4DC0B}" type="datetimeFigureOut">
              <a:rPr kumimoji="1" lang="ja-JP" altLang="en-US" smtClean="0"/>
              <a:t>2016/3/1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B44ACCF-0F2C-40CE-BCD8-F3A44E31AE8F}" type="slidenum">
              <a:rPr kumimoji="1" lang="ja-JP" altLang="en-US" smtClean="0"/>
              <a:t>‹#›</a:t>
            </a:fld>
            <a:endParaRPr kumimoji="1" lang="ja-JP" altLang="en-US"/>
          </a:p>
        </p:txBody>
      </p:sp>
    </p:spTree>
    <p:extLst>
      <p:ext uri="{BB962C8B-B14F-4D97-AF65-F5344CB8AC3E}">
        <p14:creationId xmlns:p14="http://schemas.microsoft.com/office/powerpoint/2010/main" val="50615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DBE169A-3E18-4527-B666-8B5F89E4DC0B}" type="datetimeFigureOut">
              <a:rPr kumimoji="1" lang="ja-JP" altLang="en-US" smtClean="0"/>
              <a:t>2016/3/1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B44ACCF-0F2C-40CE-BCD8-F3A44E31AE8F}" type="slidenum">
              <a:rPr kumimoji="1" lang="ja-JP" altLang="en-US" smtClean="0"/>
              <a:t>‹#›</a:t>
            </a:fld>
            <a:endParaRPr kumimoji="1" lang="ja-JP" altLang="en-US"/>
          </a:p>
        </p:txBody>
      </p:sp>
    </p:spTree>
    <p:extLst>
      <p:ext uri="{BB962C8B-B14F-4D97-AF65-F5344CB8AC3E}">
        <p14:creationId xmlns:p14="http://schemas.microsoft.com/office/powerpoint/2010/main" val="149969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DBE169A-3E18-4527-B666-8B5F89E4DC0B}" type="datetimeFigureOut">
              <a:rPr kumimoji="1" lang="ja-JP" altLang="en-US" smtClean="0"/>
              <a:t>2016/3/1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B44ACCF-0F2C-40CE-BCD8-F3A44E31AE8F}" type="slidenum">
              <a:rPr kumimoji="1" lang="ja-JP" altLang="en-US" smtClean="0"/>
              <a:t>‹#›</a:t>
            </a:fld>
            <a:endParaRPr kumimoji="1" lang="ja-JP" altLang="en-US"/>
          </a:p>
        </p:txBody>
      </p:sp>
    </p:spTree>
    <p:extLst>
      <p:ext uri="{BB962C8B-B14F-4D97-AF65-F5344CB8AC3E}">
        <p14:creationId xmlns:p14="http://schemas.microsoft.com/office/powerpoint/2010/main" val="428258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DBE169A-3E18-4527-B666-8B5F89E4DC0B}" type="datetimeFigureOut">
              <a:rPr kumimoji="1" lang="ja-JP" altLang="en-US" smtClean="0"/>
              <a:t>2016/3/1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B44ACCF-0F2C-40CE-BCD8-F3A44E31AE8F}" type="slidenum">
              <a:rPr kumimoji="1" lang="ja-JP" altLang="en-US" smtClean="0"/>
              <a:t>‹#›</a:t>
            </a:fld>
            <a:endParaRPr kumimoji="1" lang="ja-JP" altLang="en-US"/>
          </a:p>
        </p:txBody>
      </p:sp>
    </p:spTree>
    <p:extLst>
      <p:ext uri="{BB962C8B-B14F-4D97-AF65-F5344CB8AC3E}">
        <p14:creationId xmlns:p14="http://schemas.microsoft.com/office/powerpoint/2010/main" val="414242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DBE169A-3E18-4527-B666-8B5F89E4DC0B}" type="datetimeFigureOut">
              <a:rPr kumimoji="1" lang="ja-JP" altLang="en-US" smtClean="0"/>
              <a:t>2016/3/1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B44ACCF-0F2C-40CE-BCD8-F3A44E31AE8F}" type="slidenum">
              <a:rPr kumimoji="1" lang="ja-JP" altLang="en-US" smtClean="0"/>
              <a:t>‹#›</a:t>
            </a:fld>
            <a:endParaRPr kumimoji="1" lang="ja-JP" altLang="en-US"/>
          </a:p>
        </p:txBody>
      </p:sp>
    </p:spTree>
    <p:extLst>
      <p:ext uri="{BB962C8B-B14F-4D97-AF65-F5344CB8AC3E}">
        <p14:creationId xmlns:p14="http://schemas.microsoft.com/office/powerpoint/2010/main" val="332252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DBE169A-3E18-4527-B666-8B5F89E4DC0B}" type="datetimeFigureOut">
              <a:rPr kumimoji="1" lang="ja-JP" altLang="en-US" smtClean="0"/>
              <a:t>2016/3/1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B44ACCF-0F2C-40CE-BCD8-F3A44E31AE8F}" type="slidenum">
              <a:rPr kumimoji="1" lang="ja-JP" altLang="en-US" smtClean="0"/>
              <a:t>‹#›</a:t>
            </a:fld>
            <a:endParaRPr kumimoji="1" lang="ja-JP" altLang="en-US"/>
          </a:p>
        </p:txBody>
      </p:sp>
    </p:spTree>
    <p:extLst>
      <p:ext uri="{BB962C8B-B14F-4D97-AF65-F5344CB8AC3E}">
        <p14:creationId xmlns:p14="http://schemas.microsoft.com/office/powerpoint/2010/main" val="89170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E169A-3E18-4527-B666-8B5F89E4DC0B}" type="datetimeFigureOut">
              <a:rPr kumimoji="1" lang="ja-JP" altLang="en-US" smtClean="0"/>
              <a:t>2016/3/1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4ACCF-0F2C-40CE-BCD8-F3A44E31AE8F}" type="slidenum">
              <a:rPr kumimoji="1" lang="ja-JP" altLang="en-US" smtClean="0"/>
              <a:t>‹#›</a:t>
            </a:fld>
            <a:endParaRPr kumimoji="1" lang="ja-JP" altLang="en-US"/>
          </a:p>
        </p:txBody>
      </p:sp>
    </p:spTree>
    <p:extLst>
      <p:ext uri="{BB962C8B-B14F-4D97-AF65-F5344CB8AC3E}">
        <p14:creationId xmlns:p14="http://schemas.microsoft.com/office/powerpoint/2010/main" val="380449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jp/url?sa=i&amp;rct=j&amp;q=&amp;esrc=s&amp;source=images&amp;cd=&amp;cad=rja&amp;uact=8&amp;ved=0CAcQjRw&amp;url=http://kasaoka.sub.jp/12/05/0524/3.html&amp;ei=unwFVfTVKcX38QXI1oCwDw&amp;bvm=bv.88198703,d.dGc&amp;psig=AFQjCNGj-5PsVS1HCbnRVxaWB7jr4EYkfA&amp;ust=142650928918008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404664"/>
            <a:ext cx="7772400" cy="1470025"/>
          </a:xfrm>
        </p:spPr>
        <p:txBody>
          <a:bodyPr>
            <a:normAutofit/>
          </a:bodyPr>
          <a:lstStyle/>
          <a:p>
            <a:r>
              <a:rPr kumimoji="1" lang="ja-JP" altLang="en-US" sz="7200" dirty="0" smtClean="0">
                <a:ea typeface="ＤＦ平成明朝体W7" pitchFamily="1" charset="-128"/>
              </a:rPr>
              <a:t>近似値と有効数字</a:t>
            </a:r>
            <a:endParaRPr kumimoji="1" lang="ja-JP" altLang="en-US" sz="7200" dirty="0">
              <a:ea typeface="ＤＦ平成明朝体W7" pitchFamily="1" charset="-128"/>
            </a:endParaRPr>
          </a:p>
        </p:txBody>
      </p:sp>
      <p:sp>
        <p:nvSpPr>
          <p:cNvPr id="3" name="サブタイトル 2"/>
          <p:cNvSpPr>
            <a:spLocks noGrp="1"/>
          </p:cNvSpPr>
          <p:nvPr>
            <p:ph type="subTitle" idx="1"/>
          </p:nvPr>
        </p:nvSpPr>
        <p:spPr>
          <a:xfrm>
            <a:off x="539552" y="1988840"/>
            <a:ext cx="8064896" cy="4392488"/>
          </a:xfrm>
          <a:solidFill>
            <a:srgbClr val="FFFF00"/>
          </a:solidFill>
        </p:spPr>
        <p:txBody>
          <a:bodyPr>
            <a:normAutofit fontScale="92500"/>
          </a:bodyPr>
          <a:lstStyle/>
          <a:p>
            <a:r>
              <a:rPr kumimoji="1" lang="ja-JP" altLang="en-US" sz="4400" dirty="0" smtClean="0">
                <a:solidFill>
                  <a:schemeClr val="tx1"/>
                </a:solidFill>
              </a:rPr>
              <a:t>本時の目標</a:t>
            </a:r>
            <a:endParaRPr kumimoji="1" lang="en-US" altLang="ja-JP" sz="4400" dirty="0" smtClean="0">
              <a:solidFill>
                <a:schemeClr val="tx1"/>
              </a:solidFill>
            </a:endParaRPr>
          </a:p>
          <a:p>
            <a:pPr algn="l"/>
            <a:r>
              <a:rPr kumimoji="1" lang="ja-JP" altLang="en-US" sz="4200" dirty="0" smtClean="0">
                <a:solidFill>
                  <a:schemeClr val="tx1"/>
                </a:solidFill>
              </a:rPr>
              <a:t>近似値、真の値、誤差の意味を理解する。</a:t>
            </a:r>
            <a:endParaRPr kumimoji="1" lang="en-US" altLang="ja-JP" sz="4200" dirty="0" smtClean="0">
              <a:solidFill>
                <a:schemeClr val="tx1"/>
              </a:solidFill>
            </a:endParaRPr>
          </a:p>
          <a:p>
            <a:pPr algn="l"/>
            <a:r>
              <a:rPr lang="ja-JP" altLang="en-US" sz="4200" dirty="0">
                <a:solidFill>
                  <a:schemeClr val="tx1"/>
                </a:solidFill>
              </a:rPr>
              <a:t>有効数字の</a:t>
            </a:r>
            <a:r>
              <a:rPr lang="ja-JP" altLang="en-US" sz="4200" dirty="0" smtClean="0">
                <a:solidFill>
                  <a:schemeClr val="tx1"/>
                </a:solidFill>
              </a:rPr>
              <a:t>意味と表し方を</a:t>
            </a:r>
            <a:r>
              <a:rPr lang="ja-JP" altLang="en-US" sz="4200" dirty="0">
                <a:solidFill>
                  <a:schemeClr val="tx1"/>
                </a:solidFill>
              </a:rPr>
              <a:t>理解し</a:t>
            </a:r>
            <a:r>
              <a:rPr lang="ja-JP" altLang="en-US" sz="4200" dirty="0" smtClean="0">
                <a:solidFill>
                  <a:schemeClr val="tx1"/>
                </a:solidFill>
              </a:rPr>
              <a:t>、測定値を有効数字で表すことができる。</a:t>
            </a:r>
            <a:endParaRPr kumimoji="1" lang="en-US" altLang="ja-JP" sz="4200" dirty="0" smtClean="0">
              <a:solidFill>
                <a:schemeClr val="tx1"/>
              </a:solidFill>
            </a:endParaRPr>
          </a:p>
          <a:p>
            <a:pPr algn="l"/>
            <a:r>
              <a:rPr kumimoji="1" lang="en-US" altLang="ja-JP" dirty="0" smtClean="0">
                <a:solidFill>
                  <a:schemeClr val="tx1"/>
                </a:solidFill>
              </a:rPr>
              <a:t>※</a:t>
            </a:r>
            <a:r>
              <a:rPr kumimoji="1" lang="ja-JP" altLang="en-US" dirty="0" smtClean="0">
                <a:solidFill>
                  <a:schemeClr val="tx1"/>
                </a:solidFill>
              </a:rPr>
              <a:t>問題は、略案で創る中学校数学科の授業より引用</a:t>
            </a:r>
            <a:endParaRPr kumimoji="1" lang="ja-JP" altLang="en-US" dirty="0">
              <a:solidFill>
                <a:schemeClr val="tx1"/>
              </a:solidFill>
            </a:endParaRPr>
          </a:p>
        </p:txBody>
      </p:sp>
    </p:spTree>
    <p:extLst>
      <p:ext uri="{BB962C8B-B14F-4D97-AF65-F5344CB8AC3E}">
        <p14:creationId xmlns:p14="http://schemas.microsoft.com/office/powerpoint/2010/main" val="2930543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0568"/>
            <a:ext cx="4896544" cy="4183430"/>
          </a:xfrm>
        </p:spPr>
        <p:txBody>
          <a:bodyPr>
            <a:noAutofit/>
          </a:bodyPr>
          <a:lstStyle/>
          <a:p>
            <a:pPr algn="l"/>
            <a:r>
              <a:rPr kumimoji="1" lang="ja-JP" altLang="en-US" sz="2800" dirty="0" smtClean="0"/>
              <a:t>問題</a:t>
            </a:r>
            <a:r>
              <a:rPr kumimoji="1" lang="en-US" altLang="ja-JP" sz="2800" dirty="0" smtClean="0"/>
              <a:t>1</a:t>
            </a:r>
            <a:br>
              <a:rPr kumimoji="1" lang="en-US" altLang="ja-JP" sz="2800" dirty="0" smtClean="0"/>
            </a:br>
            <a:r>
              <a:rPr kumimoji="1" lang="ja-JP" altLang="en-US" sz="2800" dirty="0" smtClean="0"/>
              <a:t>ふたばさんの通う中学校では給食の残りが多くて困っている。クラスごとに写真のようなはかりで残りの重さを測定して一覧表にすることになった。はかりの目盛りが次のようになったとき、何ｋｇであるとすればよいだろうか。</a:t>
            </a:r>
            <a:endParaRPr kumimoji="1" lang="ja-JP" altLang="en-US" sz="2800" dirty="0"/>
          </a:p>
        </p:txBody>
      </p:sp>
      <p:pic>
        <p:nvPicPr>
          <p:cNvPr id="1026" name="Picture 2" descr="\\LANDISK\disk1\scan\疲労や寝不足には、栄養や休養が１番007.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1304" t="21563" r="35336" b="51298"/>
          <a:stretch/>
        </p:blipFill>
        <p:spPr bwMode="auto">
          <a:xfrm>
            <a:off x="5020510" y="0"/>
            <a:ext cx="4104456" cy="686541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21538" y="4203998"/>
            <a:ext cx="1431802"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sz="3600" dirty="0" smtClean="0"/>
              <a:t>12.5kg</a:t>
            </a:r>
            <a:endParaRPr kumimoji="1" lang="ja-JP" altLang="en-US" sz="3600" dirty="0"/>
          </a:p>
        </p:txBody>
      </p:sp>
      <p:sp>
        <p:nvSpPr>
          <p:cNvPr id="6" name="テキスト ボックス 5"/>
          <p:cNvSpPr txBox="1"/>
          <p:nvPr/>
        </p:nvSpPr>
        <p:spPr>
          <a:xfrm>
            <a:off x="2051720" y="4201364"/>
            <a:ext cx="156966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3600" dirty="0" smtClean="0"/>
              <a:t>測定値</a:t>
            </a:r>
            <a:endParaRPr kumimoji="1" lang="ja-JP" altLang="en-US" sz="3600" dirty="0"/>
          </a:p>
        </p:txBody>
      </p:sp>
      <p:sp>
        <p:nvSpPr>
          <p:cNvPr id="7" name="テキスト ボックス 6"/>
          <p:cNvSpPr txBox="1"/>
          <p:nvPr/>
        </p:nvSpPr>
        <p:spPr>
          <a:xfrm>
            <a:off x="308372" y="5085184"/>
            <a:ext cx="156966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3600" dirty="0" smtClean="0"/>
              <a:t>真の値</a:t>
            </a:r>
            <a:endParaRPr kumimoji="1" lang="ja-JP" altLang="en-US" sz="3600" dirty="0"/>
          </a:p>
        </p:txBody>
      </p:sp>
      <p:sp>
        <p:nvSpPr>
          <p:cNvPr id="8" name="テキスト ボックス 7"/>
          <p:cNvSpPr txBox="1"/>
          <p:nvPr/>
        </p:nvSpPr>
        <p:spPr>
          <a:xfrm>
            <a:off x="2051720" y="5085184"/>
            <a:ext cx="3435556"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sz="3600" dirty="0" smtClean="0"/>
              <a:t>12.45</a:t>
            </a:r>
            <a:r>
              <a:rPr kumimoji="1" lang="ja-JP" altLang="en-US" sz="3600" dirty="0" smtClean="0"/>
              <a:t>≦</a:t>
            </a:r>
            <a:r>
              <a:rPr kumimoji="1" lang="en-US" altLang="ja-JP" sz="3600" dirty="0" smtClean="0"/>
              <a:t>a</a:t>
            </a:r>
            <a:r>
              <a:rPr kumimoji="1" lang="ja-JP" altLang="en-US" sz="3600" dirty="0" smtClean="0"/>
              <a:t>＜</a:t>
            </a:r>
            <a:r>
              <a:rPr kumimoji="1" lang="en-US" altLang="ja-JP" sz="3600" dirty="0" smtClean="0"/>
              <a:t>12.55</a:t>
            </a:r>
            <a:endParaRPr kumimoji="1" lang="ja-JP" altLang="en-US" sz="3600" dirty="0"/>
          </a:p>
        </p:txBody>
      </p:sp>
      <p:sp>
        <p:nvSpPr>
          <p:cNvPr id="9" name="テキスト ボックス 8"/>
          <p:cNvSpPr txBox="1"/>
          <p:nvPr/>
        </p:nvSpPr>
        <p:spPr>
          <a:xfrm>
            <a:off x="3645545" y="6046951"/>
            <a:ext cx="156966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3600" dirty="0" smtClean="0"/>
              <a:t>近似値</a:t>
            </a:r>
            <a:endParaRPr kumimoji="1" lang="ja-JP" altLang="en-US" sz="3600" dirty="0"/>
          </a:p>
        </p:txBody>
      </p:sp>
      <p:sp>
        <p:nvSpPr>
          <p:cNvPr id="10" name="テキスト ボックス 9"/>
          <p:cNvSpPr txBox="1"/>
          <p:nvPr/>
        </p:nvSpPr>
        <p:spPr>
          <a:xfrm>
            <a:off x="5271848" y="6046951"/>
            <a:ext cx="646331" cy="646331"/>
          </a:xfrm>
          <a:prstGeom prst="rect">
            <a:avLst/>
          </a:prstGeom>
          <a:noFill/>
        </p:spPr>
        <p:txBody>
          <a:bodyPr wrap="none" rtlCol="0">
            <a:spAutoFit/>
          </a:bodyPr>
          <a:lstStyle/>
          <a:p>
            <a:r>
              <a:rPr kumimoji="1" lang="ja-JP" altLang="en-US" sz="3600" dirty="0" smtClean="0"/>
              <a:t>＝</a:t>
            </a:r>
            <a:endParaRPr kumimoji="1" lang="ja-JP" altLang="en-US" sz="3600" dirty="0"/>
          </a:p>
        </p:txBody>
      </p:sp>
      <p:sp>
        <p:nvSpPr>
          <p:cNvPr id="11" name="テキスト ボックス 10"/>
          <p:cNvSpPr txBox="1"/>
          <p:nvPr/>
        </p:nvSpPr>
        <p:spPr>
          <a:xfrm>
            <a:off x="5988261" y="6046951"/>
            <a:ext cx="156966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3600" dirty="0" smtClean="0"/>
              <a:t>測定値</a:t>
            </a:r>
            <a:endParaRPr kumimoji="1" lang="ja-JP" altLang="en-US" sz="3600" dirty="0"/>
          </a:p>
        </p:txBody>
      </p:sp>
      <p:sp>
        <p:nvSpPr>
          <p:cNvPr id="3" name="テキスト ボックス 2"/>
          <p:cNvSpPr txBox="1"/>
          <p:nvPr/>
        </p:nvSpPr>
        <p:spPr>
          <a:xfrm>
            <a:off x="221803" y="6044794"/>
            <a:ext cx="3363421" cy="646331"/>
          </a:xfrm>
          <a:prstGeom prst="rect">
            <a:avLst/>
          </a:prstGeom>
          <a:noFill/>
        </p:spPr>
        <p:txBody>
          <a:bodyPr wrap="none" rtlCol="0">
            <a:spAutoFit/>
          </a:bodyPr>
          <a:lstStyle/>
          <a:p>
            <a:r>
              <a:rPr kumimoji="1" lang="ja-JP" altLang="en-US" sz="3600" dirty="0" smtClean="0"/>
              <a:t>真の値に近い値</a:t>
            </a:r>
            <a:endParaRPr kumimoji="1" lang="ja-JP" altLang="en-US" sz="3600" dirty="0"/>
          </a:p>
        </p:txBody>
      </p:sp>
    </p:spTree>
    <p:extLst>
      <p:ext uri="{BB962C8B-B14F-4D97-AF65-F5344CB8AC3E}">
        <p14:creationId xmlns:p14="http://schemas.microsoft.com/office/powerpoint/2010/main" val="250961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p:bldP spid="11"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ANDISK\disk1\scan\疲労や寝不足には、栄養や休養が１番007.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2165" t="37718" r="39565" b="52460"/>
          <a:stretch/>
        </p:blipFill>
        <p:spPr bwMode="auto">
          <a:xfrm>
            <a:off x="0" y="-249618"/>
            <a:ext cx="9182769" cy="710761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5356404" y="4253686"/>
            <a:ext cx="2031325"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4800" dirty="0" smtClean="0"/>
              <a:t>測定値</a:t>
            </a:r>
            <a:endParaRPr kumimoji="1" lang="ja-JP" altLang="en-US" sz="4800" dirty="0"/>
          </a:p>
        </p:txBody>
      </p:sp>
      <p:sp>
        <p:nvSpPr>
          <p:cNvPr id="21" name="正方形/長方形 20"/>
          <p:cNvSpPr/>
          <p:nvPr/>
        </p:nvSpPr>
        <p:spPr>
          <a:xfrm rot="3532316">
            <a:off x="4280116" y="4072250"/>
            <a:ext cx="914400" cy="1488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3934878" y="2995294"/>
            <a:ext cx="1645234" cy="27379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92253" y="3429000"/>
            <a:ext cx="964152" cy="16011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548921" y="5718063"/>
            <a:ext cx="2031325"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4800" dirty="0" smtClean="0"/>
              <a:t>真の値</a:t>
            </a:r>
            <a:endParaRPr kumimoji="1" lang="ja-JP" altLang="en-US" sz="4800" dirty="0"/>
          </a:p>
        </p:txBody>
      </p:sp>
      <p:sp>
        <p:nvSpPr>
          <p:cNvPr id="10" name="テキスト ボックス 9"/>
          <p:cNvSpPr txBox="1"/>
          <p:nvPr/>
        </p:nvSpPr>
        <p:spPr>
          <a:xfrm>
            <a:off x="5356403" y="4259677"/>
            <a:ext cx="2031325"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4800" dirty="0" smtClean="0"/>
              <a:t>近似値</a:t>
            </a:r>
            <a:endParaRPr kumimoji="1" lang="ja-JP" altLang="en-US" sz="4800" dirty="0"/>
          </a:p>
        </p:txBody>
      </p:sp>
      <p:cxnSp>
        <p:nvCxnSpPr>
          <p:cNvPr id="22" name="直線コネクタ 21"/>
          <p:cNvCxnSpPr/>
          <p:nvPr/>
        </p:nvCxnSpPr>
        <p:spPr>
          <a:xfrm flipH="1">
            <a:off x="4763117" y="1931883"/>
            <a:ext cx="279873" cy="2126822"/>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250691" y="1085937"/>
            <a:ext cx="6641789"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4800" dirty="0" smtClean="0"/>
              <a:t>近似値－真の値＝</a:t>
            </a:r>
            <a:endParaRPr kumimoji="1" lang="ja-JP" altLang="en-US" sz="4800" dirty="0"/>
          </a:p>
        </p:txBody>
      </p:sp>
      <p:sp>
        <p:nvSpPr>
          <p:cNvPr id="28" name="テキスト ボックス 27"/>
          <p:cNvSpPr txBox="1"/>
          <p:nvPr/>
        </p:nvSpPr>
        <p:spPr>
          <a:xfrm>
            <a:off x="7313562" y="1085937"/>
            <a:ext cx="1415772" cy="830997"/>
          </a:xfrm>
          <a:prstGeom prst="rect">
            <a:avLst/>
          </a:prstGeom>
          <a:noFill/>
        </p:spPr>
        <p:txBody>
          <a:bodyPr wrap="none" rtlCol="0">
            <a:spAutoFit/>
          </a:bodyPr>
          <a:lstStyle/>
          <a:p>
            <a:r>
              <a:rPr kumimoji="1" lang="ja-JP" altLang="en-US" sz="4800" dirty="0" smtClean="0">
                <a:solidFill>
                  <a:srgbClr val="FF0000"/>
                </a:solidFill>
              </a:rPr>
              <a:t>誤差</a:t>
            </a:r>
            <a:endParaRPr kumimoji="1" lang="ja-JP" altLang="en-US" sz="4800" dirty="0">
              <a:solidFill>
                <a:srgbClr val="FF0000"/>
              </a:solidFill>
            </a:endParaRPr>
          </a:p>
        </p:txBody>
      </p:sp>
    </p:spTree>
    <p:extLst>
      <p:ext uri="{BB962C8B-B14F-4D97-AF65-F5344CB8AC3E}">
        <p14:creationId xmlns:p14="http://schemas.microsoft.com/office/powerpoint/2010/main" val="46732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8" grpId="0" animBg="1"/>
      <p:bldP spid="10"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NDISK\disk1\scan\疲労や寝不足には、栄養や休養が１番007.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213" t="64243" r="33842" b="24095"/>
          <a:stretch/>
        </p:blipFill>
        <p:spPr bwMode="auto">
          <a:xfrm>
            <a:off x="4064904" y="302785"/>
            <a:ext cx="4920334" cy="3600400"/>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p:cNvSpPr>
            <a:spLocks noGrp="1"/>
          </p:cNvSpPr>
          <p:nvPr>
            <p:ph type="title"/>
          </p:nvPr>
        </p:nvSpPr>
        <p:spPr>
          <a:xfrm>
            <a:off x="107504" y="332656"/>
            <a:ext cx="3960440" cy="3600400"/>
          </a:xfrm>
        </p:spPr>
        <p:txBody>
          <a:bodyPr>
            <a:noAutofit/>
          </a:bodyPr>
          <a:lstStyle/>
          <a:p>
            <a:pPr algn="l"/>
            <a:r>
              <a:rPr kumimoji="1" lang="ja-JP" altLang="en-US" sz="3600" dirty="0" smtClean="0"/>
              <a:t>問題</a:t>
            </a:r>
            <a:r>
              <a:rPr lang="ja-JP" altLang="en-US" sz="3600" dirty="0" smtClean="0"/>
              <a:t>２</a:t>
            </a:r>
            <a:r>
              <a:rPr lang="en-US" altLang="ja-JP" sz="3600" dirty="0" smtClean="0"/>
              <a:t/>
            </a:r>
            <a:br>
              <a:rPr lang="en-US" altLang="ja-JP" sz="3600" dirty="0" smtClean="0"/>
            </a:br>
            <a:r>
              <a:rPr lang="ja-JP" altLang="en-US" sz="3600" dirty="0" smtClean="0"/>
              <a:t>Ｃ組の給食の残りの量を示すはかりの目盛りが次のようになったとき、何ｇであると表せばよいだろうか。</a:t>
            </a:r>
            <a:endParaRPr kumimoji="1" lang="ja-JP" altLang="en-US" sz="3600" dirty="0"/>
          </a:p>
        </p:txBody>
      </p:sp>
      <p:sp>
        <p:nvSpPr>
          <p:cNvPr id="4" name="テキスト ボックス 3"/>
          <p:cNvSpPr txBox="1"/>
          <p:nvPr/>
        </p:nvSpPr>
        <p:spPr>
          <a:xfrm>
            <a:off x="4835314" y="4256376"/>
            <a:ext cx="4062331" cy="255454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endParaRPr kumimoji="1" lang="en-US" altLang="ja-JP" sz="3200" dirty="0" smtClean="0"/>
          </a:p>
          <a:p>
            <a:r>
              <a:rPr kumimoji="1" lang="ja-JP" altLang="en-US" sz="3200" dirty="0" smtClean="0"/>
              <a:t>整数部分１桁の小数と</a:t>
            </a:r>
            <a:endParaRPr kumimoji="1" lang="en-US" altLang="ja-JP" sz="3200" dirty="0" smtClean="0"/>
          </a:p>
          <a:p>
            <a:r>
              <a:rPr lang="ja-JP" altLang="en-US" sz="3200" dirty="0" smtClean="0"/>
              <a:t>１０の累乗で表すと</a:t>
            </a:r>
            <a:endParaRPr lang="en-US" altLang="ja-JP" sz="3200" dirty="0" smtClean="0"/>
          </a:p>
          <a:p>
            <a:endParaRPr kumimoji="1" lang="en-US" altLang="ja-JP" sz="3200" dirty="0"/>
          </a:p>
          <a:p>
            <a:endParaRPr kumimoji="1" lang="ja-JP" altLang="en-US" sz="3200" dirty="0"/>
          </a:p>
        </p:txBody>
      </p:sp>
      <p:sp>
        <p:nvSpPr>
          <p:cNvPr id="5" name="テキスト ボックス 4"/>
          <p:cNvSpPr txBox="1"/>
          <p:nvPr/>
        </p:nvSpPr>
        <p:spPr>
          <a:xfrm>
            <a:off x="107504" y="4088185"/>
            <a:ext cx="2031325"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4800" dirty="0" smtClean="0"/>
              <a:t>測定値</a:t>
            </a:r>
            <a:endParaRPr kumimoji="1" lang="ja-JP" altLang="en-US" sz="4800" dirty="0"/>
          </a:p>
        </p:txBody>
      </p:sp>
      <p:sp>
        <p:nvSpPr>
          <p:cNvPr id="6" name="テキスト ボックス 5"/>
          <p:cNvSpPr txBox="1"/>
          <p:nvPr/>
        </p:nvSpPr>
        <p:spPr>
          <a:xfrm>
            <a:off x="2339752" y="4088185"/>
            <a:ext cx="1535998"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ja-JP" sz="4800" dirty="0"/>
              <a:t>9</a:t>
            </a:r>
            <a:r>
              <a:rPr kumimoji="1" lang="en-US" altLang="ja-JP" sz="4800" dirty="0" smtClean="0"/>
              <a:t>.5kg</a:t>
            </a:r>
            <a:endParaRPr kumimoji="1" lang="ja-JP" altLang="en-US" sz="4800" dirty="0"/>
          </a:p>
        </p:txBody>
      </p:sp>
      <p:sp>
        <p:nvSpPr>
          <p:cNvPr id="7" name="テキスト ボックス 6"/>
          <p:cNvSpPr txBox="1"/>
          <p:nvPr/>
        </p:nvSpPr>
        <p:spPr>
          <a:xfrm>
            <a:off x="2339752" y="5119236"/>
            <a:ext cx="1725152"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sz="4800" dirty="0" smtClean="0"/>
              <a:t>9500g</a:t>
            </a:r>
            <a:endParaRPr kumimoji="1" lang="ja-JP" altLang="en-US" sz="48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5543041" y="5808334"/>
                <a:ext cx="2839111"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ja-JP" sz="4800" dirty="0" smtClean="0"/>
                  <a:t>9</a:t>
                </a:r>
                <a:r>
                  <a:rPr kumimoji="1" lang="en-US" altLang="ja-JP" sz="4800" dirty="0" smtClean="0"/>
                  <a:t>.5×</a:t>
                </a:r>
                <a14:m>
                  <m:oMath xmlns:m="http://schemas.openxmlformats.org/officeDocument/2006/math">
                    <m:sSup>
                      <m:sSupPr>
                        <m:ctrlPr>
                          <a:rPr kumimoji="1" lang="en-US" altLang="ja-JP" sz="4800" i="1" dirty="0" smtClean="0">
                            <a:latin typeface="Cambria Math"/>
                          </a:rPr>
                        </m:ctrlPr>
                      </m:sSupPr>
                      <m:e>
                        <m:r>
                          <a:rPr lang="en-US" altLang="ja-JP" sz="4800" i="1" dirty="0">
                            <a:latin typeface="Cambria Math"/>
                          </a:rPr>
                          <m:t>10</m:t>
                        </m:r>
                      </m:e>
                      <m:sup>
                        <m:r>
                          <a:rPr kumimoji="1" lang="en-US" altLang="ja-JP" sz="4800" b="0" i="1" dirty="0" smtClean="0">
                            <a:latin typeface="Cambria Math"/>
                          </a:rPr>
                          <m:t>3</m:t>
                        </m:r>
                      </m:sup>
                    </m:sSup>
                  </m:oMath>
                </a14:m>
                <a:r>
                  <a:rPr kumimoji="1" lang="en-US" altLang="ja-JP" sz="4800" dirty="0" smtClean="0"/>
                  <a:t>g</a:t>
                </a:r>
                <a:endParaRPr kumimoji="1" lang="ja-JP" altLang="en-US" sz="48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5543041" y="5808334"/>
                <a:ext cx="2839111" cy="830997"/>
              </a:xfrm>
              <a:prstGeom prst="rect">
                <a:avLst/>
              </a:prstGeom>
              <a:blipFill rotWithShape="1">
                <a:blip r:embed="rId3"/>
                <a:stretch>
                  <a:fillRect/>
                </a:stretch>
              </a:blipFill>
            </p:spPr>
            <p:txBody>
              <a:bodyPr/>
              <a:lstStyle/>
              <a:p>
                <a:r>
                  <a:rPr lang="ja-JP" altLang="en-US">
                    <a:noFill/>
                  </a:rPr>
                  <a:t> </a:t>
                </a:r>
              </a:p>
            </p:txBody>
          </p:sp>
        </mc:Fallback>
      </mc:AlternateContent>
      <p:sp>
        <p:nvSpPr>
          <p:cNvPr id="9" name="テキスト ボックス 8"/>
          <p:cNvSpPr txBox="1"/>
          <p:nvPr/>
        </p:nvSpPr>
        <p:spPr>
          <a:xfrm>
            <a:off x="5543041" y="3931034"/>
            <a:ext cx="2646878"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4800" dirty="0" smtClean="0"/>
              <a:t>有効数字</a:t>
            </a:r>
            <a:endParaRPr kumimoji="1" lang="ja-JP" altLang="en-US" sz="4800" dirty="0"/>
          </a:p>
        </p:txBody>
      </p:sp>
      <p:sp>
        <p:nvSpPr>
          <p:cNvPr id="11" name="テキスト ボックス 10"/>
          <p:cNvSpPr txBox="1"/>
          <p:nvPr/>
        </p:nvSpPr>
        <p:spPr>
          <a:xfrm>
            <a:off x="518044" y="5962222"/>
            <a:ext cx="4413388" cy="523220"/>
          </a:xfrm>
          <a:prstGeom prst="rect">
            <a:avLst/>
          </a:prstGeom>
          <a:noFill/>
        </p:spPr>
        <p:txBody>
          <a:bodyPr wrap="none" rtlCol="0">
            <a:spAutoFit/>
          </a:bodyPr>
          <a:lstStyle/>
          <a:p>
            <a:r>
              <a:rPr kumimoji="1" lang="en-US" altLang="ja-JP" sz="2800" dirty="0" smtClean="0">
                <a:solidFill>
                  <a:srgbClr val="FF0000"/>
                </a:solidFill>
              </a:rPr>
              <a:t>100</a:t>
            </a:r>
            <a:r>
              <a:rPr kumimoji="1" lang="ja-JP" altLang="en-US" sz="2800" dirty="0" err="1" smtClean="0">
                <a:solidFill>
                  <a:srgbClr val="FF0000"/>
                </a:solidFill>
              </a:rPr>
              <a:t>の位まで</a:t>
            </a:r>
            <a:r>
              <a:rPr kumimoji="1" lang="ja-JP" altLang="en-US" sz="2800" dirty="0" smtClean="0">
                <a:solidFill>
                  <a:srgbClr val="FF0000"/>
                </a:solidFill>
              </a:rPr>
              <a:t>測定できている</a:t>
            </a:r>
            <a:endParaRPr kumimoji="1" lang="ja-JP" altLang="en-US" sz="2800" dirty="0">
              <a:solidFill>
                <a:srgbClr val="FF0000"/>
              </a:solidFill>
            </a:endParaRPr>
          </a:p>
        </p:txBody>
      </p:sp>
      <p:sp>
        <p:nvSpPr>
          <p:cNvPr id="12" name="正方形/長方形 11"/>
          <p:cNvSpPr/>
          <p:nvPr/>
        </p:nvSpPr>
        <p:spPr>
          <a:xfrm>
            <a:off x="2353273" y="5118151"/>
            <a:ext cx="809837" cy="830997"/>
          </a:xfrm>
          <a:prstGeom prst="rect">
            <a:avLst/>
          </a:prstGeom>
        </p:spPr>
        <p:txBody>
          <a:bodyPr wrap="none">
            <a:spAutoFit/>
          </a:bodyPr>
          <a:lstStyle/>
          <a:p>
            <a:r>
              <a:rPr lang="en-US" altLang="ja-JP" sz="4800" u="sng" dirty="0">
                <a:solidFill>
                  <a:srgbClr val="FF0000"/>
                </a:solidFill>
              </a:rPr>
              <a:t>95</a:t>
            </a:r>
            <a:endParaRPr lang="ja-JP" altLang="en-US" dirty="0">
              <a:solidFill>
                <a:srgbClr val="FF0000"/>
              </a:solidFill>
            </a:endParaRPr>
          </a:p>
        </p:txBody>
      </p:sp>
      <p:sp>
        <p:nvSpPr>
          <p:cNvPr id="13" name="テキスト ボックス 12"/>
          <p:cNvSpPr txBox="1"/>
          <p:nvPr/>
        </p:nvSpPr>
        <p:spPr>
          <a:xfrm>
            <a:off x="5724128" y="2780928"/>
            <a:ext cx="3323346" cy="707886"/>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sz="4000" dirty="0" smtClean="0"/>
              <a:t>9.45</a:t>
            </a:r>
            <a:r>
              <a:rPr kumimoji="1" lang="ja-JP" altLang="en-US" sz="4000" dirty="0" smtClean="0"/>
              <a:t>≦ａ＜</a:t>
            </a:r>
            <a:r>
              <a:rPr kumimoji="1" lang="en-US" altLang="ja-JP" sz="4000" dirty="0" smtClean="0"/>
              <a:t>9.55</a:t>
            </a:r>
            <a:endParaRPr kumimoji="1" lang="ja-JP" altLang="en-US" sz="4000" dirty="0"/>
          </a:p>
        </p:txBody>
      </p:sp>
      <p:sp>
        <p:nvSpPr>
          <p:cNvPr id="14" name="テキスト ボックス 13"/>
          <p:cNvSpPr txBox="1"/>
          <p:nvPr/>
        </p:nvSpPr>
        <p:spPr>
          <a:xfrm>
            <a:off x="3973539" y="2780928"/>
            <a:ext cx="1723549" cy="707886"/>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4000" dirty="0" smtClean="0"/>
              <a:t>真の値</a:t>
            </a:r>
            <a:endParaRPr kumimoji="1" lang="ja-JP" altLang="en-US" sz="4000" dirty="0"/>
          </a:p>
        </p:txBody>
      </p:sp>
    </p:spTree>
    <p:extLst>
      <p:ext uri="{BB962C8B-B14F-4D97-AF65-F5344CB8AC3E}">
        <p14:creationId xmlns:p14="http://schemas.microsoft.com/office/powerpoint/2010/main" val="138793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p:bldP spid="12" grpId="0"/>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7717" y="116632"/>
            <a:ext cx="8229600" cy="922114"/>
          </a:xfrm>
        </p:spPr>
        <p:txBody>
          <a:bodyPr>
            <a:normAutofit/>
          </a:bodyPr>
          <a:lstStyle/>
          <a:p>
            <a:r>
              <a:rPr kumimoji="1" lang="ja-JP" altLang="en-US" sz="5400" dirty="0" smtClean="0"/>
              <a:t>有効数字とは・・・</a:t>
            </a:r>
            <a:endParaRPr kumimoji="1" lang="ja-JP" altLang="en-US" sz="5400" dirty="0"/>
          </a:p>
        </p:txBody>
      </p:sp>
      <p:sp>
        <p:nvSpPr>
          <p:cNvPr id="3" name="コンテンツ プレースホルダー 2"/>
          <p:cNvSpPr>
            <a:spLocks noGrp="1"/>
          </p:cNvSpPr>
          <p:nvPr>
            <p:ph idx="1"/>
          </p:nvPr>
        </p:nvSpPr>
        <p:spPr>
          <a:xfrm>
            <a:off x="85037" y="980728"/>
            <a:ext cx="9058963" cy="2448272"/>
          </a:xfrm>
        </p:spPr>
        <p:txBody>
          <a:bodyPr>
            <a:normAutofit/>
          </a:bodyPr>
          <a:lstStyle/>
          <a:p>
            <a:r>
              <a:rPr kumimoji="1" lang="ja-JP" altLang="en-US" sz="3600" dirty="0" smtClean="0"/>
              <a:t>測定などによって得られた数のうち、意味のある数のこと</a:t>
            </a:r>
            <a:endParaRPr kumimoji="1" lang="en-US" altLang="ja-JP" sz="3600" dirty="0" smtClean="0"/>
          </a:p>
          <a:p>
            <a:r>
              <a:rPr kumimoji="1" lang="ja-JP" altLang="en-US" sz="3600" dirty="0" smtClean="0"/>
              <a:t>整数部分が１ケタの小数（</a:t>
            </a:r>
            <a:r>
              <a:rPr lang="ja-JP" altLang="en-US" sz="3600" dirty="0">
                <a:solidFill>
                  <a:srgbClr val="FF0000"/>
                </a:solidFill>
              </a:rPr>
              <a:t>ａ</a:t>
            </a:r>
            <a:r>
              <a:rPr kumimoji="1" lang="ja-JP" altLang="en-US" sz="3600" dirty="0" smtClean="0"/>
              <a:t>）と、１０の何乗（</a:t>
            </a:r>
            <a:r>
              <a:rPr lang="ja-JP" altLang="en-US" sz="3600" dirty="0" smtClean="0">
                <a:solidFill>
                  <a:srgbClr val="FF0000"/>
                </a:solidFill>
              </a:rPr>
              <a:t>１０</a:t>
            </a:r>
            <a:r>
              <a:rPr lang="ja-JP" altLang="en-US" sz="3600" baseline="30000" dirty="0" smtClean="0">
                <a:solidFill>
                  <a:srgbClr val="FF0000"/>
                </a:solidFill>
              </a:rPr>
              <a:t>ｎ</a:t>
            </a:r>
            <a:r>
              <a:rPr kumimoji="1" lang="ja-JP" altLang="en-US" sz="3600" dirty="0" smtClean="0"/>
              <a:t>）かの積の形で表す。</a:t>
            </a:r>
            <a:r>
              <a:rPr kumimoji="1" lang="ja-JP" altLang="en-US" sz="3600" dirty="0" smtClean="0">
                <a:solidFill>
                  <a:srgbClr val="FF0000"/>
                </a:solidFill>
              </a:rPr>
              <a:t>ａ</a:t>
            </a:r>
            <a:r>
              <a:rPr kumimoji="1" lang="en-US" altLang="ja-JP" sz="3600" dirty="0" smtClean="0">
                <a:solidFill>
                  <a:srgbClr val="FF0000"/>
                </a:solidFill>
              </a:rPr>
              <a:t>×</a:t>
            </a:r>
            <a:r>
              <a:rPr kumimoji="1" lang="ja-JP" altLang="en-US" sz="3600" dirty="0" smtClean="0">
                <a:solidFill>
                  <a:srgbClr val="FF0000"/>
                </a:solidFill>
              </a:rPr>
              <a:t>１０</a:t>
            </a:r>
            <a:r>
              <a:rPr kumimoji="1" lang="ja-JP" altLang="en-US" sz="3600" baseline="30000" dirty="0" smtClean="0">
                <a:solidFill>
                  <a:srgbClr val="FF0000"/>
                </a:solidFill>
              </a:rPr>
              <a:t>ｎ</a:t>
            </a:r>
            <a:endParaRPr kumimoji="1" lang="en-US" altLang="ja-JP" sz="3600" baseline="30000" dirty="0" smtClean="0">
              <a:solidFill>
                <a:srgbClr val="FF0000"/>
              </a:solidFill>
            </a:endParaRPr>
          </a:p>
          <a:p>
            <a:endParaRPr kumimoji="1" lang="ja-JP" altLang="en-US" sz="36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2860750" y="3650332"/>
                <a:ext cx="2839111"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ja-JP" sz="4800" dirty="0" smtClean="0"/>
                  <a:t>9</a:t>
                </a:r>
                <a:r>
                  <a:rPr kumimoji="1" lang="en-US" altLang="ja-JP" sz="4800" dirty="0" smtClean="0"/>
                  <a:t>.5×</a:t>
                </a:r>
                <a14:m>
                  <m:oMath xmlns:m="http://schemas.openxmlformats.org/officeDocument/2006/math">
                    <m:sSup>
                      <m:sSupPr>
                        <m:ctrlPr>
                          <a:rPr kumimoji="1" lang="en-US" altLang="ja-JP" sz="4800" i="1" dirty="0" smtClean="0">
                            <a:latin typeface="Cambria Math"/>
                          </a:rPr>
                        </m:ctrlPr>
                      </m:sSupPr>
                      <m:e>
                        <m:r>
                          <a:rPr lang="en-US" altLang="ja-JP" sz="4800" i="1" dirty="0">
                            <a:latin typeface="Cambria Math"/>
                          </a:rPr>
                          <m:t>10</m:t>
                        </m:r>
                      </m:e>
                      <m:sup>
                        <m:r>
                          <a:rPr kumimoji="1" lang="en-US" altLang="ja-JP" sz="4800" b="0" i="1" dirty="0" smtClean="0">
                            <a:latin typeface="Cambria Math"/>
                          </a:rPr>
                          <m:t>3</m:t>
                        </m:r>
                      </m:sup>
                    </m:sSup>
                  </m:oMath>
                </a14:m>
                <a:r>
                  <a:rPr kumimoji="1" lang="en-US" altLang="ja-JP" sz="4800" dirty="0" smtClean="0"/>
                  <a:t>g</a:t>
                </a:r>
                <a:endParaRPr kumimoji="1" lang="ja-JP" altLang="en-US" sz="48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860750" y="3650332"/>
                <a:ext cx="2839111" cy="830997"/>
              </a:xfrm>
              <a:prstGeom prst="rect">
                <a:avLst/>
              </a:prstGeom>
              <a:blipFill rotWithShape="1">
                <a:blip r:embed="rId3"/>
                <a:stretch>
                  <a:fillRect/>
                </a:stretch>
              </a:blipFill>
            </p:spPr>
            <p:txBody>
              <a:bodyPr/>
              <a:lstStyle/>
              <a:p>
                <a:r>
                  <a:rPr lang="ja-JP" altLang="en-US">
                    <a:noFill/>
                  </a:rPr>
                  <a:t> </a:t>
                </a:r>
              </a:p>
            </p:txBody>
          </p:sp>
        </mc:Fallback>
      </mc:AlternateContent>
      <p:sp>
        <p:nvSpPr>
          <p:cNvPr id="5" name="テキスト ボックス 4"/>
          <p:cNvSpPr txBox="1"/>
          <p:nvPr/>
        </p:nvSpPr>
        <p:spPr>
          <a:xfrm>
            <a:off x="307757" y="3650332"/>
            <a:ext cx="1725152" cy="830997"/>
          </a:xfrm>
          <a:prstGeom prst="rect">
            <a:avLst/>
          </a:prstGeom>
          <a:noFill/>
        </p:spPr>
        <p:txBody>
          <a:bodyPr wrap="none" rtlCol="0">
            <a:spAutoFit/>
          </a:bodyPr>
          <a:lstStyle/>
          <a:p>
            <a:r>
              <a:rPr kumimoji="1" lang="en-US" altLang="ja-JP" sz="4800" dirty="0" smtClean="0"/>
              <a:t>9500g</a:t>
            </a:r>
            <a:endParaRPr kumimoji="1" lang="ja-JP" altLang="en-US" sz="4800" dirty="0"/>
          </a:p>
        </p:txBody>
      </p:sp>
      <p:sp>
        <p:nvSpPr>
          <p:cNvPr id="6" name="右矢印 5"/>
          <p:cNvSpPr/>
          <p:nvPr/>
        </p:nvSpPr>
        <p:spPr>
          <a:xfrm>
            <a:off x="2102861" y="3868491"/>
            <a:ext cx="617493" cy="4846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5716803" y="3553724"/>
            <a:ext cx="3209533" cy="954107"/>
          </a:xfrm>
          <a:prstGeom prst="rect">
            <a:avLst/>
          </a:prstGeom>
          <a:noFill/>
        </p:spPr>
        <p:txBody>
          <a:bodyPr wrap="none" rtlCol="0">
            <a:spAutoFit/>
          </a:bodyPr>
          <a:lstStyle/>
          <a:p>
            <a:r>
              <a:rPr kumimoji="1" lang="ja-JP" altLang="en-US" sz="2800" dirty="0" smtClean="0">
                <a:solidFill>
                  <a:srgbClr val="FF0000"/>
                </a:solidFill>
              </a:rPr>
              <a:t>有効数字２</a:t>
            </a:r>
            <a:r>
              <a:rPr lang="ja-JP" altLang="en-US" sz="2800" dirty="0" smtClean="0">
                <a:solidFill>
                  <a:srgbClr val="FF0000"/>
                </a:solidFill>
              </a:rPr>
              <a:t>けた</a:t>
            </a:r>
            <a:endParaRPr lang="en-US" altLang="ja-JP" sz="2800" dirty="0" smtClean="0">
              <a:solidFill>
                <a:srgbClr val="FF0000"/>
              </a:solidFill>
            </a:endParaRPr>
          </a:p>
          <a:p>
            <a:r>
              <a:rPr kumimoji="1" lang="ja-JP" altLang="en-US" sz="2800" dirty="0" smtClean="0">
                <a:solidFill>
                  <a:srgbClr val="FF0000"/>
                </a:solidFill>
              </a:rPr>
              <a:t>１００ｇの位まで測定</a:t>
            </a:r>
            <a:endParaRPr kumimoji="1" lang="ja-JP" altLang="en-US" sz="2800" dirty="0">
              <a:solidFill>
                <a:srgbClr val="FF0000"/>
              </a:solidFill>
            </a:endParaRPr>
          </a:p>
        </p:txBody>
      </p:sp>
      <mc:AlternateContent xmlns:mc="http://schemas.openxmlformats.org/markup-compatibility/2006" xmlns:a14="http://schemas.microsoft.com/office/drawing/2010/main">
        <mc:Choice Requires="a14">
          <p:sp>
            <p:nvSpPr>
              <p:cNvPr id="8" name="テキスト ボックス 7"/>
              <p:cNvSpPr txBox="1"/>
              <p:nvPr/>
            </p:nvSpPr>
            <p:spPr>
              <a:xfrm>
                <a:off x="2548164" y="4674909"/>
                <a:ext cx="3151697"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ja-JP" sz="4800" dirty="0" smtClean="0"/>
                  <a:t>9</a:t>
                </a:r>
                <a:r>
                  <a:rPr kumimoji="1" lang="en-US" altLang="ja-JP" sz="4800" dirty="0" smtClean="0"/>
                  <a:t>.50×</a:t>
                </a:r>
                <a14:m>
                  <m:oMath xmlns:m="http://schemas.openxmlformats.org/officeDocument/2006/math">
                    <m:sSup>
                      <m:sSupPr>
                        <m:ctrlPr>
                          <a:rPr kumimoji="1" lang="en-US" altLang="ja-JP" sz="4800" i="1" dirty="0" smtClean="0">
                            <a:latin typeface="Cambria Math"/>
                          </a:rPr>
                        </m:ctrlPr>
                      </m:sSupPr>
                      <m:e>
                        <m:r>
                          <a:rPr lang="en-US" altLang="ja-JP" sz="4800" i="1" dirty="0">
                            <a:latin typeface="Cambria Math"/>
                          </a:rPr>
                          <m:t>10</m:t>
                        </m:r>
                      </m:e>
                      <m:sup>
                        <m:r>
                          <a:rPr kumimoji="1" lang="en-US" altLang="ja-JP" sz="4800" b="0" i="1" dirty="0" smtClean="0">
                            <a:latin typeface="Cambria Math"/>
                          </a:rPr>
                          <m:t>3</m:t>
                        </m:r>
                      </m:sup>
                    </m:sSup>
                  </m:oMath>
                </a14:m>
                <a:r>
                  <a:rPr kumimoji="1" lang="en-US" altLang="ja-JP" sz="4800" dirty="0" smtClean="0"/>
                  <a:t>g</a:t>
                </a:r>
                <a:endParaRPr kumimoji="1" lang="ja-JP" altLang="en-US" sz="48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548164" y="4674909"/>
                <a:ext cx="3151697" cy="830997"/>
              </a:xfrm>
              <a:prstGeom prst="rect">
                <a:avLst/>
              </a:prstGeom>
              <a:blipFill rotWithShape="1">
                <a:blip r:embed="rId4"/>
                <a:stretch>
                  <a:fillRect/>
                </a:stretch>
              </a:blipFill>
            </p:spPr>
            <p:txBody>
              <a:bodyPr/>
              <a:lstStyle/>
              <a:p>
                <a:r>
                  <a:rPr lang="ja-JP" altLang="en-US">
                    <a:noFill/>
                  </a:rPr>
                  <a:t> </a:t>
                </a:r>
              </a:p>
            </p:txBody>
          </p:sp>
        </mc:Fallback>
      </mc:AlternateContent>
      <p:sp>
        <p:nvSpPr>
          <p:cNvPr id="10" name="右矢印 9"/>
          <p:cNvSpPr/>
          <p:nvPr/>
        </p:nvSpPr>
        <p:spPr>
          <a:xfrm>
            <a:off x="1724162" y="4848091"/>
            <a:ext cx="617493" cy="4846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5733745" y="4593644"/>
            <a:ext cx="2964273" cy="954107"/>
          </a:xfrm>
          <a:prstGeom prst="rect">
            <a:avLst/>
          </a:prstGeom>
          <a:noFill/>
        </p:spPr>
        <p:txBody>
          <a:bodyPr wrap="none" rtlCol="0">
            <a:spAutoFit/>
          </a:bodyPr>
          <a:lstStyle/>
          <a:p>
            <a:r>
              <a:rPr kumimoji="1" lang="ja-JP" altLang="en-US" sz="2800" dirty="0" smtClean="0">
                <a:solidFill>
                  <a:srgbClr val="FF0000"/>
                </a:solidFill>
              </a:rPr>
              <a:t>有効数字３</a:t>
            </a:r>
            <a:r>
              <a:rPr lang="ja-JP" altLang="en-US" sz="2800" dirty="0" smtClean="0">
                <a:solidFill>
                  <a:srgbClr val="FF0000"/>
                </a:solidFill>
              </a:rPr>
              <a:t>けた</a:t>
            </a:r>
            <a:endParaRPr lang="en-US" altLang="ja-JP" sz="2800" dirty="0" smtClean="0">
              <a:solidFill>
                <a:srgbClr val="FF0000"/>
              </a:solidFill>
            </a:endParaRPr>
          </a:p>
          <a:p>
            <a:r>
              <a:rPr kumimoji="1" lang="ja-JP" altLang="en-US" sz="2800" dirty="0" smtClean="0">
                <a:solidFill>
                  <a:srgbClr val="FF0000"/>
                </a:solidFill>
              </a:rPr>
              <a:t>１０ｇの位まで測定</a:t>
            </a:r>
            <a:endParaRPr kumimoji="1" lang="ja-JP" altLang="en-US" sz="2800" dirty="0">
              <a:solidFill>
                <a:srgbClr val="FF0000"/>
              </a:solidFill>
            </a:endParaRPr>
          </a:p>
        </p:txBody>
      </p:sp>
      <mc:AlternateContent xmlns:mc="http://schemas.openxmlformats.org/markup-compatibility/2006" xmlns:a14="http://schemas.microsoft.com/office/drawing/2010/main">
        <mc:Choice Requires="a14">
          <p:sp>
            <p:nvSpPr>
              <p:cNvPr id="12" name="テキスト ボックス 11"/>
              <p:cNvSpPr txBox="1"/>
              <p:nvPr/>
            </p:nvSpPr>
            <p:spPr>
              <a:xfrm>
                <a:off x="2252521" y="5714941"/>
                <a:ext cx="3464282"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ja-JP" sz="4800" dirty="0" smtClean="0"/>
                  <a:t>9</a:t>
                </a:r>
                <a:r>
                  <a:rPr kumimoji="1" lang="en-US" altLang="ja-JP" sz="4800" dirty="0" smtClean="0"/>
                  <a:t>.500×</a:t>
                </a:r>
                <a14:m>
                  <m:oMath xmlns:m="http://schemas.openxmlformats.org/officeDocument/2006/math">
                    <m:sSup>
                      <m:sSupPr>
                        <m:ctrlPr>
                          <a:rPr kumimoji="1" lang="en-US" altLang="ja-JP" sz="4800" i="1" dirty="0" smtClean="0">
                            <a:latin typeface="Cambria Math"/>
                          </a:rPr>
                        </m:ctrlPr>
                      </m:sSupPr>
                      <m:e>
                        <m:r>
                          <a:rPr lang="en-US" altLang="ja-JP" sz="4800" i="1" dirty="0">
                            <a:latin typeface="Cambria Math"/>
                          </a:rPr>
                          <m:t>10</m:t>
                        </m:r>
                      </m:e>
                      <m:sup>
                        <m:r>
                          <a:rPr kumimoji="1" lang="en-US" altLang="ja-JP" sz="4800" b="0" i="1" dirty="0" smtClean="0">
                            <a:latin typeface="Cambria Math"/>
                          </a:rPr>
                          <m:t>3</m:t>
                        </m:r>
                      </m:sup>
                    </m:sSup>
                  </m:oMath>
                </a14:m>
                <a:r>
                  <a:rPr kumimoji="1" lang="en-US" altLang="ja-JP" sz="4800" dirty="0" smtClean="0"/>
                  <a:t>g</a:t>
                </a:r>
                <a:endParaRPr kumimoji="1" lang="ja-JP" altLang="en-US" sz="48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2252521" y="5714941"/>
                <a:ext cx="3464282" cy="830997"/>
              </a:xfrm>
              <a:prstGeom prst="rect">
                <a:avLst/>
              </a:prstGeom>
              <a:blipFill rotWithShape="1">
                <a:blip r:embed="rId5"/>
                <a:stretch>
                  <a:fillRect/>
                </a:stretch>
              </a:blipFill>
            </p:spPr>
            <p:txBody>
              <a:bodyPr/>
              <a:lstStyle/>
              <a:p>
                <a:r>
                  <a:rPr lang="ja-JP" altLang="en-US">
                    <a:noFill/>
                  </a:rPr>
                  <a:t> </a:t>
                </a:r>
              </a:p>
            </p:txBody>
          </p:sp>
        </mc:Fallback>
      </mc:AlternateContent>
      <p:sp>
        <p:nvSpPr>
          <p:cNvPr id="13" name="右矢印 12"/>
          <p:cNvSpPr/>
          <p:nvPr/>
        </p:nvSpPr>
        <p:spPr>
          <a:xfrm>
            <a:off x="1415415" y="5953236"/>
            <a:ext cx="617493" cy="4846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5767169" y="5615874"/>
            <a:ext cx="2719014" cy="954107"/>
          </a:xfrm>
          <a:prstGeom prst="rect">
            <a:avLst/>
          </a:prstGeom>
          <a:noFill/>
        </p:spPr>
        <p:txBody>
          <a:bodyPr wrap="none" rtlCol="0">
            <a:spAutoFit/>
          </a:bodyPr>
          <a:lstStyle/>
          <a:p>
            <a:r>
              <a:rPr kumimoji="1" lang="ja-JP" altLang="en-US" sz="2800" dirty="0" smtClean="0">
                <a:solidFill>
                  <a:srgbClr val="FF0000"/>
                </a:solidFill>
              </a:rPr>
              <a:t>有効数字４</a:t>
            </a:r>
            <a:r>
              <a:rPr lang="ja-JP" altLang="en-US" sz="2800" dirty="0" smtClean="0">
                <a:solidFill>
                  <a:srgbClr val="FF0000"/>
                </a:solidFill>
              </a:rPr>
              <a:t>けた</a:t>
            </a:r>
            <a:endParaRPr lang="en-US" altLang="ja-JP" sz="2800" dirty="0" smtClean="0">
              <a:solidFill>
                <a:srgbClr val="FF0000"/>
              </a:solidFill>
            </a:endParaRPr>
          </a:p>
          <a:p>
            <a:r>
              <a:rPr kumimoji="1" lang="ja-JP" altLang="en-US" sz="2800" dirty="0" smtClean="0">
                <a:solidFill>
                  <a:srgbClr val="FF0000"/>
                </a:solidFill>
              </a:rPr>
              <a:t>１ｇの位まで測定</a:t>
            </a:r>
            <a:endParaRPr kumimoji="1" lang="ja-JP" altLang="en-US" sz="2800" dirty="0">
              <a:solidFill>
                <a:srgbClr val="FF0000"/>
              </a:solidFill>
            </a:endParaRPr>
          </a:p>
        </p:txBody>
      </p:sp>
    </p:spTree>
    <p:extLst>
      <p:ext uri="{BB962C8B-B14F-4D97-AF65-F5344CB8AC3E}">
        <p14:creationId xmlns:p14="http://schemas.microsoft.com/office/powerpoint/2010/main" val="2991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6" grpId="0" animBg="1"/>
      <p:bldP spid="7" grpId="0"/>
      <p:bldP spid="8" grpId="0" animBg="1"/>
      <p:bldP spid="10" grpId="0" animBg="1"/>
      <p:bldP spid="11" grpId="0"/>
      <p:bldP spid="12" grpId="0" animBg="1"/>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39" t="12702" r="19321" b="8065"/>
          <a:stretch/>
        </p:blipFill>
        <p:spPr bwMode="auto">
          <a:xfrm>
            <a:off x="33819" y="1"/>
            <a:ext cx="913519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79512" y="116632"/>
            <a:ext cx="3096344" cy="720080"/>
          </a:xfrm>
        </p:spPr>
        <p:txBody>
          <a:bodyPr>
            <a:noAutofit/>
          </a:bodyPr>
          <a:lstStyle/>
          <a:p>
            <a:r>
              <a:rPr kumimoji="1" lang="ja-JP" altLang="en-US" dirty="0" smtClean="0">
                <a:solidFill>
                  <a:schemeClr val="bg1"/>
                </a:solidFill>
              </a:rPr>
              <a:t>地球の直径</a:t>
            </a:r>
            <a:endParaRPr kumimoji="1" lang="ja-JP" altLang="en-US" dirty="0">
              <a:solidFill>
                <a:schemeClr val="bg1"/>
              </a:solidFill>
            </a:endParaRPr>
          </a:p>
        </p:txBody>
      </p:sp>
      <p:cxnSp>
        <p:nvCxnSpPr>
          <p:cNvPr id="5" name="直線コネクタ 4"/>
          <p:cNvCxnSpPr/>
          <p:nvPr/>
        </p:nvCxnSpPr>
        <p:spPr>
          <a:xfrm>
            <a:off x="1475656" y="3535259"/>
            <a:ext cx="609897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920970" y="2653461"/>
            <a:ext cx="2632452" cy="923330"/>
          </a:xfrm>
          <a:prstGeom prst="rect">
            <a:avLst/>
          </a:prstGeom>
          <a:noFill/>
        </p:spPr>
        <p:txBody>
          <a:bodyPr wrap="none" rtlCol="0">
            <a:spAutoFit/>
          </a:bodyPr>
          <a:lstStyle/>
          <a:p>
            <a:r>
              <a:rPr kumimoji="1" lang="en-US" altLang="ja-JP" sz="5400" dirty="0" smtClean="0">
                <a:solidFill>
                  <a:srgbClr val="FFFF00"/>
                </a:solidFill>
              </a:rPr>
              <a:t>12750</a:t>
            </a:r>
            <a:r>
              <a:rPr kumimoji="1" lang="ja-JP" altLang="en-US" sz="5400" dirty="0" smtClean="0">
                <a:solidFill>
                  <a:srgbClr val="FFFF00"/>
                </a:solidFill>
              </a:rPr>
              <a:t>㎞</a:t>
            </a:r>
            <a:endParaRPr kumimoji="1" lang="ja-JP" altLang="en-US" sz="5400" dirty="0">
              <a:solidFill>
                <a:srgbClr val="FFFF00"/>
              </a:solidFill>
            </a:endParaRPr>
          </a:p>
        </p:txBody>
      </p:sp>
      <p:sp>
        <p:nvSpPr>
          <p:cNvPr id="8" name="テキスト ボックス 7"/>
          <p:cNvSpPr txBox="1"/>
          <p:nvPr/>
        </p:nvSpPr>
        <p:spPr>
          <a:xfrm>
            <a:off x="78875" y="3789040"/>
            <a:ext cx="5320687" cy="707886"/>
          </a:xfrm>
          <a:prstGeom prst="rect">
            <a:avLst/>
          </a:prstGeom>
          <a:noFill/>
        </p:spPr>
        <p:txBody>
          <a:bodyPr wrap="none" rtlCol="0">
            <a:spAutoFit/>
          </a:bodyPr>
          <a:lstStyle/>
          <a:p>
            <a:r>
              <a:rPr kumimoji="1" lang="ja-JP" altLang="en-US" sz="4000" dirty="0" smtClean="0">
                <a:solidFill>
                  <a:srgbClr val="FFFF00"/>
                </a:solidFill>
              </a:rPr>
              <a:t>有効数字５ケタで表すと</a:t>
            </a:r>
            <a:endParaRPr kumimoji="1" lang="ja-JP" altLang="en-US" sz="4000" dirty="0">
              <a:solidFill>
                <a:srgbClr val="FFFF00"/>
              </a:solidFill>
            </a:endParaRPr>
          </a:p>
        </p:txBody>
      </p:sp>
      <p:sp>
        <p:nvSpPr>
          <p:cNvPr id="9" name="テキスト ボックス 8"/>
          <p:cNvSpPr txBox="1"/>
          <p:nvPr/>
        </p:nvSpPr>
        <p:spPr>
          <a:xfrm>
            <a:off x="78875" y="4717886"/>
            <a:ext cx="5320687" cy="707886"/>
          </a:xfrm>
          <a:prstGeom prst="rect">
            <a:avLst/>
          </a:prstGeom>
          <a:noFill/>
        </p:spPr>
        <p:txBody>
          <a:bodyPr wrap="none" rtlCol="0">
            <a:spAutoFit/>
          </a:bodyPr>
          <a:lstStyle/>
          <a:p>
            <a:r>
              <a:rPr kumimoji="1" lang="ja-JP" altLang="en-US" sz="4000" dirty="0" smtClean="0">
                <a:solidFill>
                  <a:srgbClr val="FFFF00"/>
                </a:solidFill>
              </a:rPr>
              <a:t>有効数字</a:t>
            </a:r>
            <a:r>
              <a:rPr lang="ja-JP" altLang="en-US" sz="4000" dirty="0">
                <a:solidFill>
                  <a:srgbClr val="FFFF00"/>
                </a:solidFill>
              </a:rPr>
              <a:t>３</a:t>
            </a:r>
            <a:r>
              <a:rPr kumimoji="1" lang="ja-JP" altLang="en-US" sz="4000" dirty="0" smtClean="0">
                <a:solidFill>
                  <a:srgbClr val="FFFF00"/>
                </a:solidFill>
              </a:rPr>
              <a:t>ケタで表すと</a:t>
            </a:r>
            <a:endParaRPr kumimoji="1" lang="ja-JP" altLang="en-US" sz="4000" dirty="0">
              <a:solidFill>
                <a:srgbClr val="FFFF00"/>
              </a:solidFill>
            </a:endParaRPr>
          </a:p>
        </p:txBody>
      </p:sp>
      <p:sp>
        <p:nvSpPr>
          <p:cNvPr id="10" name="テキスト ボックス 9"/>
          <p:cNvSpPr txBox="1"/>
          <p:nvPr/>
        </p:nvSpPr>
        <p:spPr>
          <a:xfrm>
            <a:off x="76677" y="5636996"/>
            <a:ext cx="5320687" cy="707886"/>
          </a:xfrm>
          <a:prstGeom prst="rect">
            <a:avLst/>
          </a:prstGeom>
          <a:noFill/>
        </p:spPr>
        <p:txBody>
          <a:bodyPr wrap="none" rtlCol="0">
            <a:spAutoFit/>
          </a:bodyPr>
          <a:lstStyle/>
          <a:p>
            <a:r>
              <a:rPr kumimoji="1" lang="ja-JP" altLang="en-US" sz="4000" dirty="0" smtClean="0">
                <a:solidFill>
                  <a:srgbClr val="FFFF00"/>
                </a:solidFill>
              </a:rPr>
              <a:t>有効数字２ケタで表すと</a:t>
            </a:r>
            <a:endParaRPr kumimoji="1" lang="ja-JP" altLang="en-US" sz="4000" dirty="0">
              <a:solidFill>
                <a:srgbClr val="FFFF00"/>
              </a:solidFill>
            </a:endParaRPr>
          </a:p>
        </p:txBody>
      </p:sp>
      <p:sp>
        <p:nvSpPr>
          <p:cNvPr id="11" name="テキスト ボックス 10"/>
          <p:cNvSpPr txBox="1"/>
          <p:nvPr/>
        </p:nvSpPr>
        <p:spPr>
          <a:xfrm>
            <a:off x="5311120" y="3789040"/>
            <a:ext cx="3832879" cy="76944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kumimoji="1" lang="en-US" altLang="ja-JP" sz="4400" dirty="0" smtClean="0">
                <a:solidFill>
                  <a:schemeClr val="tx1"/>
                </a:solidFill>
              </a:rPr>
              <a:t>1.2750×10</a:t>
            </a:r>
            <a:r>
              <a:rPr kumimoji="1" lang="en-US" altLang="ja-JP" sz="4400" baseline="30000" dirty="0" smtClean="0">
                <a:solidFill>
                  <a:schemeClr val="tx1"/>
                </a:solidFill>
              </a:rPr>
              <a:t>4</a:t>
            </a:r>
            <a:r>
              <a:rPr kumimoji="1" lang="en-US" altLang="ja-JP" sz="4400" dirty="0" smtClean="0">
                <a:solidFill>
                  <a:schemeClr val="tx1"/>
                </a:solidFill>
              </a:rPr>
              <a:t>km</a:t>
            </a:r>
            <a:endParaRPr kumimoji="1" lang="ja-JP" altLang="en-US" sz="4400" dirty="0">
              <a:solidFill>
                <a:schemeClr val="tx1"/>
              </a:solidFill>
            </a:endParaRPr>
          </a:p>
        </p:txBody>
      </p:sp>
      <p:sp>
        <p:nvSpPr>
          <p:cNvPr id="12" name="テキスト ボックス 11"/>
          <p:cNvSpPr txBox="1"/>
          <p:nvPr/>
        </p:nvSpPr>
        <p:spPr>
          <a:xfrm>
            <a:off x="5311119" y="4717886"/>
            <a:ext cx="3832879" cy="76944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kumimoji="1" lang="en-US" altLang="ja-JP" sz="4400" dirty="0" smtClean="0">
                <a:solidFill>
                  <a:schemeClr val="tx1"/>
                </a:solidFill>
              </a:rPr>
              <a:t>1.28×10</a:t>
            </a:r>
            <a:r>
              <a:rPr kumimoji="1" lang="en-US" altLang="ja-JP" sz="4400" baseline="30000" dirty="0" smtClean="0">
                <a:solidFill>
                  <a:schemeClr val="tx1"/>
                </a:solidFill>
              </a:rPr>
              <a:t>4</a:t>
            </a:r>
            <a:r>
              <a:rPr kumimoji="1" lang="en-US" altLang="ja-JP" sz="4400" dirty="0" smtClean="0">
                <a:solidFill>
                  <a:schemeClr val="tx1"/>
                </a:solidFill>
              </a:rPr>
              <a:t>km</a:t>
            </a:r>
            <a:endParaRPr kumimoji="1" lang="ja-JP" altLang="en-US" sz="4400" dirty="0">
              <a:solidFill>
                <a:schemeClr val="tx1"/>
              </a:solidFill>
            </a:endParaRPr>
          </a:p>
        </p:txBody>
      </p:sp>
      <p:sp>
        <p:nvSpPr>
          <p:cNvPr id="13" name="テキスト ボックス 12"/>
          <p:cNvSpPr txBox="1"/>
          <p:nvPr/>
        </p:nvSpPr>
        <p:spPr>
          <a:xfrm>
            <a:off x="5311118" y="5636996"/>
            <a:ext cx="3832879" cy="76944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kumimoji="1" lang="en-US" altLang="ja-JP" sz="4400" dirty="0" smtClean="0">
                <a:solidFill>
                  <a:schemeClr val="tx1"/>
                </a:solidFill>
              </a:rPr>
              <a:t>1.3×10</a:t>
            </a:r>
            <a:r>
              <a:rPr kumimoji="1" lang="en-US" altLang="ja-JP" sz="4400" baseline="30000" dirty="0" smtClean="0">
                <a:solidFill>
                  <a:schemeClr val="tx1"/>
                </a:solidFill>
              </a:rPr>
              <a:t>4</a:t>
            </a:r>
            <a:r>
              <a:rPr kumimoji="1" lang="en-US" altLang="ja-JP" sz="4400" dirty="0" smtClean="0">
                <a:solidFill>
                  <a:schemeClr val="tx1"/>
                </a:solidFill>
              </a:rPr>
              <a:t>km</a:t>
            </a:r>
            <a:endParaRPr kumimoji="1" lang="ja-JP" altLang="en-US" sz="4400" dirty="0">
              <a:solidFill>
                <a:schemeClr val="tx1"/>
              </a:solidFill>
            </a:endParaRPr>
          </a:p>
        </p:txBody>
      </p:sp>
    </p:spTree>
    <p:extLst>
      <p:ext uri="{BB962C8B-B14F-4D97-AF65-F5344CB8AC3E}">
        <p14:creationId xmlns:p14="http://schemas.microsoft.com/office/powerpoint/2010/main" val="297305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458" y="33277"/>
            <a:ext cx="4762872" cy="850106"/>
          </a:xfrm>
        </p:spPr>
        <p:txBody>
          <a:bodyPr>
            <a:normAutofit/>
          </a:bodyPr>
          <a:lstStyle/>
          <a:p>
            <a:r>
              <a:rPr kumimoji="1" lang="ja-JP" altLang="en-US" dirty="0" smtClean="0"/>
              <a:t>東京ドームの面積</a:t>
            </a:r>
            <a:endParaRPr kumimoji="1" lang="ja-JP" altLang="en-US" dirty="0"/>
          </a:p>
        </p:txBody>
      </p:sp>
      <p:sp>
        <p:nvSpPr>
          <p:cNvPr id="3" name="コンテンツ プレースホルダー 2"/>
          <p:cNvSpPr>
            <a:spLocks noGrp="1"/>
          </p:cNvSpPr>
          <p:nvPr>
            <p:ph idx="1"/>
          </p:nvPr>
        </p:nvSpPr>
        <p:spPr>
          <a:xfrm>
            <a:off x="457200" y="3861048"/>
            <a:ext cx="8229600" cy="2265115"/>
          </a:xfrm>
        </p:spPr>
        <p:txBody>
          <a:bodyPr/>
          <a:lstStyle/>
          <a:p>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84751"/>
            <a:ext cx="9144000" cy="507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682919" y="92851"/>
            <a:ext cx="2252540" cy="769441"/>
          </a:xfrm>
          <a:prstGeom prst="rect">
            <a:avLst/>
          </a:prstGeom>
          <a:noFill/>
        </p:spPr>
        <p:txBody>
          <a:bodyPr wrap="none" rtlCol="0">
            <a:spAutoFit/>
          </a:bodyPr>
          <a:lstStyle/>
          <a:p>
            <a:r>
              <a:rPr kumimoji="1" lang="en-US" altLang="ja-JP" sz="4400" dirty="0" smtClean="0"/>
              <a:t>46755m</a:t>
            </a:r>
            <a:r>
              <a:rPr kumimoji="1" lang="en-US" altLang="ja-JP" sz="4400" baseline="30000" dirty="0" smtClean="0"/>
              <a:t>2</a:t>
            </a:r>
            <a:endParaRPr kumimoji="1" lang="ja-JP" altLang="en-US" sz="4400" baseline="30000" dirty="0"/>
          </a:p>
        </p:txBody>
      </p:sp>
      <p:sp>
        <p:nvSpPr>
          <p:cNvPr id="6" name="テキスト ボックス 5"/>
          <p:cNvSpPr txBox="1"/>
          <p:nvPr/>
        </p:nvSpPr>
        <p:spPr>
          <a:xfrm>
            <a:off x="107504" y="866506"/>
            <a:ext cx="5400600" cy="707886"/>
          </a:xfrm>
          <a:prstGeom prst="rect">
            <a:avLst/>
          </a:prstGeom>
          <a:noFill/>
        </p:spPr>
        <p:txBody>
          <a:bodyPr wrap="square" rtlCol="0">
            <a:spAutoFit/>
          </a:bodyPr>
          <a:lstStyle/>
          <a:p>
            <a:r>
              <a:rPr kumimoji="1" lang="ja-JP" altLang="en-US" sz="4000" dirty="0" smtClean="0"/>
              <a:t>有効数字３けたで表すと</a:t>
            </a:r>
            <a:endParaRPr kumimoji="1" lang="ja-JP" altLang="en-US" sz="4000" baseline="30000" dirty="0"/>
          </a:p>
        </p:txBody>
      </p:sp>
      <p:sp>
        <p:nvSpPr>
          <p:cNvPr id="5" name="正方形/長方形 4"/>
          <p:cNvSpPr/>
          <p:nvPr/>
        </p:nvSpPr>
        <p:spPr>
          <a:xfrm>
            <a:off x="5666929" y="866506"/>
            <a:ext cx="3150221" cy="769441"/>
          </a:xfrm>
          <a:prstGeom prst="rect">
            <a:avLst/>
          </a:prstGeom>
        </p:spPr>
        <p:txBody>
          <a:bodyPr wrap="none">
            <a:spAutoFit/>
          </a:bodyPr>
          <a:lstStyle/>
          <a:p>
            <a:pPr algn="r"/>
            <a:r>
              <a:rPr lang="en-US" altLang="ja-JP" sz="4400" dirty="0" smtClean="0">
                <a:solidFill>
                  <a:srgbClr val="FF0000"/>
                </a:solidFill>
              </a:rPr>
              <a:t>4.68×10</a:t>
            </a:r>
            <a:r>
              <a:rPr lang="en-US" altLang="ja-JP" sz="4400" baseline="30000" dirty="0" smtClean="0">
                <a:solidFill>
                  <a:srgbClr val="FF0000"/>
                </a:solidFill>
              </a:rPr>
              <a:t>4</a:t>
            </a:r>
            <a:r>
              <a:rPr lang="en-US" altLang="ja-JP" sz="4400" dirty="0" smtClean="0">
                <a:solidFill>
                  <a:srgbClr val="FF0000"/>
                </a:solidFill>
              </a:rPr>
              <a:t>m</a:t>
            </a:r>
            <a:r>
              <a:rPr lang="en-US" altLang="ja-JP" sz="4400" baseline="30000" dirty="0" smtClean="0">
                <a:solidFill>
                  <a:srgbClr val="FF0000"/>
                </a:solidFill>
              </a:rPr>
              <a:t>2</a:t>
            </a:r>
            <a:endParaRPr lang="ja-JP" altLang="en-US" sz="4400" baseline="30000" dirty="0">
              <a:solidFill>
                <a:srgbClr val="FF0000"/>
              </a:solidFill>
            </a:endParaRPr>
          </a:p>
        </p:txBody>
      </p:sp>
    </p:spTree>
    <p:extLst>
      <p:ext uri="{BB962C8B-B14F-4D97-AF65-F5344CB8AC3E}">
        <p14:creationId xmlns:p14="http://schemas.microsoft.com/office/powerpoint/2010/main" val="273159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280" y="116632"/>
            <a:ext cx="9036496" cy="864096"/>
          </a:xfrm>
        </p:spPr>
        <p:txBody>
          <a:bodyPr>
            <a:normAutofit fontScale="90000"/>
          </a:bodyPr>
          <a:lstStyle/>
          <a:p>
            <a:r>
              <a:rPr kumimoji="1" lang="ja-JP" altLang="en-US" dirty="0" smtClean="0"/>
              <a:t>次の測定値は何の位まで測定したものか</a:t>
            </a:r>
            <a:endParaRPr kumimoji="1" lang="ja-JP" altLang="en-US" dirty="0"/>
          </a:p>
        </p:txBody>
      </p:sp>
      <p:sp>
        <p:nvSpPr>
          <p:cNvPr id="3" name="コンテンツ プレースホルダー 2"/>
          <p:cNvSpPr>
            <a:spLocks noGrp="1"/>
          </p:cNvSpPr>
          <p:nvPr>
            <p:ph idx="1"/>
          </p:nvPr>
        </p:nvSpPr>
        <p:spPr>
          <a:xfrm>
            <a:off x="179512" y="1160748"/>
            <a:ext cx="3610744" cy="5256584"/>
          </a:xfrm>
        </p:spPr>
        <p:txBody>
          <a:bodyPr>
            <a:normAutofit/>
          </a:bodyPr>
          <a:lstStyle/>
          <a:p>
            <a:pPr marL="0" indent="0">
              <a:buNone/>
            </a:pPr>
            <a:r>
              <a:rPr lang="en-US" altLang="ja-JP" sz="4800" dirty="0" smtClean="0"/>
              <a:t>3.81×1</a:t>
            </a:r>
            <a:r>
              <a:rPr kumimoji="1" lang="en-US" altLang="ja-JP" sz="4800" dirty="0" smtClean="0"/>
              <a:t>0</a:t>
            </a:r>
            <a:r>
              <a:rPr kumimoji="1" lang="en-US" altLang="ja-JP" sz="4800" baseline="30000" dirty="0" smtClean="0"/>
              <a:t>2</a:t>
            </a:r>
            <a:r>
              <a:rPr kumimoji="1" lang="ja-JP" altLang="en-US" sz="4800" dirty="0" err="1" smtClean="0"/>
              <a:t>ｍ</a:t>
            </a:r>
            <a:endParaRPr kumimoji="1" lang="en-US" altLang="ja-JP" sz="4800" dirty="0" smtClean="0"/>
          </a:p>
          <a:p>
            <a:pPr marL="0" indent="0">
              <a:buNone/>
            </a:pPr>
            <a:r>
              <a:rPr kumimoji="1" lang="ja-JP" altLang="en-US" sz="4800" dirty="0" smtClean="0"/>
              <a:t>＝</a:t>
            </a:r>
            <a:r>
              <a:rPr kumimoji="1" lang="en-US" altLang="ja-JP" sz="4800" dirty="0" smtClean="0">
                <a:solidFill>
                  <a:srgbClr val="FF0000"/>
                </a:solidFill>
              </a:rPr>
              <a:t>381</a:t>
            </a:r>
            <a:r>
              <a:rPr lang="ja-JP" altLang="en-US" sz="4800" dirty="0" err="1"/>
              <a:t>ｍ</a:t>
            </a:r>
            <a:endParaRPr lang="en-US" altLang="ja-JP" sz="4800" dirty="0"/>
          </a:p>
          <a:p>
            <a:pPr marL="0" indent="0">
              <a:buNone/>
            </a:pPr>
            <a:r>
              <a:rPr kumimoji="1" lang="ja-JP" altLang="en-US" sz="4800" dirty="0" smtClean="0"/>
              <a:t>　　　</a:t>
            </a:r>
            <a:r>
              <a:rPr kumimoji="1" lang="en-US" altLang="ja-JP" sz="4800" dirty="0" smtClean="0">
                <a:solidFill>
                  <a:srgbClr val="FF0000"/>
                </a:solidFill>
              </a:rPr>
              <a:t>1</a:t>
            </a:r>
            <a:r>
              <a:rPr kumimoji="1" lang="ja-JP" altLang="en-US" sz="4800" dirty="0" err="1" smtClean="0">
                <a:solidFill>
                  <a:srgbClr val="FF0000"/>
                </a:solidFill>
              </a:rPr>
              <a:t>ｍ</a:t>
            </a:r>
            <a:r>
              <a:rPr kumimoji="1" lang="ja-JP" altLang="en-US" sz="4800" dirty="0" smtClean="0">
                <a:solidFill>
                  <a:srgbClr val="FF0000"/>
                </a:solidFill>
              </a:rPr>
              <a:t>の位</a:t>
            </a:r>
            <a:endParaRPr kumimoji="1" lang="en-US" altLang="ja-JP" sz="4800" dirty="0" smtClean="0">
              <a:solidFill>
                <a:srgbClr val="FF0000"/>
              </a:solidFill>
            </a:endParaRPr>
          </a:p>
          <a:p>
            <a:pPr marL="0" indent="0">
              <a:buNone/>
            </a:pPr>
            <a:r>
              <a:rPr lang="en-US" altLang="ja-JP" sz="4800" dirty="0" smtClean="0"/>
              <a:t>2.00×10</a:t>
            </a:r>
            <a:r>
              <a:rPr lang="en-US" altLang="ja-JP" sz="4800" baseline="30000" dirty="0" smtClean="0"/>
              <a:t>3</a:t>
            </a:r>
            <a:r>
              <a:rPr lang="ja-JP" altLang="en-US" sz="4800" dirty="0" err="1" smtClean="0"/>
              <a:t>ｇ</a:t>
            </a:r>
            <a:endParaRPr lang="en-US" altLang="ja-JP" sz="4800" dirty="0" smtClean="0"/>
          </a:p>
          <a:p>
            <a:pPr marL="0" indent="0">
              <a:buNone/>
            </a:pPr>
            <a:r>
              <a:rPr kumimoji="1" lang="ja-JP" altLang="en-US" sz="4800" dirty="0" smtClean="0"/>
              <a:t>＝</a:t>
            </a:r>
            <a:r>
              <a:rPr kumimoji="1" lang="en-US" altLang="ja-JP" sz="4800" dirty="0" smtClean="0">
                <a:solidFill>
                  <a:srgbClr val="FF0000"/>
                </a:solidFill>
              </a:rPr>
              <a:t>200</a:t>
            </a:r>
            <a:r>
              <a:rPr kumimoji="1" lang="en-US" altLang="ja-JP" sz="4800" dirty="0" smtClean="0"/>
              <a:t>0</a:t>
            </a:r>
            <a:r>
              <a:rPr kumimoji="1" lang="ja-JP" altLang="en-US" sz="4800" dirty="0" err="1" smtClean="0"/>
              <a:t>ｇ</a:t>
            </a:r>
            <a:endParaRPr kumimoji="1" lang="en-US" altLang="ja-JP" sz="4800" dirty="0" smtClean="0"/>
          </a:p>
          <a:p>
            <a:pPr marL="0" indent="0">
              <a:buNone/>
            </a:pPr>
            <a:r>
              <a:rPr lang="ja-JP" altLang="en-US" sz="4800" dirty="0" smtClean="0"/>
              <a:t>　　　</a:t>
            </a:r>
            <a:r>
              <a:rPr lang="en-US" altLang="ja-JP" sz="4800" dirty="0" smtClean="0">
                <a:solidFill>
                  <a:srgbClr val="FF0000"/>
                </a:solidFill>
              </a:rPr>
              <a:t>10</a:t>
            </a:r>
            <a:r>
              <a:rPr lang="ja-JP" altLang="en-US" sz="4800" dirty="0" err="1" smtClean="0">
                <a:solidFill>
                  <a:srgbClr val="FF0000"/>
                </a:solidFill>
              </a:rPr>
              <a:t>ｇ</a:t>
            </a:r>
            <a:r>
              <a:rPr lang="ja-JP" altLang="en-US" sz="4800" dirty="0" smtClean="0">
                <a:solidFill>
                  <a:srgbClr val="FF0000"/>
                </a:solidFill>
              </a:rPr>
              <a:t>の位</a:t>
            </a:r>
            <a:endParaRPr kumimoji="1" lang="ja-JP" altLang="en-US" sz="4800" dirty="0">
              <a:solidFill>
                <a:srgbClr val="FF0000"/>
              </a:solidFill>
            </a:endParaRPr>
          </a:p>
        </p:txBody>
      </p:sp>
      <p:pic>
        <p:nvPicPr>
          <p:cNvPr id="1026" name="Picture 2" descr="https://encrypted-tbn3.gstatic.com/images?q=tbn:ANd9GcS1YIAlQwRZqWPP3bYYGGwPCu1QAy6C9fa2lZU-m6ehg1obtgG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201" y="980728"/>
            <a:ext cx="5184575" cy="38884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コネクタ 4"/>
          <p:cNvCxnSpPr/>
          <p:nvPr/>
        </p:nvCxnSpPr>
        <p:spPr>
          <a:xfrm>
            <a:off x="6404160" y="1916832"/>
            <a:ext cx="0" cy="187220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372566" y="2391271"/>
            <a:ext cx="2412840" cy="923330"/>
          </a:xfrm>
          <a:prstGeom prst="rect">
            <a:avLst/>
          </a:prstGeom>
          <a:noFill/>
        </p:spPr>
        <p:txBody>
          <a:bodyPr wrap="none" rtlCol="0">
            <a:spAutoFit/>
          </a:bodyPr>
          <a:lstStyle/>
          <a:p>
            <a:r>
              <a:rPr kumimoji="1" lang="en-US" altLang="ja-JP" sz="5400" dirty="0" smtClean="0">
                <a:solidFill>
                  <a:srgbClr val="FFFF00"/>
                </a:solidFill>
              </a:rPr>
              <a:t>369.8</a:t>
            </a:r>
            <a:r>
              <a:rPr kumimoji="1" lang="ja-JP" altLang="en-US" sz="5400" dirty="0" smtClean="0">
                <a:solidFill>
                  <a:srgbClr val="FFFF00"/>
                </a:solidFill>
              </a:rPr>
              <a:t>ｍ</a:t>
            </a:r>
            <a:endParaRPr kumimoji="1" lang="ja-JP" altLang="en-US" sz="5400" dirty="0">
              <a:solidFill>
                <a:srgbClr val="FFFF00"/>
              </a:solidFill>
            </a:endParaRPr>
          </a:p>
        </p:txBody>
      </p:sp>
      <p:sp>
        <p:nvSpPr>
          <p:cNvPr id="8" name="正方形/長方形 7"/>
          <p:cNvSpPr/>
          <p:nvPr/>
        </p:nvSpPr>
        <p:spPr>
          <a:xfrm>
            <a:off x="6108937" y="5013176"/>
            <a:ext cx="2773516" cy="1569660"/>
          </a:xfrm>
          <a:prstGeom prst="rect">
            <a:avLst/>
          </a:prstGeom>
        </p:spPr>
        <p:txBody>
          <a:bodyPr wrap="none">
            <a:spAutoFit/>
          </a:bodyPr>
          <a:lstStyle/>
          <a:p>
            <a:r>
              <a:rPr lang="en-US" altLang="ja-JP" sz="4800" dirty="0" smtClean="0">
                <a:solidFill>
                  <a:srgbClr val="FF0000"/>
                </a:solidFill>
              </a:rPr>
              <a:t>10</a:t>
            </a:r>
            <a:r>
              <a:rPr lang="ja-JP" altLang="en-US" sz="4800" dirty="0" smtClean="0">
                <a:solidFill>
                  <a:srgbClr val="FF0000"/>
                </a:solidFill>
              </a:rPr>
              <a:t>㎝の位</a:t>
            </a:r>
            <a:endParaRPr lang="en-US" altLang="ja-JP" sz="4800" dirty="0" smtClean="0">
              <a:solidFill>
                <a:srgbClr val="FF0000"/>
              </a:solidFill>
            </a:endParaRPr>
          </a:p>
          <a:p>
            <a:r>
              <a:rPr lang="en-US" altLang="ja-JP" sz="4800" dirty="0">
                <a:solidFill>
                  <a:srgbClr val="FF0000"/>
                </a:solidFill>
              </a:rPr>
              <a:t>0.1</a:t>
            </a:r>
            <a:r>
              <a:rPr lang="ja-JP" altLang="en-US" sz="4800" dirty="0" err="1" smtClean="0">
                <a:solidFill>
                  <a:srgbClr val="FF0000"/>
                </a:solidFill>
              </a:rPr>
              <a:t>ｍ</a:t>
            </a:r>
            <a:r>
              <a:rPr lang="ja-JP" altLang="en-US" sz="4800" dirty="0" smtClean="0">
                <a:solidFill>
                  <a:srgbClr val="FF0000"/>
                </a:solidFill>
              </a:rPr>
              <a:t>の位</a:t>
            </a:r>
            <a:endParaRPr lang="ja-JP" altLang="en-US" sz="4800" dirty="0"/>
          </a:p>
        </p:txBody>
      </p:sp>
    </p:spTree>
    <p:extLst>
      <p:ext uri="{BB962C8B-B14F-4D97-AF65-F5344CB8AC3E}">
        <p14:creationId xmlns:p14="http://schemas.microsoft.com/office/powerpoint/2010/main" val="38336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wipe(left)">
                                      <p:cBhvr>
                                        <p:cTn id="57" dur="5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xEl>
                                              <p:pRg st="1" end="1"/>
                                            </p:txEl>
                                          </p:spTgt>
                                        </p:tgtEl>
                                        <p:attrNameLst>
                                          <p:attrName>style.visibility</p:attrName>
                                        </p:attrNameLst>
                                      </p:cBhvr>
                                      <p:to>
                                        <p:strVal val="visible"/>
                                      </p:to>
                                    </p:set>
                                    <p:animEffect transition="in" filter="wipe(left)">
                                      <p:cBhvr>
                                        <p:cTn id="6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8" grpId="0"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296</Words>
  <Application>Microsoft Office PowerPoint</Application>
  <PresentationFormat>画面に合わせる (4:3)</PresentationFormat>
  <Paragraphs>69</Paragraphs>
  <Slides>8</Slides>
  <Notes>2</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近似値と有効数字</vt:lpstr>
      <vt:lpstr>問題1 ふたばさんの通う中学校では給食の残りが多くて困っている。クラスごとに写真のようなはかりで残りの重さを測定して一覧表にすることになった。はかりの目盛りが次のようになったとき、何ｋｇであるとすればよいだろうか。</vt:lpstr>
      <vt:lpstr>PowerPoint プレゼンテーション</vt:lpstr>
      <vt:lpstr>問題２ Ｃ組の給食の残りの量を示すはかりの目盛りが次のようになったとき、何ｇであると表せばよいだろうか。</vt:lpstr>
      <vt:lpstr>有効数字とは・・・</vt:lpstr>
      <vt:lpstr>地球の直径</vt:lpstr>
      <vt:lpstr>東京ドームの面積</vt:lpstr>
      <vt:lpstr>次の測定値は何の位まで測定したものか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近似値</dc:title>
  <dc:creator>teacher</dc:creator>
  <cp:lastModifiedBy>teacher</cp:lastModifiedBy>
  <cp:revision>50</cp:revision>
  <cp:lastPrinted>2015-03-15T23:15:34Z</cp:lastPrinted>
  <dcterms:created xsi:type="dcterms:W3CDTF">2013-02-21T22:37:49Z</dcterms:created>
  <dcterms:modified xsi:type="dcterms:W3CDTF">2016-03-01T01:05:07Z</dcterms:modified>
</cp:coreProperties>
</file>