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2" r:id="rId2"/>
    <p:sldId id="256" r:id="rId3"/>
    <p:sldId id="273" r:id="rId4"/>
    <p:sldId id="274" r:id="rId5"/>
    <p:sldId id="275" r:id="rId6"/>
    <p:sldId id="276" r:id="rId7"/>
    <p:sldId id="264" r:id="rId8"/>
    <p:sldId id="262" r:id="rId9"/>
    <p:sldId id="277" r:id="rId10"/>
    <p:sldId id="278" r:id="rId11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80" autoAdjust="0"/>
    <p:restoredTop sz="94660"/>
  </p:normalViewPr>
  <p:slideViewPr>
    <p:cSldViewPr>
      <p:cViewPr varScale="1">
        <p:scale>
          <a:sx n="65" d="100"/>
          <a:sy n="65" d="100"/>
        </p:scale>
        <p:origin x="-876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285811-BC38-4788-A84D-E2B223318C38}" type="datetimeFigureOut">
              <a:rPr kumimoji="1" lang="ja-JP" altLang="en-US" smtClean="0"/>
              <a:t>2015/1/28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16BF50-6697-42BE-A2CD-DFD10D3226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901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16BF50-6697-42BE-A2CD-DFD10D3226C0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33299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7F34-566B-42A0-BD1E-342AD38FEAA8}" type="datetimeFigureOut">
              <a:rPr kumimoji="1" lang="ja-JP" altLang="en-US" smtClean="0"/>
              <a:t>2015/1/28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C58E-CBC4-4014-90BC-947B061675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6256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7F34-566B-42A0-BD1E-342AD38FEAA8}" type="datetimeFigureOut">
              <a:rPr kumimoji="1" lang="ja-JP" altLang="en-US" smtClean="0"/>
              <a:t>2015/1/28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C58E-CBC4-4014-90BC-947B061675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3597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7F34-566B-42A0-BD1E-342AD38FEAA8}" type="datetimeFigureOut">
              <a:rPr kumimoji="1" lang="ja-JP" altLang="en-US" smtClean="0"/>
              <a:t>2015/1/28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C58E-CBC4-4014-90BC-947B061675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7433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7F34-566B-42A0-BD1E-342AD38FEAA8}" type="datetimeFigureOut">
              <a:rPr kumimoji="1" lang="ja-JP" altLang="en-US" smtClean="0"/>
              <a:t>2015/1/28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C58E-CBC4-4014-90BC-947B061675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8180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7F34-566B-42A0-BD1E-342AD38FEAA8}" type="datetimeFigureOut">
              <a:rPr kumimoji="1" lang="ja-JP" altLang="en-US" smtClean="0"/>
              <a:t>2015/1/28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C58E-CBC4-4014-90BC-947B061675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4763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7F34-566B-42A0-BD1E-342AD38FEAA8}" type="datetimeFigureOut">
              <a:rPr kumimoji="1" lang="ja-JP" altLang="en-US" smtClean="0"/>
              <a:t>2015/1/28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C58E-CBC4-4014-90BC-947B061675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2813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7F34-566B-42A0-BD1E-342AD38FEAA8}" type="datetimeFigureOut">
              <a:rPr kumimoji="1" lang="ja-JP" altLang="en-US" smtClean="0"/>
              <a:t>2015/1/28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C58E-CBC4-4014-90BC-947B061675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8378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7F34-566B-42A0-BD1E-342AD38FEAA8}" type="datetimeFigureOut">
              <a:rPr kumimoji="1" lang="ja-JP" altLang="en-US" smtClean="0"/>
              <a:t>2015/1/28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C58E-CBC4-4014-90BC-947B061675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6830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7F34-566B-42A0-BD1E-342AD38FEAA8}" type="datetimeFigureOut">
              <a:rPr kumimoji="1" lang="ja-JP" altLang="en-US" smtClean="0"/>
              <a:t>2015/1/28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C58E-CBC4-4014-90BC-947B061675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0339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7F34-566B-42A0-BD1E-342AD38FEAA8}" type="datetimeFigureOut">
              <a:rPr kumimoji="1" lang="ja-JP" altLang="en-US" smtClean="0"/>
              <a:t>2015/1/28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C58E-CBC4-4014-90BC-947B061675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4974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7F34-566B-42A0-BD1E-342AD38FEAA8}" type="datetimeFigureOut">
              <a:rPr kumimoji="1" lang="ja-JP" altLang="en-US" smtClean="0"/>
              <a:t>2015/1/28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C58E-CBC4-4014-90BC-947B061675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5049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77F34-566B-42A0-BD1E-342AD38FEAA8}" type="datetimeFigureOut">
              <a:rPr kumimoji="1" lang="ja-JP" altLang="en-US" smtClean="0"/>
              <a:t>2015/1/28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1CC58E-CBC4-4014-90BC-947B061675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2932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指導手順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525963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直線と平面の位置関係～２平面の位置関係までです。</a:t>
            </a:r>
            <a:endParaRPr kumimoji="1" lang="en-US" altLang="ja-JP" dirty="0" smtClean="0"/>
          </a:p>
          <a:p>
            <a:r>
              <a:rPr lang="ja-JP" altLang="en-US" dirty="0" smtClean="0"/>
              <a:t>直線に見立てた竹</a:t>
            </a:r>
            <a:r>
              <a:rPr lang="ja-JP" altLang="en-US" dirty="0" err="1" smtClean="0"/>
              <a:t>ひごや</a:t>
            </a:r>
            <a:r>
              <a:rPr lang="ja-JP" altLang="en-US" dirty="0" smtClean="0"/>
              <a:t>、平面に見立てた厚紙、竹</a:t>
            </a:r>
            <a:r>
              <a:rPr lang="ja-JP" altLang="en-US" dirty="0" err="1" smtClean="0"/>
              <a:t>ひごで</a:t>
            </a:r>
            <a:r>
              <a:rPr lang="ja-JP" altLang="en-US" dirty="0" smtClean="0"/>
              <a:t>つくった立方体</a:t>
            </a:r>
            <a:r>
              <a:rPr lang="en-US" altLang="ja-JP" dirty="0" smtClean="0"/>
              <a:t>(</a:t>
            </a:r>
            <a:r>
              <a:rPr lang="ja-JP" altLang="en-US" dirty="0" smtClean="0"/>
              <a:t>ホームページの自作教具をご参照ください。</a:t>
            </a:r>
            <a:r>
              <a:rPr lang="en-US" altLang="ja-JP" dirty="0" smtClean="0"/>
              <a:t>)</a:t>
            </a:r>
            <a:r>
              <a:rPr lang="ja-JP" altLang="en-US" dirty="0" smtClean="0"/>
              <a:t>などがあればさらに理解が進むと思います。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46719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>
                <a:ea typeface="ＤＦ平成明朝体W7" pitchFamily="1" charset="-128"/>
              </a:rPr>
              <a:t>身のまわりの垂直に交わる２平面</a:t>
            </a:r>
            <a:endParaRPr kumimoji="1" lang="ja-JP" altLang="en-US" dirty="0">
              <a:ea typeface="ＤＦ平成明朝体W7" pitchFamily="1" charset="-128"/>
            </a:endParaRPr>
          </a:p>
        </p:txBody>
      </p:sp>
      <p:pic>
        <p:nvPicPr>
          <p:cNvPr id="2050" name="Picture 2" descr="http://t3.gstatic.com/images?q=tbn:ANd9GcRjjduNTkBNRjzO0UE_NzqeTXtaJcIybmVL__w46NneYE8sOZh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1412776"/>
            <a:ext cx="5287389" cy="396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4" descr="data:image/jpeg;base64,/9j/4AAQSkZJRgABAQAAAQABAAD/2wCEAAkGBg8PEBAUDxQPEBAWEBQSFRANDw8PDxEPFBAVFBUQFBUXHCYeFxkjGhQSHy8gJDMpLCwsFR40NTA2QSYtLCkBCQoKDQwNFA8PECkYFBgpKTUpKSkpKSkpKSkpKSkpKSkuKSkpKSkpKSkpKSkpKSkpKSkpKSkpKSkpKSkpKSkpKf/AABEIAIAAgAMBIgACEQEDEQH/xAAcAAABBAMBAAAAAAAAAAAAAAAAAQYHCAIDBQT/xABEEAABAwICBAkJBAgHAAAAAAABAAIDBBEHIQUSEzEGQVFhcXJzkbEiMzVCUmJ0srMkJTKhIzSBhJLBwtEUFVNjgsPw/8QAFwEBAQEBAAAAAAAAAAAAAAAAAAECA//EABkRAQADAQEAAAAAAAAAAAAAAAABAjEREv/aAAwDAQACEQMRAD8AnFCEIBCEIBCEIBCEIMSU2qfEfRb3Fu3awhxH6Vr2AkG2RItZOYhVkm/E7rO+YqxHUmeLJUmlIJheGSKUf7UjX+BXpuqwtyNxkeUZHvGa6tFwtr4PNVM7RyOkMje511fLPpYkFKoTosW9Ix+c2Ew9+Msd3sI8F36LGqM2E9NI3ngkbIO52r/NTzK+oSahNrQHD6hrpBHC54lILtnLG5jiBvsdxsnKFGghCEAhCEAhCEAhCECFVjl/E7rO+YqzhVY5fxO6zvmK1VizC6CUWSLowQpEpSFQOvCv0pD2c30yp4UEYVelIezm+mVO6xbXSuEJWg18Qfsy+PaWvs9du0sdx1b3W8hQhiiwf5nL2cXEPYUiOrM8TddAKrxQ8JK2C2xqJ2AertHOZ/C4kJwUOK+kI/OCGce+zUd3sI8FfMp6hNKFHNDjJAfPwSx88Lmyt7jqlOKhxC0ZNa07GE8U4dD+bgAs8XpyIWiCrZIAY3Ne32o3B7e8ZLddFBVYpTmesfEqzrlWGQ5npPitVYsxukui6xJW2CkrElIXLAuQPHCj0pF2U3yKeFA2EZvpSPsZflU8rnbXSuEKhPFMfeT+xi+UqbCoWxVH3i7sIv6v7K10thnISoXRzIhCRBsp53xu1o3Pjd7Ub3Ru722KnLDuvlqNHwPmc6R93tL3m7iGvIFzxm1lBKm3Cz0ZF2kv1CsWbqdrzkqwP3npPirPv3Krz3b0qWYlywLli960ulWmWwvWBetLpViXodPvCB33ozsJvAKfFAGDZvpVnYTeAU/rnbW64FC+LPpD93j8XqaFDOLg+3t+GZ8z1a6tsMtF0iF0cgkKVCBFNeFLvu2PtZfqFQopbw80xBSaKa+d4Y3bTWBzc46+5rd5KzZqp/SHJVVqaoAkcfJyKUeE+IU9QHMgvBCQRceeeN2bvV6B3qKJQRlvG6xsckiOFp60vqlqdOtjomn1bdUkfkbhazTDicf+Q/mFWWO0SiRYGmfxWd1Tf8t61kkb7jpFiqJFwUN9KD4aX+hWAVfcDnX0p+7S+LFYJc7a6VwKHcXx9uj+GZ9SRTGofxiH22H4YfVepXS2GIhIhdXMIQkVCroUbvIzvkTbmuRey5y72htBVM8JfBGZWh7gRG5jngi29l9ayI8sxyKbtRHmU5aylfGdWQPidySxvYd/fa3GuFUsz4jkDkcsxf8A90JJxzyxJs16HNSaqK85iW2mpJJHNZGHve42axoL3OJ4g3jTi4LcCKrSTv0Q1IQbOqJAdm3mbb8buYftIU2cFeBNJo5loW60pFnzyWMj+a+5rfdCxNliOmvhjhtJQSf4mpLWzOjLBDHYhjXFpJe4ZF3k7hkOUqSgkSrm6RHAohxj/W4Phv8AtcpdKi/FnQVVPNDJBFLKxsJa4xN1y120JsWjPcVY1JxGd0l1hJdps4Frhva8Frh0g5hJrrq5tmsi616yyDlRnde/R77C4uHBxs5rtUg2Frfkudde2jPknrf2QdxnC2tjGqJnyR+xUtZM09IffxXmfwjpJP1qgp3H/Uo3vpJOmwu39mS58hW/QXBSq0hJqwN8gOs+V/kxM6SN7vdFz0b1JiFhuj0Toqqc1tNPVU0j3BrYqyDbMLybBokiPLygp3cG8GQyTWr3sla0+TDAX6jud7iAbcw707eCfASl0e0Fg2k5FnVEgGueZo9RvMO9OYNXOZbiGqClbG1rWNaxrRZrWNDWtHIANwW0JULLQQhCASWSoQeOu0XBUC08cco5JWNfbouMk1tI4TaNmzY2SndywSHVv1X3CeqE6nEQaSwXqG3NNPHKPZmY6J3RrNuPBNbSPAnSVPfa08paPWhG2b0+RchWHQQtek8qul1jY5HkORHSF0KDNuVyS6wAzJOWQ5TzKwWkdA0tSLTwxS88kbS7+LeF4dEcCaGkeXwRBrzuJLn6vU1idVX0nky+DOGb5dWSt1o494gBtI4e+fUHMM+hSXR0UcLGsia2NjRZrGABoHQtzW2SrMz1qI4LJUIUUIQhAIQhB//Z"/>
          <p:cNvSpPr>
            <a:spLocks noChangeAspect="1" noChangeArrowheads="1"/>
          </p:cNvSpPr>
          <p:nvPr/>
        </p:nvSpPr>
        <p:spPr bwMode="auto">
          <a:xfrm>
            <a:off x="63500" y="-592138"/>
            <a:ext cx="1219200" cy="121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844824"/>
            <a:ext cx="3705944" cy="37059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AutoShape 7" descr="data:image/jpeg;base64,/9j/4AAQSkZJRgABAQAAAQABAAD/2wCEAAkGBhQSEBUUEhQVFRQUFRQVFBUVFBUXFRUVFRUVFBQUFBQXHCYeFxkjGRQUHy8gJCcpLCwsFR4xNTAqNSYrLCkBCQoKDgwOFA8PGikfHBwpLCksLCwpLCosLCwsLCwpLCkpLCwsLyksKSwsLCwsLCwsNCwsLCwpLCwpLCksLCkpLP/AABEIAOEA4QMBIgACEQEDEQH/xAAcAAEBAAIDAQEAAAAAAAAAAAAAAQIDBAUGBwj/xABEEAACAQIDAgkJBQYGAwEAAAAAAQIDEQQhMRJBBTJRYXGBkaHwBgciM0JSkrHRE3KiweEUU2KT0vEXI1RzgqOys9MV/8QAGQEBAQEBAQEAAAAAAAAAAAAAAAECAwQF/8QAKBEBAQACAQMDAQkAAAAAAAAAAAECERIDMUETIVEEIjJDYXGBscHw/9oADAMBAAIRAxEAPwD7iAAAAAAAAAAAAAAAAAAAAAAAAAAAAAAAAAAAAAAAAAAAAAAAAAAAAAAAAAAAAAAAAAAAAAAAAAAAAAAAAAAAAAAAAAAAAAAAAAAAAAAAAAAAAAAAAAAAAAAAAAAAAAAAAAAAAAAAAAAAAAAAAAAAAAAAAAAAAAAAAAAAAAA8b5TwhhsbQxs3JJTVObdersKMqck2qCWxuvyux6XgzhWnXpRq05KUJXcWnk7NrJtLkNcbrabjmgiZTKgAAAAAAAAAAAAAAAAAAAAAARsCg6rhDypwtDKrXpp+6pbUr8mzG7PO47zrUI+qpVajyzaVOP4vS/CamNvaJt7cHzT/ABZq/wCnp/zZf0g16eXwbj6WADmoAAPn/nixGzg6XK63ypVL/NHZeTdBUsFho3Xo0KV2+WUNt67PvcrOp87lPawcObENf9dT6I7fydr7eDw843tKhSvqnlTUHmrWV43zZ7PwMdfN/iPP+Jl+k/t2ca8o+00t99N79u1vi6jfHhOS4yVuuP8A5Zd5xFLK6y51ks1bVWsrrluzFPK6y5+Lu5Va2nvNnHUddu1hwinqpLntddqN1LExlxZJ9DOo2t7yzvdpLPptbtk2YSd83pyvPK9+NK/KvbXQZ4rt31ynQxryjpJrNK7eW/3v6n0HIjwpJLNJ6Zu8fnl+InCm3bA4UeFI2vJOPTp2rI30sXGWkkzOqu24EuUigAuAB1mP8psNR9ZXpxfJtXl8Mbs83jvOrh4+qp1Kj57Qj2vPuNTG3tDb25Gz5Nj/ADo4qfq1TpLmi5y7ZZX6jzuO4cxFb1tapO+5yaj8KsjpOjl5Z5R9n4Q8qcLQ9ZXpp+6pbUvhjdnncd51aEfVU6lR8rtTj2u77j5YlYqZ1nQnlnk9hj/Odi5+rVOkuaO3Ltll3HnMdw1XretrVJ8zm9nPX0VZW5rHCuDpMMZ2iW0Stpl0ZFJchtGW0CAD9EgA+a7AAA+ZedfhCKwmwn6X7TLKztxJpXlay10bPScC4WNLDUaaakqVOFNtabUF6WbWWd3xtLHSeVeIm5pOrTowp4mMqcqlNuMpTU4qLbumnep7NkoNtpK66bgrHY6g1JPDToNbcI0lL7OcXdp06lJOVO978Vw6D0TL7Ex/dy172voElo3y6vlz9qT6dJ7txJq3M9z0em5tp8uk30nQUPLrC7SjVm8NN7qqtF2u3atT9FrdaWmWR3uHqqcdqnKM473TkpLS+bh+cWyKryz0bv8Aw8mj9Fvqk+kknbPRu+ejd7aO8W8luk+nQryvu5fZV7J52tm1/CziYnhajTTc6kY8qXVrZZrLVxfSByZ5aZOz5m8/+Da7V0hvZeWT+F5Za+hJ/I8zjPOFh4JqF6jVnaN2nfdeF4dyOkxvnJqO8aNNQi+V2d9eLTun3HSdLK+GblHv5rZzeTzzfo9d/QfY2uc42L4SpU1epOEb5ptq7yejaju3qT01PluK8qsVU1qta3VNKN76t2v22Oqm765vN5tt+Oo6z6e+azzfUK/nHw1K2xOc29VG7SfPfVdE2dZW871ZP0KMGrrjtxut9lG9m/vPoPA25O7s0X0F88u76LPuZv0MPKc6+pYLzw0n67D1Ya503GpHm919xvxnCvBnCDtLFVKcns5OtVoa5bOxN7D6kfJu75/kw3uff+tmZv02Pi6X1K+j4nzTvZ2sNiYyTWSqwVnnqqlJ6W/hZ0GN8hMdS1obaV86M4zyX8LtLPkszz2Dx1SjnRqVKWnEqSgnZ+7xX1nocD5ycdT1qQqrP1tNct77dNrQz6fVx7XbXPGujxEHTezUjKm+SpCUHnn7aW4xPf4bztQmtnE4VtXzdOUasdNdmducOtwFiPcoSaWdqmHazvqrRb7TPPLH72K+18vAC59En5sMPVTlhcXK11r9nXistLq0ufU6XhDzZ4ynfYVKtH+CThPX3J5Xtnxizq40415UhycbwVXo+uoVqeqvKnLZy1e3G8bc9ziQqJ6NPoafyOksvZGQuRgqAJkBofo0EbOr4Q8qsLQyq4ilF+7tJy+GN33HzNbd3ag8TjPOth4+qp1qr3PZVOPbN37Ezz+O86mJl6qnSpK/tbVSXziu46zpZ3wzyj1vDHkLTryctud25vZk21/mbP2kcs0pRjsN5vYlKKaUmeTxvk9iMJm8bSs29qVarGGTlUc6n2U1KDktuGzGMVZQtmeZ4U8qMXWX+ZiarT9mLVOPZTSOljTV72zvrq+lt5s74/TXzWL1HtqnlRSVNxrVaNabtlRwtWpS51J1ZxjLK2cXHV5ZI6Ojwrg3PaeGrYWef+bg6zs775U04yStuV+s6ixHE7To4zzWOVdtwr5QbV4xxuLrN3UXOjspJ5LbqScZJWb4sWzppxk3eS27e0n9ppprdrrQdMjp851wx4zTN91jUvpn3/XMt7/T+9zCbk9bS+8s10S17zDbtua/Eux2fedNs1ubvz9/zuXxy/U4/wC0rx9JW/MzVVPRp818+x/Qaqbjb48a/Il93jsz+Ri3y9/0f0Mtrl8dv0Csk7/T9M/kRePCv8jFvx4v8hf8/G/8gMuju/T6Dxz/AJMjd/H9wn4/tf5AH4v+tvmXa5fHxfULm8dn0Iu/m/Sz7ihFKLTj6Lyacbxae5prf1necH+WmNoq1PETa5KiVVa31leS7d50fz6v0fzD8X/X6mbhjl3hys7Pf4Hzv1llWoU6mudObg+b0JXXec6flbwRissTh1Tk3FOVWgv/AG072S0zaPmT5++/53XeE/Cv+qOF+mwvb2anUyfT15C8HYlXwmJcW02lCtGold5NwqXaSe66OvxvmmxEfVVqVRZZTjKlLnzW0u4+fSpp7k+pfNM7LA+UmKo2+yxNaOaezt7cbpWzhUvkY9HOfdya5y947/8Aw3x37un/AD4/0g4f+InCH+pf8ij/AEgnDrfkvLFwsbwpWreurVamuUqktnPX0E1G3UcWEUtEl0K3yAOskgtyNgjKNdTQwijOZIo3OzJYljOxGgMLEsZtEsUYWJsmxxMbAa3TuaZ4OL3HKsSxdpZHEVGUeLJ9DzXYy/aSWsU/u5d2jOTYmya5XyxcJ49nGWKjvy6Vl3fQ3Qd9Gn0NPu17iygmap4SL3DcTjlPO22/j9GW/jxf8jj/AGc1pJ25H6S7yOrNaxT+62n2O6L3N2eHJvfxf6/kL+NfqvkcdYtb7rpV+9fQ2xnfTPv6OV/IapuVsfjwr/IKXJ3fp9DBvw/DLe/j+/yAqfj+1n3B+PDt+ZE+Tx2X+RlRpuT2YJyfJFNvlz2dNHqgiPn7/wAm1+ZP08b0bv2bZ40oQzta+1NdMKea67C9Nbpyd/aapprdklt/iRNxpxr+PQ/qBy/2xfuof9//ANQa3fhz1j8t1yEB53pW5GLkKJIiKyIoyBAAJYoCJYlikCo0QysRlRiQyJYDEWMmgVGFg0bqGGnPiRlJLVxi2l0y4q62bHhEuPUpx/hi3Vn8NO8V1zRncVwpU0zTUwsd+XXY7LapLSM6n35bEfgp+l+NBcITjxLUv9qKg/j4/wCIu74SyOIuCq6V84x5arVOPU6jV+o11XstJ2qLe6W1lnotuNm7c1szdKN3d5vleb7XmRo1LfLHCeGP7fD2YpWbd6t5vmuuJdfdM6mIlNWcnKKu0r3ir8kY+iteQ1ypJ7jS8Ir3WT5sjX2U1lG5S5OxfT9Cxfj+30NEozW+/NJXMft37Ufhd12MuvhndneN/V3L6A1/tkeSXYgNU3j/AKV2VyEKcdPQpLi4AjAZAKUxuUCglwABJStrl0uxvpYGpKO0oPZ96VoQ+Oo1HvFsncaSWN/2MFxqqfNSi6j196WxDvfQX7eC4tPafLVm5b/cp7Ee25OXwOPHN7Kzl7qTb7Fmb5YCS4+zS/3ZKMv5avP8IljqltlTcY+7BRpx6401FPrONGKWmXQrD3G/YpLWU580IqnH46l5W/4ILFW4lOnG2jcftZ/FVuk/uxiaBYvH5GeIryqceUp202m2lzKLyXUka7FZCxEYKCjCwsZECISxkAMNkjRmLAathA2WRS7TTeCFMtgITazS3vRb30LVkRSHJfB81bbSpp6OrJU+XSMvTem6LIqdNcacp81KGytP3lWz5PYZOUVoMqFKU3anGU2tdiLlbptp1m39qiuJSgv4p3rS0t7fofgMMRi5zVpzlJbot+guiCtFaLJIe42SwduPOnB+7tbc/gpbVtdJNEcqS3VKn3nGlDm9GO1N7/aj0HHSA180clY+UX/lqFPnpwSl/MntT7JLoNFSTlLak3KXvSblL4ndkIJJBQAUCMpGAIwCoAACAACMFIAIUFEBSWCFvFwLADlUMJOa2oQlKO+VrQWmtSVorXlMlhorj1YLmpp1pa8sbU18fUaa9aU3ecpTfLOTlz5bTduoxMatachVaa0pym+WrOy1/d0rc2s30D/9GolaMvs09VSUaSfS4WlLXe2cYF4w2lt+/e976XvMiAqLcgAC5bkAFJcXIBbi5ABbggAtyEuW4C4IgBSXAAXAYAAEKKQAgXABRncAlygACCkKQCkFxcAAAAAIAIAAAKAAIBCkuUAGQqKCAmjagXAABhgQEKBsMQAoxEAqKACKkQQAZEYAQABFB9QCgisgAAAREiQAQoVEBpkZUQEqwZSAKrBAQQAAf//Z"/>
          <p:cNvSpPr>
            <a:spLocks noChangeAspect="1" noChangeArrowheads="1"/>
          </p:cNvSpPr>
          <p:nvPr/>
        </p:nvSpPr>
        <p:spPr bwMode="auto">
          <a:xfrm>
            <a:off x="63500" y="-1041400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412776"/>
            <a:ext cx="5184576" cy="5184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57" r="23355"/>
          <a:stretch/>
        </p:blipFill>
        <p:spPr bwMode="auto">
          <a:xfrm>
            <a:off x="251520" y="1808820"/>
            <a:ext cx="8713416" cy="4392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53588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11560" y="188640"/>
            <a:ext cx="7772400" cy="2016224"/>
          </a:xfrm>
        </p:spPr>
        <p:txBody>
          <a:bodyPr>
            <a:normAutofit fontScale="90000"/>
          </a:bodyPr>
          <a:lstStyle/>
          <a:p>
            <a:r>
              <a:rPr kumimoji="1" lang="ja-JP" altLang="en-US" sz="5300" dirty="0" smtClean="0">
                <a:ea typeface="ＤＦ平成明朝体W7" pitchFamily="1" charset="-128"/>
              </a:rPr>
              <a:t>空　間　図　形</a:t>
            </a:r>
            <a:r>
              <a:rPr kumimoji="1" lang="en-US" altLang="ja-JP" sz="3600" dirty="0" smtClean="0">
                <a:ea typeface="ＤＦ平成明朝体W7" pitchFamily="1" charset="-128"/>
              </a:rPr>
              <a:t/>
            </a:r>
            <a:br>
              <a:rPr kumimoji="1" lang="en-US" altLang="ja-JP" sz="3600" dirty="0" smtClean="0">
                <a:ea typeface="ＤＦ平成明朝体W7" pitchFamily="1" charset="-128"/>
              </a:rPr>
            </a:br>
            <a:r>
              <a:rPr lang="ja-JP" altLang="en-US" sz="6000" dirty="0" smtClean="0">
                <a:ea typeface="ＤＦ平成明朝体W7" pitchFamily="1" charset="-128"/>
              </a:rPr>
              <a:t>直線と平面の位置関係</a:t>
            </a:r>
            <a:r>
              <a:rPr lang="en-US" altLang="ja-JP" sz="6000" dirty="0" smtClean="0">
                <a:ea typeface="ＤＦ平成明朝体W7" pitchFamily="1" charset="-128"/>
              </a:rPr>
              <a:t/>
            </a:r>
            <a:br>
              <a:rPr lang="en-US" altLang="ja-JP" sz="6000" dirty="0" smtClean="0">
                <a:ea typeface="ＤＦ平成明朝体W7" pitchFamily="1" charset="-128"/>
              </a:rPr>
            </a:br>
            <a:r>
              <a:rPr lang="ja-JP" altLang="en-US" sz="6000" dirty="0">
                <a:ea typeface="ＤＦ平成明朝体W7" pitchFamily="1" charset="-128"/>
              </a:rPr>
              <a:t>２平面の位置関係</a:t>
            </a:r>
            <a:endParaRPr kumimoji="1" lang="ja-JP" altLang="en-US" sz="6000" dirty="0">
              <a:ea typeface="ＤＦ平成明朝体W7" pitchFamily="1" charset="-128"/>
            </a:endParaRPr>
          </a:p>
        </p:txBody>
      </p:sp>
      <p:sp>
        <p:nvSpPr>
          <p:cNvPr id="4" name="AutoShape 4" descr="data:image/jpeg;base64,/9j/4AAQSkZJRgABAQAAAQABAAD/2wCEAAkGBhQSERUUEhQUFBQVFBgXGBUYFxgYFxgUGBUXFBcXFRgYHCcfFxkjGRcWHy8gJCcpLCwsFx4xNTAqNSYrLCkBCQoKDgwOGg8PGiwkHyQsLCwsLSwsLCwsKSwsLCwsLCwsLCwsLCwsLCwsLCwpLCwsLCwsLCksLCwsLCwsLCwsKf/AABEIAMoA+gMBIgACEQEDEQH/xAAcAAABBQEBAQAAAAAAAAAAAAAEAAECAwUGBwj/xABHEAABAwIEAwQIAwQHBgcAAAABAAIRAyEEEjFBBVFhInGBkQYTMkKhscHRB1LwI3KC4RQVQ1NikvEWM3Oi0tMkJVSDssLj/8QAGQEAAwEBAQAAAAAAAAAAAAAAAAECAwQF/8QAJBEAAgICAgMBAAMBAQAAAAAAAAECEQMhEjEEE0FRImFxQjL/2gAMAwEAAhEDEQA/AMZOpQnhe6eSQhPCnCUIAikpZUoQMinUoShAEUlKEoSGRTp4ShAEUlKEoQAySeE8JDIp08JQkAydKE8IAZOlCSAFKdJPCAGlOlCeEAJJOlCAEnShPCAGTp4ShAGfQrkxmaQe6066oiFKE8Jxi0qbsTab0RhKFOEoVCIwlCnC0+AcCOKqZA4Ni57pvCTdbYLZkwlC7zjf4dQM1B2gu12/cVw9SkWkgiCLEKYzU1aKlFx7K4ShShKFQiMJQpQlCAIQlCnCUIAhCUKcJoSGRhPCeEoSAZKFKEoQAySdJADQnhPCjVqhrS5xAaNSdEgJQlCA4VxYVy/K2GtjKTq4GZMbaBaDiAJNhzSUlJWhtNOmKEPXxYFm3PPYfcqjEYzNYSBz3P2HxQXroqtYT7TSQ393VcuXyPkTohi+yNTCVAZ5/NFQgqVjKPCrxp3GmTmjTsaE6K4dw91ZzmsIlsEi5IBmDAGlitP/AGSq/ofzWks+OLpsiOKclaRyXDuItqtBBBMXF7eaMhY3ozhnZGlz5gEZYiCTvz0W5C0xScoJszmkpaIwlCnlTwtSCEL0b0E4M2n+0kFzmgT8V55C1+C+kVTD2bds+XOFnki5RaRcJKLtnquMr5dBK5HjPoiK5dU9h0fqy12+kFJ1ibxsnbxEDQyFyQjKHSOmTjI43EegVQHsPDrbghE4/wBBSWA0xldFwTInpyXUN49TJguE96txPGWNbMgBW8mT8J4QPNcb6N1KfJ1rxqDuIVFfgtVjQ5zTB21K9A4dkrZnAAnYo+lgIZDrlaSzcdMhY76PJXYdw1BHgoQvV3cIYQQWgzc94QvEPRzDEGWhs8rXCPfEPUzzGEoWrxrhXqnksuwm0XjvWZC1M+iMJQpQlCBEYShShKEANCUKULM4zxxlAR7VQizB83cgpclFWxpNukEY/iDKLMzzA2G5PIDdcbxPjDqxzPswHs0/qebkLjsU99TNUOZ5iANACJGUbC6mzDhnbqmTs37BcOTK56+HXCCj/pt+jeKhxJblBpgBoFyW5RmPU3J2WrXq5va8BsPueqwuH13uqNc4ZQ4ENbtl7QnzY4eC3mUY1WPslx4/DXgr5EBT3QnFm5fV1d6b7/uus75DzR7yh8UzOws/MD57d14WZQSH8rn4I7BuJbfUW+yxeDVs1JvMWPhb7HxWh/SgwOP+EnxAstsEuM9meWPKIT6N8b9TjPWE9hzsjv8Ah+yD4EZl6znXhdNsADkP9Vu4T8RazabGtqNgNAE6wAAJ6qM0HJ2i8cuKo5L0UrElrQ9zZns2LT3bt3/QXaBq8+4Bg6hgggQdQ4COpn7L0DCtdkbmILouRoV1eFl5Jx/Dl8mFOyWVLKrISyrvOUrhKFZlTQgBmuI0JCIbxSqAYebqjKllQMgZJ6o93BcRAlj4KCyreq+lbzSDAIIEZp+Klt/BqvoVwbjgwrDSqiHAyCLyDdaDfTqn1t0XE1ahcZcSTzKhlUPHF7ZSyNdHbj0rpvBObKeRWRxL0kLhAM8lz2VKE1CK6BzbLq3EXuBaTYoWFOEoVEWQhNCnCUIAhCUKTiAJNgLknQDquS436TF8soktZcGpoXcwzkOqznNQWy4xcnoM436SinNOjDqmhdq1n3d0XJw57jEucT2nG9+p37lOjhy4flYN9J+3eiqIkZaYhv5ufcuCc3J2zsjFR0ipjW0zDRnqEX6G4v5BXNoBpzVDmedBr4AK1jACG0xJ7Uu22N+ZsbK7K2ncyXHxcegCybLoWHL/AFlJz+y0OytAiIJJMncgv/5lvF3LULBqNqFgqO7LGVQABEy7ITmPc1tluFh0UFkZvz6/ZM0wp5YVLv0EAC4I5K1VmxOceOvzHktBxm0Tsgn4fttqfllsdDz8ytJlu9FgBFqx6no/JMOgSYHIclvYlsHvVK6VTRj0zkOH1ZPYcWnqbL0TgDqhpjOLRrO++5+i854XScHjs9Lhdnw3iQpS0HwEkSYHPmuPFljiy2zTJBzhSOoyp8qzncTIbLrXuReG/Q690KdPiwNUU4gm/hEj4r2I54yPPeKSDsqWVThLKtzMrhLKrITQkBXlSyqyEoQBVlShWZU2VAFeVNCsypZUAVQlCsypZUAVQqcXimUml73BrRufkOZ6KHFeKsoNl93H2WD2nHpyHXZcPxLH1K1QF8ExLWA9lgPPr11WOTKo6XZrDG5b+FvG+POr2u2lNme87kX/APSghRhodUNp7NMc4G25t4KbWBhgdupvyb38u5SyhpknPVJEDkIdPRo0XFJ27Z1pVpD+rzdqp2WDRnynmUXTplw/Kz8vvHv/ACjpqh8ob2nmTtyB5NHPrqpjM7Ww/Luf3j9AsnstBTXmzaTQbgZvdbMt8TdRyNZ2nGSfeOp6D7BVsxRFqYBI8hy01PRXOoBjiXGSPeNhHQe6FIyuuarqD/cptcHQdS4tcBOws021XSNwb4BiZAPwXMf1uXsfSptBDoJeZtlD/Z7w4iV6XwXDF2HoO7PaosMwT7o6hZzbjRpFWYA4PUdtHeRP8lY7gThqWi/Urp3cOdPtnwa0fdVVeE83VOesfIBRzY+JxfH+Dk4d4BMgZrWu3tEdbZkdwtjalKm8m7miZO+h+IK18XwsDUE7wXEyNxc8pWJ6NhrRUpPLJp1CBMTlNgfME+Kd6Ci3GU2WFpvuhvVN5Ba+IdT5t/XcsgrfHLVGU0YOEc0t9kwSdR5TOirz02kSNRYybCdTuLpYbiuoflgz5d6hU4WakReJlouYJ1blOo1jdeXBfy4v6bvRVicZeRmj6chOv8kZg+P5XjMDlzDtc9TqALW71S/gD2ulhzGJhwIfExHbkOHSVKngRTY1zs4kuztEQNI0MgnSDtovUjhnBaMHkhI7vA8RZVAym8eCLhYfB+MUGsaGsNNsXJ2Itf8AQW7SqBwlpBHML0sOTkqbTZwZIU9KkRypQrMqULcyK8qbKrcqbKgCvKmyq3KmypAVZUsqtypsqAKsqxuN+kDaPYZD6sezs0c3nbu1KG476URLKDhazquob0Z+Z3XQdSuZNHsgvkNLiQNalR1pzbnu6mVzzy/EbQx/WVve+q4vLpJ9qqeXJuwA8gptgjLS7LIkvOruZE/MqVRmmew92kLz3/mPwHxU640NWA2BlaLg3MT+Z0zbT5rlZ0IppNtFPst/Nuf3efefinDwAWsbmMiXbAyLuOpKk4F2vZby3P7x2HQeaVOqSCKYEZYzbASCco307u9SUQgNu4y4+Z6NGwWv6OUc76mdrz/4eqWsbftNbnBqXhzBlktuLXB0WSS2ncmSfFx7vtooNxFRxOUupggg5TDi0iCHOGxFiAoavRSf07X0w9LhkbT9ZQrOAa4U6VJpFPs2D6wDcsA+w0OiLmy4iq2pWdNTYxlAhoiwgb23KZwZTF4nkEDjeLl0xYW06AC58EklBUO3Lo1qeMZRD2ntOIaBEdkhwJv1aCPFeu+hXDhU4fhn5qkAZSAQAIe6naBOsbrwbDunVe6fhwMNU4WwVDQbUaarZe5rT7UtME9fgsMrs2gqR1rvRynv6zxqP+jghK/BaA1a2x3e49D7TuoR+Hp4AgE/0QSAYJpWJAO/iqsXWwLdBhjI2FK22uizKMPH8Ow7RMUZBjVtx4lcc7LRx49nJWZlnswHNEAnlIaz/MuzxGKw7tP6O0XFvV7LlfSLCioaZoGmXtfNiItrMdzT/CqQmHV67Is5nmFnHEN5t8wtl9Vh1LR0BHzQ59X08/5pAeVY7ghBcWiR7v8APmVHhuEqUX+8ARsJuNggX8XfLRIhuh56XIWpTY9zRDiW2uLeGlli1NKpDVWatLE5nAEAuGhe0m0TEA3vCIrYx8ABtGN3AOF5jQ7ddroDBB0Fj5lpMOg9oagyNDJ7rIygxoH7Q914HSYKcPIyw/ipaE8UJbaHGIrF2bK3LaXSNLHQ6DpC3aPH2tBljWnvgE7XA71hf1UXU3FrgSSRkJnLOkO1Bkbyn4XOHkVQDmsJgmxgxsZK6oZZxfKzOeKL1R2eExQqCR5K/KuZp8cpsf8As2AECD7vhAsURS9JzJzsGUcjf4ld8PMx9Sezjn40r/ijeypsqpwXEqdUSx28QbHy5IvKuyMlJWjmcWnTKsqWVWZUPjsayizPUMDQbknZrRq5x5JthQ9V4a0ucQ1oEkkwAOZOy4/jPpAapDGBwpO2FqlYbx+Sn1Nz00MOK8UfXcQRAbBDJ7FP/FWPvvjRug+JBoN1dnyNPtVne061gwbDYHrYbrlnkvSN4QrbKGUg0iwfUGjf7OkNp6/E9AkG37Jz1Lhzz7LRaAPj2R4lTLQG3/Z0+XvOJ57ieQ7R6aJ6sljZHqqYnoSJ3/IOgv3aLI0KJgkM7b9HOOg6EjT90fzSqtyFpJL3lthuBmcIA0Y23x3SBJEMGRnOL/wt27z5KL3saAKfacfa5B0kdp25iLXKTQ0RdSm9QiB7vujvn2vG3RRGKc4xSGoIzEcwR2R3bn4pHD+9VcIHOwHcOfmUJiONhv8Auxce8foPupbotbLxSawZnm53Nyf1yQOL4zswQPj/ACQYa+o4AzfnyWvheENYMz4HU6+A0Cycm9I04pdmZRwT6lzYHnqfDUrUpcGa1pzdkbuOsdOSPpAn/dtgfnd9Bqfgrf6EACXdowbn6DQKVH9G5GDiqbQ+GXbAAMRMWm/OAfFexfhFx1lLAua8GRWdHYc4QWsJuAYXlnpFRDa5DdASAOQDyAPKF3H4X8QLKNdt49Y0yBmiWQbDuCxyGsejv/6+pBmVzmtDXEXaRYmRMjYGENV4vScRkNKObiGjnYG5uhqfFaYqEuL7gGXMfqLGBEC2VFf11SNvWMH7xj5hZlA7q+HJvUpOvpLAPLdVYptIgR6ox7oyX6eP1RFTE0To6m7xYUNXo03D2KZ7mt+gTEYnBOK0sTTc9tIU8ry3K4NzRAgkDSb26Io06fIf5R9lzeAwrWYytSeJDu0238VuXveS1/6tp/l+J+6p0hHmPEOH05axlqhiQNAIkz8fJXcMe+m8asABGZs370uFUHy97wQ9zraTG4AO2i0cTTlpbDpNpGUXiw/QXNOf/HZS/SLuIw5suGW+o36dVa7HMI7LhPl89FnUsCGOzPziDpZwi2sdyJyU7GxLoAdYi+0HU/qynjFdDsTeJunJqNRf2thHxsiaWKPsuIJJ3MDTbuVTw2wN3ASNhptl31WfixlgsJkA2dci06EWVpKQXRqOrMIIIuDGvWJ6iVYMgAveYEnppCwaGMcOT76CdNwByHcixWzxlhocPZINnaQJ0mdU3BoVm3w/FtLg1wgh7c2ukjqvQoXlbaocx2QkOsMpJIzDlK38L6R/0bDloLTUPaGY9mmMtvWc3mLUxe94C9DwsvC0+jk8iHKqOk4xxpmHaM13u9lgME9SfdaN3H4my47F4x9Y+se7U5Q4TNwTkw7dQDu83McrjKfiTUzuqOc57y2Qfe1M1CNAIEMFvK1mcNY1wzAlzh602aWgM7NMaWJM97dVpPyrfQoePSDhRAblIvLctAG0do56rtNQNbSbZjdMz2zb1tQB1tGU+yb9I13cY2CGNV4oAxkpuqOGee25zWtkc/eHW+0KOEquLXwfVMbTJOxLS5rSJ92S4aX10UrOmV6WiTjDv7yoPAN+jB5uPVLENyhhqOzuIJYwDTtEHK3vB7R8wh6dYns0xlHOL+AOnefJVYjiNKjp23kXvPak+07e0K/YmR62Xmk5/tHK3lO3+J30HxQeL4zSpgNpAOcAZOjdTEc7Qs3EYyrXPTYCw8t0Qzgwa2ahj5nuCiWS+i4wrsEc+pWMkn9cgtDDcGawZqhA79fALRwmHOUZGhgj2nXee4bePkiBQaztE3/M43/l4JcL7Bz/AAEbSMjI3KNMztfBuvnCJp4QAyZc78zr+Ww8Ez65d7DZH5nWH3KRw0+2S7po3yGvjKqibLRigbN7R6aeJ0UX0nOHaMD8rbeZ1Ui8NGwCpqYsn2R4m380qHYDx/BilZo0AvzPM9YIW9+HnFxRFX1gIbUDMve3MDadLoKlSLqzBXHrA/LLQPdOQwIvOXKurd6N0NKVTuhzXW26rlyNXTOmPVmiPSGlIIJHeCLH/QIhvGabvfHiY+a59/o8QYDge8EfdVHhVQbT3EH4KNFbOgqlj9Q0jwKofh2bNaO4R8lgvwr2iS1w6kIZ2KImHHzITUSbH9Jago1KdW8CQYN7XsSeUrTFM7PqRt2jouW4piy+mWkzvHUIGj6VVWNDQbNAHkIWlOibNNjrEm4Glxr+vkFCk3NJiQREh1559COai2ll7BBOnKOpb3WCd9a2Vh74E26QvL/w0EWg1A0tzDnqARob9bHvWdVwzhVhsNY0ggb3kWC0G4gCb6C956yRt9FFmKLjb3ec36FXGTQinEMaHZXOAImNrkWAjcHmsrE1XF2Z0kAgHQHLMx0/ktnEcLNR3bJAAtFgD1G57lRiMD6tpJGa/MzH10W+KaWvo+LYH64B4dT7QgEidNftCfinFg9sN1nXfpHW36lWYXCMqt7QyzrEgmATpv8Az0V9bhVNjWuAEgm7vZJDCSCNSZAgDXe2uqceW+xOLoEoUoY0uzdoneC49OQ7UFxt3lGAf7wywBocBuLvDYog+0bk5zsCVSx37SlOR2r3TvlJOWp0yss0RZwG6qD/ANm5wghz2tzH2pAc4ho2F2z3BaP+iAh7iKQaT/aOJYLkENaA553mTboVN+IltMB2ZwaTHu0yXuBEcyADzuLoavWOWm3LHYzQNw5ziHO6xHgAp4wRl9YG08rGgNGrhlBk9TM+Kimx2XOq9lgaS9wzEi+VkkAZdhIaCY6SqalRjJNUkuAGVo1BkeDbT1uhMRxdxAbTblAETubk3PjsqG4S4zXJvH8lokl2K7JV+IvqWb2W8h9TuoDBADtG/wCtAiaVOJjsiT3/AGTBwvHI9T4lHK2ATQaRp2eurvsFd65rf3jubuP1QLq53Md33V1HEAdPmfqUtjCKfEXwAIFtdT4BWUMUyZdJOzjc+A0HggTiJF/5qt7xzVKTRLimdAzibAHC7i5sCIsczXdomwsCh3ViRJe1o/w3PmfssrB1od27NyvudJyOj4wqzV8f11+y09j/AAjgjvfw64UzF4ipRbTpVHeqzZqxqQ0B7QXDIQ5x7URICX4iejGHwDaXqMS2pVNRxq0w5sNEAthsktEyLuMyFw2Hr1GT6tzmZhBLSQS0xIJm4sLdE7cGTfXwS29lUlo3OH8UzVabmhxLcjRbVzWtb2QL+01vmu8r1qb92O1tYny1XDYdpa3Du5MkWGvrazRA6PDT4rssQW1DPZM3gwSJvEag9Oi5sm2bQ6K34RrYIlt9nEbWsOsKAc4aVD/EAfsh30bHKXCOpgxfQ2SaHjRzSOogx3hQMLNepuGu7iW/OyBr4i8PpmDb2Q74hSdinA3af4TPw1UTiBP5f3uz81SEZZwdB4IaGh21yDO1jZcdVwDg4jqV6FXYDJsQekrl62GcHEQbE/NbQZnIJpvaZJI15kkW5De6b+ikuEEhn1026LGwtXsEmwm5tva06rRo47KCLn4abg78uV15soNdGvYSeGtd1cORAtv4bwVGYESCBpsPNQbxCRAmSZnXwHfqjqMMsIvrb4SodrsaiDtfFgNO7ziZGwU61EFwJNgLiN9u79FGFkzlvPMW8NEODeSDqem2nT+alSp2HRGlhbFwEAgX3Am8fNUYxvZiGixEAkksLmzJI/Zj9m6+ru5aNN8iNv0Nlc9jRFqY3g6cgSbE6lawzJPZT2jl6uG/3jg2m5rGimHAw2YbTlv5jcmeclBYmiAxnZLfadmJ9oeyAByGU+JKvrY9omG53l09GzmLgBtJI8kKMO6p7bieTRpEm3Tf4r0LrbMGiD8YA6KUmwEno0A9158FU+kSZeczpuCtN+FDAPd6D2vP7JqjbRAGpBP2Cn2BQLTpHLtAImO/nsnY25i/y+5UiwZTeTtvH0UMOwktaCJJAHi4BO7ENUmTPWwtf6qNOp02TVjcxfvU8O/KXGM0sLe6SL/rmqQitzp5frqrcM8Co0kQ3O2Sfy5hPfaU9LBHuV7MK0EZjuJ806CwSqA5xgmFJmHPKOqJdXpskC8ExHKbKp+POwhUGy7D4MFzQ7dwB8TGqgxrWgTCEfiCd/JVynYUHOxw2EpjxJ8QLDp9YQWZIOStjSRq8JrxWaDucvifZP8Amyr0ZzRUAeWtIcJm2pvHMLyoVLgjX67L1YPZUpsqgXqMa62skAnTrIWGQ0iUjCEaPI6e0Pioig4Czc0bzGltDZXmo4aEHvj5hMMdrIIk7doXH62UIbKvWR7Us8IHmLJnBrhrmHeFY3FNdoQf1eyFxOGYToAeYsfMK0SympRaCYEdRI+SAqYapJhxibWGmyur03D2XkjSHCe6+qhnqflZ/mP2VoRy2MxVOpXeaTQykHw0RALRbN3nX+JX0yJyTmAnlprHMzMf6LGpYewIJ6WgTaR8vJbeAww7MzIBJvfMdB5f/IrHKkiotstwb4M2kzeD8IsLK4VjMRr4eEQEWzCzzvy2jSPEeQVT8EXQZ38PLZcbabs0RKljIBvBGllOnWzATofeE27/APVBYugSZDiZBiOYIESEZRZlaGxIjSPnzUySDsIpREbaaG46TssfifGM+ek1hAENObxmxFrW2KP4nXLGEsFwLwLC9h0vyC5/hmYt7cy55gGYFhz8bLTBjTubJk60iNSlk7IFg25HM/r4KpmLEWcYm/dHlv8AzRdZ+ZrrjUCOZMm/QR8QhhRBDbaNvb3sx0/hj4rvVNbMmFOqwyQPGb+epVeIpuyt5ubmA6HRE1qeUQ6BAa3wDRHiha+NpNs0l2mnOBPxlZxgxsiKfYykdouknpAAA8ZPkrsPw4ktg5TIvuOo6jmgzxdzoaxoBkxuSXQPoF7NT9AsJlAfSzEAAkufBMQTGaNZWj/iCVnj8MaO07ZQZxNrcwa2ZbF7RcGfgvZ2+guCbphaXi2fnKJb6K4Vvs4aiP8A22fZHs/ofA8JfxBx3A7lVJPX4r6EpcKot0pUx3MaPor2UGjRoHcEvY/wfBHzzTwjzox57muPyCIp8Gru0o1j3U3/AGXv5b3qJpBHsY+KPBv9lcYdMNW/yEfNEUfQbHO0w7/EsHzcvcvVBSbTS9jDijxVn4bY4/2TR31Kf0JRFP8ACzGHX1Le+oT8mleyEWSaEc2HFHlGF/CqtIL6tGLSBnP/ANQukwfojVYABWAaNAGkjwBK7QJnHopbbHSOaZ6PmILyeobH1U/9nxu53w+y6IBNCQzmz6K0jch58Y+QVjPRqmNnHve4/Vb+gJOg3Oyg106QRzFwQdIRYqMcej1IAxTHx+6sHAqX923yWqVX4IGfPWCrxa8c++dOX+q3eEuJJME3Ekfm7/FXN9E3VRNOk9rCJa6xza3Im0aKWA4NiKDyMjxOkA/MiOXknkSkiY6N3C0s/ZaOsmeoHxVjsDMtzCA0zEabx1VzJgNc0zoXDSdNd+UwiRwE3dnJmOzoLE9NL/8AKuKUDekzGqYUsIEjsiPCJgdbhRqgMiQcx+wObw+aLp8KqZ3kwW5oEC++v+qIx3DC0ZshzTDiANNtPBS1sVaOdx+ZtN5h9zEgTYwdRYWWLlaGtL6kODTAgl3akgE/m7V16AXvfQbTd7BuXHWQOyOcXPRefcYqllVzdI6z5Ls8fi9GE047B6mPAblAmCTJG1oEdL+aHr8Uc6LgQALCNBChUqjmhnVV2KKMrJvrzc3PM3VZqKOdMXhVQWb/AKFYD12Ow7IsarXH91n7Q/BpX0IvHfwfwufFl+1Ki4+L3Bg+BcvZHLnyPZtBaKgdZ527kqjuSscFU5t1mUVuN0oMXj9GykWqbggCkNUospPTEXQBCraXEw1oJPW30j4qDMcwgkOEC09ZItz0KniIyOzGBlMxrEX+CApU6bJ7TjBLiMp9ptncyZzgxuSTzTAP/pLezcdoEg7GC0a85cLKp2PYA6CSWgmADeIJgmxiRvuo1KTQ4XfLbCGgiajpJkgg9oEnl4hQbSYOwA4e00GJAloJMnW0NG1oQBGhxJr2mplcAz/E2L6+8Btui34hoElwbabkC0am/wAUDgcOxstDakOBBJt7JixEETM21iVFx9l2SsS1ojQHXKQdJNpI0hAgsY9hjK4PJcGjK5pued+k/dROOIY13qyc0WDgYcXZQ2d7kXAi+sKFR0td2HmHRlBguEi+oltzY6wU7q5/uyYNriJDMwPn2ehQARSxHbLCADladRcnMS0c4Anx2SNrRAQNUdrN6mTmY6c1wcs5hJtlIDYHNaDrhIZB6YFSBSQBh4HAijmaz2CeyJ9nmB0lX+svposr1hnU+avwlQnUk2bqegWfKyuFGpnBHP7Kz1LYuAhGjVWVN+5V2SDvpGTBIB26bfII7DcOFRsPJIJO/SPug6uoWngj8lNIq2SPCGAQCYFgPATsub41+H4xUxVyaH2ARYRs4foLpqzzm1P6JV2GNj3KkktoT32eOekX4W1MPRqV/X03NYJy5XNJkhoAuRMkLhjhyNQvdfxIP/gX/wDEp/NeNVF0wk32YyijNITK7EBDtWpmeu/gxg4o1qm7ntYO5jS4/F48l6S4mVxf4RD/AMvZ1q1Z8wF29TVcs/8A0zoj0UZiqi4op2qrCkZWHFWBxUgNFIIAHeVB9WAp1N/FDuQBj43ieNzuFOiwsB7Ls7ZI5kFwjuVLcfj/AO5p/wCdn3W6xOq5CoxP6x4j/dU/87EO7E8Tn2aIHLMz/pXSbKBRyYUYDq3EIjLSB5+sb/21R6niZ9+iP4m/9pdKFYNEcmFHKjA8TP8AbUfP/wDFI8P4l/6ikP4j9KS6nZMjkwpHK/1ZxA64pnm//pC0eB4HE06maviPWNykZRmiTucx27lsRZMjk2FIk2onzFQYpFSM/9k="/>
          <p:cNvSpPr>
            <a:spLocks noChangeAspect="1" noChangeArrowheads="1"/>
          </p:cNvSpPr>
          <p:nvPr/>
        </p:nvSpPr>
        <p:spPr bwMode="auto">
          <a:xfrm>
            <a:off x="63500" y="-935038"/>
            <a:ext cx="2381250" cy="1924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pic>
        <p:nvPicPr>
          <p:cNvPr id="1026" name="Picture 2" descr="http://t3.gstatic.com/images?q=tbn:ANd9GcQdkFwipWHtKZr6fnZLqnr9dzcisGsDC5c1ToORb-SgJ9FevLz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02" y="2348880"/>
            <a:ext cx="5961058" cy="4465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テキスト ボックス 2"/>
          <p:cNvSpPr txBox="1"/>
          <p:nvPr/>
        </p:nvSpPr>
        <p:spPr>
          <a:xfrm>
            <a:off x="6156176" y="6021288"/>
            <a:ext cx="17235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安藤忠雄設計</a:t>
            </a:r>
            <a:endParaRPr kumimoji="1" lang="en-US" altLang="ja-JP" dirty="0" smtClean="0"/>
          </a:p>
          <a:p>
            <a:r>
              <a:rPr lang="ja-JP" altLang="en-US" dirty="0"/>
              <a:t>淡路</a:t>
            </a:r>
            <a:r>
              <a:rPr lang="ja-JP" altLang="en-US" dirty="0" smtClean="0"/>
              <a:t>島　本福寺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211960" y="2759662"/>
            <a:ext cx="4788024" cy="255454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dirty="0" smtClean="0"/>
              <a:t>本時の目標</a:t>
            </a:r>
            <a:endParaRPr kumimoji="1" lang="en-US" altLang="ja-JP" sz="4000" dirty="0" smtClean="0"/>
          </a:p>
          <a:p>
            <a:r>
              <a:rPr lang="ja-JP" altLang="en-US" sz="4000" dirty="0"/>
              <a:t>空間内の直線と平面、平面と平面の位置関係について理解する。</a:t>
            </a:r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856221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29208" y="476672"/>
            <a:ext cx="8229600" cy="86409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kumimoji="1" lang="ja-JP" altLang="en-US" dirty="0" smtClean="0">
                <a:ea typeface="ＤＦ平成明朝体W7" pitchFamily="1" charset="-128"/>
              </a:rPr>
              <a:t>空間での直線と平面の位置関係</a:t>
            </a:r>
            <a:endParaRPr kumimoji="1" lang="ja-JP" altLang="en-US" dirty="0">
              <a:ea typeface="ＤＦ平成明朝体W7" pitchFamily="1" charset="-128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21210" y="2492896"/>
            <a:ext cx="4824536" cy="737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直線コネクタ 6"/>
          <p:cNvCxnSpPr/>
          <p:nvPr/>
        </p:nvCxnSpPr>
        <p:spPr>
          <a:xfrm>
            <a:off x="971600" y="2204864"/>
            <a:ext cx="3599851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4251013" y="2492896"/>
            <a:ext cx="4824536" cy="737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9216" name="グループ化 9215"/>
          <p:cNvGrpSpPr/>
          <p:nvPr/>
        </p:nvGrpSpPr>
        <p:grpSpPr>
          <a:xfrm>
            <a:off x="5012875" y="1988840"/>
            <a:ext cx="2727477" cy="1953921"/>
            <a:chOff x="5012875" y="1988840"/>
            <a:chExt cx="2727477" cy="1953921"/>
          </a:xfrm>
        </p:grpSpPr>
        <p:cxnSp>
          <p:nvCxnSpPr>
            <p:cNvPr id="15" name="直線コネクタ 14"/>
            <p:cNvCxnSpPr/>
            <p:nvPr/>
          </p:nvCxnSpPr>
          <p:spPr>
            <a:xfrm flipV="1">
              <a:off x="6548663" y="1988840"/>
              <a:ext cx="1191689" cy="85129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コネクタ 16"/>
            <p:cNvCxnSpPr/>
            <p:nvPr/>
          </p:nvCxnSpPr>
          <p:spPr>
            <a:xfrm flipV="1">
              <a:off x="6012160" y="2861728"/>
              <a:ext cx="504056" cy="368832"/>
            </a:xfrm>
            <a:prstGeom prst="line">
              <a:avLst/>
            </a:prstGeom>
            <a:ln w="5715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コネクタ 19"/>
            <p:cNvCxnSpPr/>
            <p:nvPr/>
          </p:nvCxnSpPr>
          <p:spPr>
            <a:xfrm flipV="1">
              <a:off x="5012875" y="3254289"/>
              <a:ext cx="972108" cy="68847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フローチャート : 結合子 20"/>
          <p:cNvSpPr/>
          <p:nvPr/>
        </p:nvSpPr>
        <p:spPr>
          <a:xfrm flipV="1">
            <a:off x="6516216" y="2768124"/>
            <a:ext cx="144016" cy="14401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804773" y="4863974"/>
            <a:ext cx="4824536" cy="737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5" name="直線コネクタ 24"/>
          <p:cNvCxnSpPr/>
          <p:nvPr/>
        </p:nvCxnSpPr>
        <p:spPr>
          <a:xfrm>
            <a:off x="2751359" y="5016782"/>
            <a:ext cx="3061692" cy="35124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正方形/長方形 31"/>
          <p:cNvSpPr/>
          <p:nvPr/>
        </p:nvSpPr>
        <p:spPr>
          <a:xfrm rot="2847776">
            <a:off x="573395" y="2692201"/>
            <a:ext cx="51208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4000" dirty="0" smtClean="0"/>
              <a:t>P</a:t>
            </a:r>
            <a:endParaRPr lang="ja-JP" altLang="en-US" sz="4000" dirty="0"/>
          </a:p>
        </p:txBody>
      </p:sp>
      <p:sp>
        <p:nvSpPr>
          <p:cNvPr id="33" name="正方形/長方形 32"/>
          <p:cNvSpPr/>
          <p:nvPr/>
        </p:nvSpPr>
        <p:spPr>
          <a:xfrm>
            <a:off x="1041962" y="1557658"/>
            <a:ext cx="4427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ja-JP" sz="4000" dirty="0" smtClean="0"/>
              <a:t>ℓ</a:t>
            </a:r>
            <a:endParaRPr lang="ja-JP" altLang="en-US" sz="4000" dirty="0"/>
          </a:p>
        </p:txBody>
      </p:sp>
      <p:sp>
        <p:nvSpPr>
          <p:cNvPr id="34" name="正方形/長方形 33"/>
          <p:cNvSpPr/>
          <p:nvPr/>
        </p:nvSpPr>
        <p:spPr>
          <a:xfrm>
            <a:off x="4666339" y="3287435"/>
            <a:ext cx="4427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ja-JP" sz="4000" dirty="0"/>
              <a:t>ℓ</a:t>
            </a:r>
            <a:endParaRPr lang="ja-JP" altLang="en-US" sz="4000" dirty="0"/>
          </a:p>
        </p:txBody>
      </p:sp>
      <p:sp>
        <p:nvSpPr>
          <p:cNvPr id="35" name="正方形/長方形 34"/>
          <p:cNvSpPr/>
          <p:nvPr/>
        </p:nvSpPr>
        <p:spPr>
          <a:xfrm rot="2847776">
            <a:off x="4749311" y="2682784"/>
            <a:ext cx="51208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4000" dirty="0" smtClean="0"/>
              <a:t>P</a:t>
            </a:r>
            <a:endParaRPr lang="ja-JP" altLang="en-US" sz="4000" dirty="0"/>
          </a:p>
        </p:txBody>
      </p:sp>
      <p:sp>
        <p:nvSpPr>
          <p:cNvPr id="36" name="正方形/長方形 35"/>
          <p:cNvSpPr/>
          <p:nvPr/>
        </p:nvSpPr>
        <p:spPr>
          <a:xfrm rot="2847776">
            <a:off x="2336183" y="5090790"/>
            <a:ext cx="51208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4000" dirty="0" smtClean="0"/>
              <a:t>P</a:t>
            </a:r>
            <a:endParaRPr lang="ja-JP" altLang="en-US" sz="4000" dirty="0"/>
          </a:p>
        </p:txBody>
      </p:sp>
      <p:sp>
        <p:nvSpPr>
          <p:cNvPr id="37" name="正方形/長方形 36"/>
          <p:cNvSpPr/>
          <p:nvPr/>
        </p:nvSpPr>
        <p:spPr>
          <a:xfrm>
            <a:off x="5370301" y="4736847"/>
            <a:ext cx="4427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ja-JP" sz="4000" dirty="0"/>
              <a:t>ℓ</a:t>
            </a:r>
            <a:endParaRPr lang="ja-JP" altLang="en-US" sz="4000" dirty="0"/>
          </a:p>
        </p:txBody>
      </p:sp>
      <p:sp>
        <p:nvSpPr>
          <p:cNvPr id="38" name="正方形/長方形 37"/>
          <p:cNvSpPr/>
          <p:nvPr/>
        </p:nvSpPr>
        <p:spPr>
          <a:xfrm>
            <a:off x="6629309" y="2600117"/>
            <a:ext cx="3930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ja-JP" sz="2800" dirty="0" smtClean="0"/>
              <a:t>A</a:t>
            </a:r>
            <a:endParaRPr lang="ja-JP" altLang="en-US" sz="2800" dirty="0"/>
          </a:p>
        </p:txBody>
      </p:sp>
      <p:sp>
        <p:nvSpPr>
          <p:cNvPr id="39" name="フローチャート : 結合子 38"/>
          <p:cNvSpPr/>
          <p:nvPr/>
        </p:nvSpPr>
        <p:spPr>
          <a:xfrm flipV="1">
            <a:off x="3399431" y="5026963"/>
            <a:ext cx="144016" cy="14401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フローチャート : 結合子 39"/>
          <p:cNvSpPr/>
          <p:nvPr/>
        </p:nvSpPr>
        <p:spPr>
          <a:xfrm flipV="1">
            <a:off x="4695575" y="5170979"/>
            <a:ext cx="144016" cy="14401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正方形/長方形 40"/>
          <p:cNvSpPr/>
          <p:nvPr/>
        </p:nvSpPr>
        <p:spPr>
          <a:xfrm>
            <a:off x="3320671" y="4567570"/>
            <a:ext cx="3930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ja-JP" sz="2800" dirty="0" smtClean="0"/>
              <a:t>A</a:t>
            </a:r>
            <a:endParaRPr lang="ja-JP" altLang="en-US" sz="2800" dirty="0"/>
          </a:p>
        </p:txBody>
      </p:sp>
      <p:sp>
        <p:nvSpPr>
          <p:cNvPr id="42" name="正方形/長方形 41"/>
          <p:cNvSpPr/>
          <p:nvPr/>
        </p:nvSpPr>
        <p:spPr>
          <a:xfrm>
            <a:off x="4584893" y="4669186"/>
            <a:ext cx="3802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ja-JP" sz="2800" dirty="0"/>
              <a:t>B</a:t>
            </a:r>
            <a:endParaRPr lang="ja-JP" altLang="en-US" sz="2800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619672" y="3413859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solidFill>
                  <a:srgbClr val="FF0000"/>
                </a:solidFill>
                <a:ea typeface="ＤＦ平成明朝体W7" pitchFamily="1" charset="-128"/>
              </a:rPr>
              <a:t>平行</a:t>
            </a:r>
            <a:endParaRPr kumimoji="1" lang="ja-JP" altLang="en-US" sz="3200" dirty="0">
              <a:solidFill>
                <a:srgbClr val="FF0000"/>
              </a:solidFill>
              <a:ea typeface="ＤＦ平成明朝体W7" pitchFamily="1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6317053" y="3403598"/>
            <a:ext cx="14157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solidFill>
                  <a:srgbClr val="FF0000"/>
                </a:solidFill>
                <a:ea typeface="ＤＦ平成明朝体W7" pitchFamily="1" charset="-128"/>
              </a:rPr>
              <a:t>交わる</a:t>
            </a:r>
            <a:endParaRPr kumimoji="1" lang="ja-JP" altLang="en-US" sz="3200" dirty="0">
              <a:solidFill>
                <a:srgbClr val="FF0000"/>
              </a:solidFill>
              <a:ea typeface="ＤＦ平成明朝体W7" pitchFamily="1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2175294" y="5793716"/>
            <a:ext cx="38779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solidFill>
                  <a:srgbClr val="FF0000"/>
                </a:solidFill>
                <a:ea typeface="ＤＦ平成明朝体W7" pitchFamily="1" charset="-128"/>
              </a:rPr>
              <a:t>直線は平面上にある</a:t>
            </a:r>
            <a:endParaRPr kumimoji="1" lang="ja-JP" altLang="en-US" sz="3200" dirty="0">
              <a:solidFill>
                <a:srgbClr val="FF0000"/>
              </a:solidFill>
              <a:ea typeface="ＤＦ平成明朝体W7" pitchFamily="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28307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6" dur="500"/>
                                        <p:tgtEl>
                                          <p:spTgt spid="9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 animBg="1"/>
      <p:bldP spid="40" grpId="0" animBg="1"/>
      <p:bldP spid="41" grpId="0"/>
      <p:bldP spid="42" grpId="0"/>
      <p:bldP spid="31" grpId="0"/>
      <p:bldP spid="45" grpId="0"/>
      <p:bldP spid="4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2093510" y="3216392"/>
            <a:ext cx="4824536" cy="1209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" name="グループ化 4"/>
          <p:cNvGrpSpPr/>
          <p:nvPr/>
        </p:nvGrpSpPr>
        <p:grpSpPr>
          <a:xfrm rot="18298616">
            <a:off x="3057279" y="3001895"/>
            <a:ext cx="2727477" cy="1953921"/>
            <a:chOff x="5012875" y="1988840"/>
            <a:chExt cx="2727477" cy="1953921"/>
          </a:xfrm>
        </p:grpSpPr>
        <p:cxnSp>
          <p:nvCxnSpPr>
            <p:cNvPr id="6" name="直線コネクタ 5"/>
            <p:cNvCxnSpPr/>
            <p:nvPr/>
          </p:nvCxnSpPr>
          <p:spPr>
            <a:xfrm flipV="1">
              <a:off x="6548663" y="1988840"/>
              <a:ext cx="1191689" cy="85129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コネクタ 6"/>
            <p:cNvCxnSpPr/>
            <p:nvPr/>
          </p:nvCxnSpPr>
          <p:spPr>
            <a:xfrm flipV="1">
              <a:off x="6012160" y="2861728"/>
              <a:ext cx="504056" cy="368832"/>
            </a:xfrm>
            <a:prstGeom prst="line">
              <a:avLst/>
            </a:prstGeom>
            <a:ln w="5715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コネクタ 7"/>
            <p:cNvCxnSpPr/>
            <p:nvPr/>
          </p:nvCxnSpPr>
          <p:spPr>
            <a:xfrm flipV="1">
              <a:off x="5012875" y="3254289"/>
              <a:ext cx="972108" cy="68847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正方形/長方形 8"/>
          <p:cNvSpPr/>
          <p:nvPr/>
        </p:nvSpPr>
        <p:spPr>
          <a:xfrm>
            <a:off x="3978268" y="1686272"/>
            <a:ext cx="4427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ja-JP" sz="4000" dirty="0"/>
              <a:t>ℓ</a:t>
            </a:r>
            <a:endParaRPr lang="ja-JP" altLang="en-US" sz="4000" dirty="0"/>
          </a:p>
        </p:txBody>
      </p:sp>
      <p:sp>
        <p:nvSpPr>
          <p:cNvPr id="10" name="正方形/長方形 9"/>
          <p:cNvSpPr/>
          <p:nvPr/>
        </p:nvSpPr>
        <p:spPr>
          <a:xfrm rot="2847776">
            <a:off x="2581509" y="3661739"/>
            <a:ext cx="51208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4000" dirty="0" smtClean="0"/>
              <a:t>P</a:t>
            </a:r>
            <a:endParaRPr lang="ja-JP" altLang="en-US" sz="4000" dirty="0"/>
          </a:p>
        </p:txBody>
      </p:sp>
      <p:cxnSp>
        <p:nvCxnSpPr>
          <p:cNvPr id="13" name="直線コネクタ 12"/>
          <p:cNvCxnSpPr/>
          <p:nvPr/>
        </p:nvCxnSpPr>
        <p:spPr>
          <a:xfrm>
            <a:off x="3491880" y="3216392"/>
            <a:ext cx="2016224" cy="122724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 flipV="1">
            <a:off x="2403649" y="3216393"/>
            <a:ext cx="3680519" cy="1209997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/>
          <p:nvPr/>
        </p:nvCxnSpPr>
        <p:spPr>
          <a:xfrm>
            <a:off x="4243908" y="3470993"/>
            <a:ext cx="150273" cy="8907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>
            <a:off x="4250259" y="3470993"/>
            <a:ext cx="0" cy="20348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/>
          <p:cNvCxnSpPr/>
          <p:nvPr/>
        </p:nvCxnSpPr>
        <p:spPr>
          <a:xfrm flipV="1">
            <a:off x="4370756" y="3528185"/>
            <a:ext cx="179999" cy="53933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コネクタ 55"/>
          <p:cNvCxnSpPr/>
          <p:nvPr/>
        </p:nvCxnSpPr>
        <p:spPr>
          <a:xfrm>
            <a:off x="4557645" y="3528185"/>
            <a:ext cx="0" cy="203486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正方形/長方形 10"/>
          <p:cNvSpPr/>
          <p:nvPr/>
        </p:nvSpPr>
        <p:spPr>
          <a:xfrm>
            <a:off x="3978268" y="3594282"/>
            <a:ext cx="3930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ja-JP" sz="2800" dirty="0" smtClean="0"/>
              <a:t>A</a:t>
            </a:r>
            <a:endParaRPr lang="ja-JP" altLang="en-US" sz="2800" dirty="0"/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2152179" y="429500"/>
            <a:ext cx="4810932" cy="70788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4000" dirty="0" smtClean="0">
                <a:ea typeface="ＤＦ平成明朝体W7" pitchFamily="1" charset="-128"/>
              </a:rPr>
              <a:t>直線</a:t>
            </a:r>
            <a:r>
              <a:rPr kumimoji="1" lang="en-US" altLang="ja-JP" sz="4000" dirty="0" smtClean="0">
                <a:ea typeface="ＤＦ平成明朝体W7" pitchFamily="1" charset="-128"/>
              </a:rPr>
              <a:t>ℓ</a:t>
            </a:r>
            <a:r>
              <a:rPr kumimoji="1" lang="ja-JP" altLang="en-US" sz="4000" dirty="0" smtClean="0">
                <a:ea typeface="ＤＦ平成明朝体W7" pitchFamily="1" charset="-128"/>
              </a:rPr>
              <a:t>と平面</a:t>
            </a:r>
            <a:r>
              <a:rPr kumimoji="1" lang="en-US" altLang="ja-JP" sz="4000" dirty="0" smtClean="0">
                <a:ea typeface="ＤＦ平成明朝体W7" pitchFamily="1" charset="-128"/>
              </a:rPr>
              <a:t>P</a:t>
            </a:r>
            <a:r>
              <a:rPr kumimoji="1" lang="ja-JP" altLang="en-US" sz="4000" dirty="0" smtClean="0">
                <a:ea typeface="ＤＦ平成明朝体W7" pitchFamily="1" charset="-128"/>
              </a:rPr>
              <a:t>は垂直</a:t>
            </a:r>
            <a:endParaRPr kumimoji="1" lang="ja-JP" altLang="en-US" sz="4000" dirty="0">
              <a:ea typeface="ＤＦ平成明朝体W7" pitchFamily="1" charset="-128"/>
            </a:endParaRPr>
          </a:p>
        </p:txBody>
      </p:sp>
      <p:sp>
        <p:nvSpPr>
          <p:cNvPr id="59" name="線吹き出し 1 (枠付き) 58"/>
          <p:cNvSpPr/>
          <p:nvPr/>
        </p:nvSpPr>
        <p:spPr>
          <a:xfrm>
            <a:off x="5288566" y="2204864"/>
            <a:ext cx="1591203" cy="612648"/>
          </a:xfrm>
          <a:prstGeom prst="borderCallout1">
            <a:avLst>
              <a:gd name="adj1" fmla="val 18750"/>
              <a:gd name="adj2" fmla="val -8333"/>
              <a:gd name="adj3" fmla="val 68872"/>
              <a:gd name="adj4" fmla="val -53718"/>
            </a:avLst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  <a:ea typeface="ＤＦ平成明朝体W7" pitchFamily="1" charset="-128"/>
              </a:rPr>
              <a:t>垂　線</a:t>
            </a:r>
            <a:endParaRPr kumimoji="1" lang="ja-JP" altLang="en-US" sz="3200" dirty="0">
              <a:solidFill>
                <a:schemeClr val="tx1"/>
              </a:solidFill>
              <a:ea typeface="ＤＦ平成明朝体W7" pitchFamily="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10634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58" grpId="0" animBg="1"/>
      <p:bldP spid="5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593027" y="3216390"/>
            <a:ext cx="5858118" cy="1469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正方形/長方形 9"/>
          <p:cNvSpPr/>
          <p:nvPr/>
        </p:nvSpPr>
        <p:spPr>
          <a:xfrm rot="2847776">
            <a:off x="2581509" y="3661739"/>
            <a:ext cx="51208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4000" dirty="0" smtClean="0"/>
              <a:t>P</a:t>
            </a:r>
            <a:endParaRPr lang="ja-JP" altLang="en-US" sz="4000" dirty="0"/>
          </a:p>
        </p:txBody>
      </p:sp>
      <p:cxnSp>
        <p:nvCxnSpPr>
          <p:cNvPr id="13" name="直線コネクタ 12"/>
          <p:cNvCxnSpPr/>
          <p:nvPr/>
        </p:nvCxnSpPr>
        <p:spPr>
          <a:xfrm>
            <a:off x="3491880" y="3216392"/>
            <a:ext cx="2232248" cy="140140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 flipV="1">
            <a:off x="1979712" y="3216394"/>
            <a:ext cx="4104456" cy="1401403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/>
          <p:nvPr/>
        </p:nvCxnSpPr>
        <p:spPr>
          <a:xfrm>
            <a:off x="4243908" y="3470993"/>
            <a:ext cx="150273" cy="8907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>
            <a:off x="4250259" y="3470993"/>
            <a:ext cx="0" cy="20348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/>
          <p:cNvCxnSpPr/>
          <p:nvPr/>
        </p:nvCxnSpPr>
        <p:spPr>
          <a:xfrm flipV="1">
            <a:off x="4370756" y="3528185"/>
            <a:ext cx="179999" cy="53933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コネクタ 55"/>
          <p:cNvCxnSpPr/>
          <p:nvPr/>
        </p:nvCxnSpPr>
        <p:spPr>
          <a:xfrm>
            <a:off x="4557645" y="3528185"/>
            <a:ext cx="0" cy="203486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正方形/長方形 10"/>
          <p:cNvSpPr/>
          <p:nvPr/>
        </p:nvSpPr>
        <p:spPr>
          <a:xfrm>
            <a:off x="4362113" y="1412776"/>
            <a:ext cx="48122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ja-JP" sz="4000" dirty="0" smtClean="0"/>
              <a:t>A</a:t>
            </a:r>
            <a:endParaRPr lang="ja-JP" altLang="en-US" sz="4000" dirty="0"/>
          </a:p>
        </p:txBody>
      </p:sp>
      <p:grpSp>
        <p:nvGrpSpPr>
          <p:cNvPr id="5" name="グループ化 4"/>
          <p:cNvGrpSpPr/>
          <p:nvPr/>
        </p:nvGrpSpPr>
        <p:grpSpPr>
          <a:xfrm rot="18298616">
            <a:off x="2624985" y="2792600"/>
            <a:ext cx="3531694" cy="2527203"/>
            <a:chOff x="5012875" y="1988840"/>
            <a:chExt cx="2727477" cy="1953921"/>
          </a:xfrm>
        </p:grpSpPr>
        <p:cxnSp>
          <p:nvCxnSpPr>
            <p:cNvPr id="6" name="直線コネクタ 5"/>
            <p:cNvCxnSpPr/>
            <p:nvPr/>
          </p:nvCxnSpPr>
          <p:spPr>
            <a:xfrm flipV="1">
              <a:off x="6548663" y="1988840"/>
              <a:ext cx="1191689" cy="85129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コネクタ 6"/>
            <p:cNvCxnSpPr/>
            <p:nvPr/>
          </p:nvCxnSpPr>
          <p:spPr>
            <a:xfrm flipV="1">
              <a:off x="6012160" y="2861728"/>
              <a:ext cx="504056" cy="368832"/>
            </a:xfrm>
            <a:prstGeom prst="line">
              <a:avLst/>
            </a:prstGeom>
            <a:ln w="5715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コネクタ 7"/>
            <p:cNvCxnSpPr/>
            <p:nvPr/>
          </p:nvCxnSpPr>
          <p:spPr>
            <a:xfrm flipV="1">
              <a:off x="5012875" y="3254289"/>
              <a:ext cx="972108" cy="68847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正方形/長方形 20"/>
          <p:cNvSpPr/>
          <p:nvPr/>
        </p:nvSpPr>
        <p:spPr>
          <a:xfrm>
            <a:off x="4409906" y="3533776"/>
            <a:ext cx="50366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ja-JP" sz="4000" dirty="0" smtClean="0"/>
              <a:t>H</a:t>
            </a:r>
            <a:endParaRPr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600988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593027" y="3216390"/>
            <a:ext cx="5858118" cy="1469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正方形/長方形 9"/>
          <p:cNvSpPr/>
          <p:nvPr/>
        </p:nvSpPr>
        <p:spPr>
          <a:xfrm rot="2847776">
            <a:off x="2581509" y="3661739"/>
            <a:ext cx="51208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4000" dirty="0" smtClean="0"/>
              <a:t>P</a:t>
            </a:r>
            <a:endParaRPr lang="ja-JP" altLang="en-US" sz="4000" dirty="0"/>
          </a:p>
        </p:txBody>
      </p:sp>
      <p:cxnSp>
        <p:nvCxnSpPr>
          <p:cNvPr id="13" name="直線コネクタ 12"/>
          <p:cNvCxnSpPr/>
          <p:nvPr/>
        </p:nvCxnSpPr>
        <p:spPr>
          <a:xfrm>
            <a:off x="3491880" y="3216392"/>
            <a:ext cx="2232248" cy="140140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 flipV="1">
            <a:off x="1979712" y="3216394"/>
            <a:ext cx="4104456" cy="1401403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/>
          <p:nvPr/>
        </p:nvCxnSpPr>
        <p:spPr>
          <a:xfrm>
            <a:off x="4243908" y="3470993"/>
            <a:ext cx="150273" cy="8907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>
            <a:off x="4250259" y="3470993"/>
            <a:ext cx="0" cy="20348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/>
          <p:cNvCxnSpPr/>
          <p:nvPr/>
        </p:nvCxnSpPr>
        <p:spPr>
          <a:xfrm flipV="1">
            <a:off x="4370756" y="3528185"/>
            <a:ext cx="179999" cy="53933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コネクタ 55"/>
          <p:cNvCxnSpPr/>
          <p:nvPr/>
        </p:nvCxnSpPr>
        <p:spPr>
          <a:xfrm>
            <a:off x="4557645" y="3528185"/>
            <a:ext cx="0" cy="203486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正方形/長方形 10"/>
          <p:cNvSpPr/>
          <p:nvPr/>
        </p:nvSpPr>
        <p:spPr>
          <a:xfrm>
            <a:off x="4362113" y="1412776"/>
            <a:ext cx="48122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ja-JP" sz="4000" dirty="0" smtClean="0"/>
              <a:t>A</a:t>
            </a:r>
            <a:endParaRPr lang="ja-JP" altLang="en-US" sz="4000" dirty="0"/>
          </a:p>
        </p:txBody>
      </p:sp>
      <p:grpSp>
        <p:nvGrpSpPr>
          <p:cNvPr id="5" name="グループ化 4"/>
          <p:cNvGrpSpPr/>
          <p:nvPr/>
        </p:nvGrpSpPr>
        <p:grpSpPr>
          <a:xfrm rot="18298616">
            <a:off x="2624985" y="2792600"/>
            <a:ext cx="3531694" cy="2527203"/>
            <a:chOff x="5012875" y="1988840"/>
            <a:chExt cx="2727477" cy="1953921"/>
          </a:xfrm>
        </p:grpSpPr>
        <p:cxnSp>
          <p:nvCxnSpPr>
            <p:cNvPr id="6" name="直線コネクタ 5"/>
            <p:cNvCxnSpPr/>
            <p:nvPr/>
          </p:nvCxnSpPr>
          <p:spPr>
            <a:xfrm flipV="1">
              <a:off x="6548663" y="1988840"/>
              <a:ext cx="1191689" cy="851292"/>
            </a:xfrm>
            <a:prstGeom prst="line">
              <a:avLst/>
            </a:prstGeom>
            <a:ln w="5715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コネクタ 6"/>
            <p:cNvCxnSpPr/>
            <p:nvPr/>
          </p:nvCxnSpPr>
          <p:spPr>
            <a:xfrm flipV="1">
              <a:off x="6012160" y="2861728"/>
              <a:ext cx="504056" cy="368832"/>
            </a:xfrm>
            <a:prstGeom prst="line">
              <a:avLst/>
            </a:prstGeom>
            <a:ln w="5715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コネクタ 7"/>
            <p:cNvCxnSpPr/>
            <p:nvPr/>
          </p:nvCxnSpPr>
          <p:spPr>
            <a:xfrm flipV="1">
              <a:off x="5012875" y="3254289"/>
              <a:ext cx="972108" cy="68847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正方形/長方形 20"/>
          <p:cNvSpPr/>
          <p:nvPr/>
        </p:nvSpPr>
        <p:spPr>
          <a:xfrm>
            <a:off x="4409906" y="3533776"/>
            <a:ext cx="50366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ja-JP" sz="4000" dirty="0" smtClean="0"/>
              <a:t>H</a:t>
            </a:r>
            <a:endParaRPr lang="ja-JP" altLang="en-US" sz="4000" dirty="0"/>
          </a:p>
        </p:txBody>
      </p:sp>
      <p:sp>
        <p:nvSpPr>
          <p:cNvPr id="17" name="線吹き出し 1 (枠付き) 16"/>
          <p:cNvSpPr/>
          <p:nvPr/>
        </p:nvSpPr>
        <p:spPr>
          <a:xfrm>
            <a:off x="5135509" y="2204864"/>
            <a:ext cx="3900987" cy="612648"/>
          </a:xfrm>
          <a:prstGeom prst="borderCallout1">
            <a:avLst>
              <a:gd name="adj1" fmla="val 14158"/>
              <a:gd name="adj2" fmla="val -1481"/>
              <a:gd name="adj3" fmla="val 66576"/>
              <a:gd name="adj4" fmla="val -18029"/>
            </a:avLst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  <a:ea typeface="ＤＦ平成明朝体W7" pitchFamily="1" charset="-128"/>
              </a:rPr>
              <a:t>点</a:t>
            </a:r>
            <a:r>
              <a:rPr kumimoji="1" lang="en-US" altLang="ja-JP" sz="3200" dirty="0" smtClean="0">
                <a:solidFill>
                  <a:schemeClr val="tx1"/>
                </a:solidFill>
                <a:ea typeface="ＤＦ平成明朝体W7" pitchFamily="1" charset="-128"/>
              </a:rPr>
              <a:t>A</a:t>
            </a:r>
            <a:r>
              <a:rPr kumimoji="1" lang="ja-JP" altLang="en-US" sz="3200" dirty="0" smtClean="0">
                <a:solidFill>
                  <a:schemeClr val="tx1"/>
                </a:solidFill>
                <a:ea typeface="ＤＦ平成明朝体W7" pitchFamily="1" charset="-128"/>
              </a:rPr>
              <a:t>と平面</a:t>
            </a:r>
            <a:r>
              <a:rPr kumimoji="1" lang="en-US" altLang="ja-JP" sz="3200" dirty="0" smtClean="0">
                <a:solidFill>
                  <a:schemeClr val="tx1"/>
                </a:solidFill>
                <a:ea typeface="ＤＦ平成明朝体W7" pitchFamily="1" charset="-128"/>
              </a:rPr>
              <a:t>P</a:t>
            </a:r>
            <a:r>
              <a:rPr kumimoji="1" lang="ja-JP" altLang="en-US" sz="3200" dirty="0" smtClean="0">
                <a:solidFill>
                  <a:schemeClr val="tx1"/>
                </a:solidFill>
                <a:ea typeface="ＤＦ平成明朝体W7" pitchFamily="1" charset="-128"/>
              </a:rPr>
              <a:t>との距離</a:t>
            </a:r>
            <a:endParaRPr kumimoji="1" lang="ja-JP" altLang="en-US" sz="3200" dirty="0">
              <a:solidFill>
                <a:schemeClr val="tx1"/>
              </a:solidFill>
              <a:ea typeface="ＤＦ平成明朝体W7" pitchFamily="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34267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7" y="2888940"/>
            <a:ext cx="8000656" cy="1440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>
          <a:xfrm rot="10800000">
            <a:off x="899592" y="1628800"/>
            <a:ext cx="7308304" cy="3960440"/>
          </a:xfrm>
          <a:prstGeom prst="parallelogram">
            <a:avLst>
              <a:gd name="adj" fmla="val 28529"/>
            </a:avLst>
          </a:prstGeom>
          <a:solidFill>
            <a:schemeClr val="accent1">
              <a:alpha val="3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499831" y="441471"/>
            <a:ext cx="4288353" cy="70788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4000" dirty="0" smtClean="0">
                <a:ea typeface="ＤＦ平成明朝体W7" pitchFamily="1" charset="-128"/>
              </a:rPr>
              <a:t>２平面の位置関係</a:t>
            </a:r>
            <a:endParaRPr kumimoji="1" lang="ja-JP" altLang="en-US" sz="4000" dirty="0">
              <a:ea typeface="ＤＦ平成明朝体W7" pitchFamily="1" charset="-128"/>
            </a:endParaRPr>
          </a:p>
        </p:txBody>
      </p:sp>
      <p:cxnSp>
        <p:nvCxnSpPr>
          <p:cNvPr id="4" name="直線コネクタ 3"/>
          <p:cNvCxnSpPr/>
          <p:nvPr/>
        </p:nvCxnSpPr>
        <p:spPr>
          <a:xfrm>
            <a:off x="1521196" y="3429000"/>
            <a:ext cx="6192688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19"/>
          <p:cNvSpPr txBox="1"/>
          <p:nvPr/>
        </p:nvSpPr>
        <p:spPr>
          <a:xfrm>
            <a:off x="3380202" y="5733256"/>
            <a:ext cx="2031325" cy="830997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4800" dirty="0" smtClean="0">
                <a:solidFill>
                  <a:srgbClr val="FF0000"/>
                </a:solidFill>
                <a:ea typeface="ＤＦ平成明朝体W7" pitchFamily="1" charset="-128"/>
              </a:rPr>
              <a:t>交わる</a:t>
            </a:r>
            <a:endParaRPr kumimoji="1" lang="ja-JP" altLang="en-US" sz="4800" dirty="0">
              <a:solidFill>
                <a:srgbClr val="FF0000"/>
              </a:solidFill>
              <a:ea typeface="ＤＦ平成明朝体W7" pitchFamily="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60964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772816"/>
            <a:ext cx="8000656" cy="1440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989" y="2852936"/>
            <a:ext cx="8000656" cy="1440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3131840" y="4909964"/>
            <a:ext cx="2031325" cy="830997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4800" dirty="0" smtClean="0">
                <a:solidFill>
                  <a:srgbClr val="FF0000"/>
                </a:solidFill>
                <a:ea typeface="ＤＦ平成明朝体W7" pitchFamily="1" charset="-128"/>
              </a:rPr>
              <a:t>平　行</a:t>
            </a:r>
            <a:endParaRPr kumimoji="1" lang="ja-JP" altLang="en-US" sz="4800" dirty="0">
              <a:solidFill>
                <a:srgbClr val="FF0000"/>
              </a:solidFill>
              <a:ea typeface="ＤＦ平成明朝体W7" pitchFamily="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1840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356992"/>
            <a:ext cx="8424935" cy="8602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5" name="直線コネクタ 14"/>
          <p:cNvCxnSpPr/>
          <p:nvPr/>
        </p:nvCxnSpPr>
        <p:spPr>
          <a:xfrm flipV="1">
            <a:off x="1259632" y="3356994"/>
            <a:ext cx="4608512" cy="83984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2920704" y="720986"/>
            <a:ext cx="3746832" cy="32582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1907704" y="5546048"/>
            <a:ext cx="5109091" cy="830997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4800" dirty="0" smtClean="0">
                <a:solidFill>
                  <a:schemeClr val="tx1"/>
                </a:solidFill>
                <a:ea typeface="ＤＦ平成明朝体W7" pitchFamily="1" charset="-128"/>
              </a:rPr>
              <a:t>２つの平面は垂直</a:t>
            </a:r>
            <a:endParaRPr kumimoji="1" lang="ja-JP" altLang="en-US" sz="4800" dirty="0">
              <a:solidFill>
                <a:schemeClr val="tx1"/>
              </a:solidFill>
              <a:ea typeface="ＤＦ平成明朝体W7" pitchFamily="1" charset="-128"/>
            </a:endParaRPr>
          </a:p>
        </p:txBody>
      </p:sp>
      <p:grpSp>
        <p:nvGrpSpPr>
          <p:cNvPr id="8" name="グループ化 7"/>
          <p:cNvGrpSpPr/>
          <p:nvPr/>
        </p:nvGrpSpPr>
        <p:grpSpPr>
          <a:xfrm rot="18298616">
            <a:off x="2455339" y="2274613"/>
            <a:ext cx="3295313" cy="2003498"/>
            <a:chOff x="5643774" y="1988840"/>
            <a:chExt cx="2096578" cy="1286782"/>
          </a:xfrm>
        </p:grpSpPr>
        <p:cxnSp>
          <p:nvCxnSpPr>
            <p:cNvPr id="9" name="直線コネクタ 8"/>
            <p:cNvCxnSpPr/>
            <p:nvPr/>
          </p:nvCxnSpPr>
          <p:spPr>
            <a:xfrm flipV="1">
              <a:off x="6548663" y="1988840"/>
              <a:ext cx="1191689" cy="85129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コネクタ 9"/>
            <p:cNvCxnSpPr/>
            <p:nvPr/>
          </p:nvCxnSpPr>
          <p:spPr>
            <a:xfrm flipV="1">
              <a:off x="6012160" y="2861728"/>
              <a:ext cx="504056" cy="368832"/>
            </a:xfrm>
            <a:prstGeom prst="line">
              <a:avLst/>
            </a:prstGeom>
            <a:ln w="5715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/>
            <p:cNvCxnSpPr/>
            <p:nvPr/>
          </p:nvCxnSpPr>
          <p:spPr>
            <a:xfrm rot="3301384" flipV="1">
              <a:off x="5949276" y="2970120"/>
              <a:ext cx="0" cy="611004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2" name="直線コネクタ 21"/>
          <p:cNvCxnSpPr/>
          <p:nvPr/>
        </p:nvCxnSpPr>
        <p:spPr>
          <a:xfrm flipV="1">
            <a:off x="4096793" y="3500425"/>
            <a:ext cx="157765" cy="3654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/>
          <p:cNvCxnSpPr/>
          <p:nvPr/>
        </p:nvCxnSpPr>
        <p:spPr>
          <a:xfrm flipV="1">
            <a:off x="4106087" y="3518697"/>
            <a:ext cx="0" cy="18896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正方形/長方形 40"/>
          <p:cNvSpPr/>
          <p:nvPr/>
        </p:nvSpPr>
        <p:spPr>
          <a:xfrm>
            <a:off x="3717654" y="1196752"/>
            <a:ext cx="4427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ja-JP" sz="4000" dirty="0"/>
              <a:t>ℓ</a:t>
            </a:r>
            <a:endParaRPr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278820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1" grpId="0"/>
    </p:bld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1113</TotalTime>
  <Words>152</Words>
  <Application>Microsoft Office PowerPoint</Application>
  <PresentationFormat>画面に合わせる (4:3)</PresentationFormat>
  <Paragraphs>40</Paragraphs>
  <Slides>10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1" baseType="lpstr">
      <vt:lpstr>Office ​​テーマ</vt:lpstr>
      <vt:lpstr>指導手順</vt:lpstr>
      <vt:lpstr>空　間　図　形 直線と平面の位置関係 ２平面の位置関係</vt:lpstr>
      <vt:lpstr>空間での直線と平面の位置関係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身のまわりの垂直に交わる２平面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　間　図　形 空間内の平面と直線</dc:title>
  <dc:creator>teacher</dc:creator>
  <cp:lastModifiedBy>teacher</cp:lastModifiedBy>
  <cp:revision>42</cp:revision>
  <dcterms:created xsi:type="dcterms:W3CDTF">2013-01-15T23:48:01Z</dcterms:created>
  <dcterms:modified xsi:type="dcterms:W3CDTF">2015-01-28T03:17:30Z</dcterms:modified>
</cp:coreProperties>
</file>