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7" r:id="rId4"/>
    <p:sldId id="259" r:id="rId5"/>
    <p:sldId id="261" r:id="rId6"/>
    <p:sldId id="260" r:id="rId7"/>
    <p:sldId id="264" r:id="rId8"/>
    <p:sldId id="263" r:id="rId9"/>
    <p:sldId id="265" r:id="rId10"/>
    <p:sldId id="270" r:id="rId11"/>
    <p:sldId id="266" r:id="rId12"/>
    <p:sldId id="267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D68A9-3952-459C-AE95-58B8CA641CBA}" type="datetimeFigureOut">
              <a:rPr kumimoji="1" lang="ja-JP" altLang="en-US" smtClean="0"/>
              <a:t>2015/2/14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A0F1E-3825-4687-9E6B-AE48A140DE2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5093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A0F1E-3825-4687-9E6B-AE48A140DE2E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9184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A0F1E-3825-4687-9E6B-AE48A140DE2E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3898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B6A0-A63B-480A-94C8-580DF4E807D0}" type="datetimeFigureOut">
              <a:rPr kumimoji="1" lang="ja-JP" altLang="en-US" smtClean="0"/>
              <a:t>2015/2/14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3B7-AB55-421A-92FD-624AB9604B7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2543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B6A0-A63B-480A-94C8-580DF4E807D0}" type="datetimeFigureOut">
              <a:rPr kumimoji="1" lang="ja-JP" altLang="en-US" smtClean="0"/>
              <a:t>2015/2/14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3B7-AB55-421A-92FD-624AB9604B7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383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B6A0-A63B-480A-94C8-580DF4E807D0}" type="datetimeFigureOut">
              <a:rPr kumimoji="1" lang="ja-JP" altLang="en-US" smtClean="0"/>
              <a:t>2015/2/14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3B7-AB55-421A-92FD-624AB9604B7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476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B6A0-A63B-480A-94C8-580DF4E807D0}" type="datetimeFigureOut">
              <a:rPr kumimoji="1" lang="ja-JP" altLang="en-US" smtClean="0"/>
              <a:t>2015/2/14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3B7-AB55-421A-92FD-624AB9604B7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88979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B6A0-A63B-480A-94C8-580DF4E807D0}" type="datetimeFigureOut">
              <a:rPr kumimoji="1" lang="ja-JP" altLang="en-US" smtClean="0"/>
              <a:t>2015/2/14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3B7-AB55-421A-92FD-624AB9604B7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9746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B6A0-A63B-480A-94C8-580DF4E807D0}" type="datetimeFigureOut">
              <a:rPr kumimoji="1" lang="ja-JP" altLang="en-US" smtClean="0"/>
              <a:t>2015/2/14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3B7-AB55-421A-92FD-624AB9604B7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097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B6A0-A63B-480A-94C8-580DF4E807D0}" type="datetimeFigureOut">
              <a:rPr kumimoji="1" lang="ja-JP" altLang="en-US" smtClean="0"/>
              <a:t>2015/2/14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3B7-AB55-421A-92FD-624AB9604B7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058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B6A0-A63B-480A-94C8-580DF4E807D0}" type="datetimeFigureOut">
              <a:rPr kumimoji="1" lang="ja-JP" altLang="en-US" smtClean="0"/>
              <a:t>2015/2/14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3B7-AB55-421A-92FD-624AB9604B7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894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B6A0-A63B-480A-94C8-580DF4E807D0}" type="datetimeFigureOut">
              <a:rPr kumimoji="1" lang="ja-JP" altLang="en-US" smtClean="0"/>
              <a:t>2015/2/14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3B7-AB55-421A-92FD-624AB9604B7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224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B6A0-A63B-480A-94C8-580DF4E807D0}" type="datetimeFigureOut">
              <a:rPr kumimoji="1" lang="ja-JP" altLang="en-US" smtClean="0"/>
              <a:t>2015/2/14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3B7-AB55-421A-92FD-624AB9604B7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5164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B6A0-A63B-480A-94C8-580DF4E807D0}" type="datetimeFigureOut">
              <a:rPr kumimoji="1" lang="ja-JP" altLang="en-US" smtClean="0"/>
              <a:t>2015/2/14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1B3B7-AB55-421A-92FD-624AB9604B7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3212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0B6A0-A63B-480A-94C8-580DF4E807D0}" type="datetimeFigureOut">
              <a:rPr kumimoji="1" lang="ja-JP" altLang="en-US" smtClean="0"/>
              <a:t>2015/2/14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1B3B7-AB55-421A-92FD-624AB9604B7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207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google.co.jp/url?sa=i&amp;rct=j&amp;q=&amp;esrc=s&amp;source=images&amp;cd=&amp;cad=rja&amp;uact=8&amp;ved=0CAcQjRw&amp;url=http://atamoco.boy.jp/study/math/junior-high-school/6/ensui-menseki.php&amp;ei=SmbZVKnMH6bsmAW34oGwCw&amp;bvm=bv.85464276,d.dGY&amp;psig=AFQjCNFCpsVD4g-vugL-LCRmwArDy51eyw&amp;ust=1423619959911699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google.co.jp/url?sa=i&amp;rct=j&amp;q=&amp;esrc=s&amp;source=images&amp;cd=&amp;cad=rja&amp;uact=8&amp;ved=0CAcQjRw&amp;url=http://atamoco.boy.jp/study/math/junior-high-school/6/ensui-menseki.php&amp;ei=SmbZVKnMH6bsmAW34oGwCw&amp;bvm=bv.85464276,d.dGY&amp;psig=AFQjCNFCpsVD4g-vugL-LCRmwArDy51eyw&amp;ust=14236199599116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oogle.co.jp/url?sa=i&amp;rct=j&amp;q=&amp;esrc=s&amp;source=images&amp;cd=&amp;cad=rja&amp;uact=8&amp;ved=0CAcQjRw&amp;url=http://matome.naver.jp/odai/2141889369977381101&amp;ei=RyjUVJmRGsLfmgX354GQBw&amp;bvm=bv.85464276,d.dGY&amp;psig=AFQjCNGKzf9ZG6AlPe3UQg6FneODiNXoUg&amp;ust=1423276418761008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ved=0CAcQjRw&amp;url=http://blog.livedoor.jp/aritouch/archives/cat_91050.html?p%3D11&amp;ei=Ui_YVOHtG9Xx8gXutIHQBQ&amp;bvm=bv.85464276,d.dGc&amp;psig=AFQjCNH0HgqBbl_tgEUPHP0kSKN9AtdmOw&amp;ust=1423540375550916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008112"/>
          </a:xfrm>
        </p:spPr>
        <p:txBody>
          <a:bodyPr>
            <a:noAutofit/>
          </a:bodyPr>
          <a:lstStyle/>
          <a:p>
            <a:r>
              <a:rPr kumimoji="1" lang="ja-JP" altLang="en-US" sz="6600" dirty="0" smtClean="0"/>
              <a:t>立体の</a:t>
            </a:r>
            <a:r>
              <a:rPr kumimoji="1" lang="ja-JP" altLang="en-US" sz="6600" dirty="0" smtClean="0"/>
              <a:t>表面積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87624" y="3356992"/>
            <a:ext cx="6696744" cy="259228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800" dirty="0">
                <a:solidFill>
                  <a:schemeClr val="tx1"/>
                </a:solidFill>
              </a:rPr>
              <a:t>いろいろな立体の表面積を求めることが</a:t>
            </a:r>
            <a:r>
              <a:rPr lang="ja-JP" altLang="en-US" sz="4800" dirty="0" smtClean="0">
                <a:solidFill>
                  <a:schemeClr val="tx1"/>
                </a:solidFill>
              </a:rPr>
              <a:t>できる。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00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円/楕円 10"/>
          <p:cNvSpPr/>
          <p:nvPr/>
        </p:nvSpPr>
        <p:spPr>
          <a:xfrm>
            <a:off x="5577375" y="2127156"/>
            <a:ext cx="91440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" name="グループ化 21"/>
          <p:cNvGrpSpPr/>
          <p:nvPr/>
        </p:nvGrpSpPr>
        <p:grpSpPr>
          <a:xfrm>
            <a:off x="4282052" y="847332"/>
            <a:ext cx="3504198" cy="3450418"/>
            <a:chOff x="4282052" y="847332"/>
            <a:chExt cx="3504198" cy="3450418"/>
          </a:xfrm>
        </p:grpSpPr>
        <p:sp>
          <p:nvSpPr>
            <p:cNvPr id="5" name="円/楕円 4"/>
            <p:cNvSpPr/>
            <p:nvPr/>
          </p:nvSpPr>
          <p:spPr>
            <a:xfrm>
              <a:off x="4285035" y="847332"/>
              <a:ext cx="3501215" cy="345041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/>
            <p:cNvCxnSpPr/>
            <p:nvPr/>
          </p:nvCxnSpPr>
          <p:spPr>
            <a:xfrm>
              <a:off x="4282052" y="2584356"/>
              <a:ext cx="175252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15"/>
            <p:cNvSpPr txBox="1"/>
            <p:nvPr/>
          </p:nvSpPr>
          <p:spPr>
            <a:xfrm>
              <a:off x="4644008" y="2012884"/>
              <a:ext cx="78899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９</a:t>
              </a:r>
              <a:r>
                <a:rPr kumimoji="1" lang="en-US" altLang="ja-JP" sz="2800" dirty="0" smtClean="0"/>
                <a:t>㎝</a:t>
              </a:r>
              <a:endParaRPr kumimoji="1" lang="ja-JP" altLang="en-US" sz="2800" dirty="0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467542" y="2083283"/>
            <a:ext cx="3483561" cy="2251612"/>
            <a:chOff x="467542" y="2083283"/>
            <a:chExt cx="3483561" cy="2251612"/>
          </a:xfrm>
        </p:grpSpPr>
        <p:pic>
          <p:nvPicPr>
            <p:cNvPr id="4" name="Picture 2" descr="https://encrypted-tbn1.gstatic.com/images?q=tbn:ANd9GcSI66XHbHXfwsYBw8WY338xUej1-xW6ydo0p3rHLtPujCbhNufFPw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769" r="4644" b="39763"/>
            <a:stretch/>
          </p:blipFill>
          <p:spPr bwMode="auto">
            <a:xfrm>
              <a:off x="467542" y="2083283"/>
              <a:ext cx="3483561" cy="2251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テキスト ボックス 14"/>
            <p:cNvSpPr txBox="1"/>
            <p:nvPr/>
          </p:nvSpPr>
          <p:spPr>
            <a:xfrm>
              <a:off x="827582" y="2358460"/>
              <a:ext cx="78899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９</a:t>
              </a:r>
              <a:r>
                <a:rPr kumimoji="1" lang="en-US" altLang="ja-JP" sz="2800" dirty="0" smtClean="0"/>
                <a:t>㎝</a:t>
              </a:r>
              <a:endParaRPr kumimoji="1" lang="ja-JP" altLang="en-US" sz="2800" dirty="0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0" y="116632"/>
            <a:ext cx="6491065" cy="57606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おうぎ形の中心角の求め方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19627" y="4987573"/>
            <a:ext cx="5250948" cy="170080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kumimoji="1" lang="ja-JP" altLang="en-US" dirty="0" smtClean="0">
                <a:solidFill>
                  <a:srgbClr val="0070C0"/>
                </a:solidFill>
              </a:rPr>
              <a:t>６</a:t>
            </a:r>
            <a:r>
              <a:rPr kumimoji="1" lang="en-US" altLang="ja-JP" dirty="0" smtClean="0">
                <a:solidFill>
                  <a:srgbClr val="0070C0"/>
                </a:solidFill>
              </a:rPr>
              <a:t>π</a:t>
            </a:r>
            <a:r>
              <a:rPr kumimoji="1" lang="ja-JP" altLang="en-US" dirty="0" smtClean="0"/>
              <a:t>：</a:t>
            </a:r>
            <a:r>
              <a:rPr kumimoji="1" lang="ja-JP" altLang="en-US" dirty="0" smtClean="0">
                <a:solidFill>
                  <a:srgbClr val="0070C0"/>
                </a:solidFill>
              </a:rPr>
              <a:t>１８</a:t>
            </a:r>
            <a:r>
              <a:rPr kumimoji="1" lang="en-US" altLang="ja-JP" dirty="0" smtClean="0">
                <a:solidFill>
                  <a:srgbClr val="0070C0"/>
                </a:solidFill>
              </a:rPr>
              <a:t>π</a:t>
            </a:r>
            <a:r>
              <a:rPr kumimoji="1" lang="ja-JP" altLang="en-US" dirty="0" smtClean="0"/>
              <a:t>＝</a:t>
            </a:r>
            <a:r>
              <a:rPr kumimoji="1" lang="ja-JP" altLang="en-US" dirty="0" smtClean="0">
                <a:solidFill>
                  <a:srgbClr val="FF0000"/>
                </a:solidFill>
              </a:rPr>
              <a:t>ｘ</a:t>
            </a:r>
            <a:r>
              <a:rPr kumimoji="1" lang="ja-JP" altLang="en-US" dirty="0" smtClean="0"/>
              <a:t>：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３６０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ja-JP" altLang="en-US" dirty="0" smtClean="0"/>
              <a:t>　　　  １８</a:t>
            </a:r>
            <a:r>
              <a:rPr lang="en-US" altLang="ja-JP" dirty="0" smtClean="0"/>
              <a:t>π</a:t>
            </a:r>
            <a:r>
              <a:rPr lang="ja-JP" altLang="en-US" dirty="0" smtClean="0"/>
              <a:t>ｘ＝６</a:t>
            </a:r>
            <a:r>
              <a:rPr lang="en-US" altLang="ja-JP" dirty="0" smtClean="0"/>
              <a:t>π×</a:t>
            </a:r>
            <a:r>
              <a:rPr lang="ja-JP" altLang="en-US" dirty="0" smtClean="0"/>
              <a:t>３６０</a:t>
            </a:r>
            <a:endParaRPr lang="en-US" altLang="ja-JP" dirty="0" smtClean="0"/>
          </a:p>
          <a:p>
            <a:pPr marL="0" indent="0" algn="ctr">
              <a:buNone/>
            </a:pPr>
            <a:r>
              <a:rPr kumimoji="1" lang="ja-JP" altLang="en-US" dirty="0" smtClean="0"/>
              <a:t>          ｘ＝１２０</a:t>
            </a:r>
            <a:endParaRPr kumimoji="1" lang="ja-JP" altLang="en-US" dirty="0"/>
          </a:p>
        </p:txBody>
      </p:sp>
      <p:sp>
        <p:nvSpPr>
          <p:cNvPr id="12" name="円弧 11"/>
          <p:cNvSpPr/>
          <p:nvPr/>
        </p:nvSpPr>
        <p:spPr>
          <a:xfrm rot="8293582">
            <a:off x="518769" y="735593"/>
            <a:ext cx="3559525" cy="3540794"/>
          </a:xfrm>
          <a:prstGeom prst="arc">
            <a:avLst>
              <a:gd name="adj1" fmla="val 15256615"/>
              <a:gd name="adj2" fmla="val 634384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4282050" y="859147"/>
            <a:ext cx="3501215" cy="34504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パイ 13"/>
          <p:cNvSpPr/>
          <p:nvPr/>
        </p:nvSpPr>
        <p:spPr>
          <a:xfrm>
            <a:off x="1841331" y="2116003"/>
            <a:ext cx="914400" cy="914400"/>
          </a:xfrm>
          <a:prstGeom prst="pie">
            <a:avLst>
              <a:gd name="adj1" fmla="val 2057514"/>
              <a:gd name="adj2" fmla="val 9045493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935290" y="4299192"/>
            <a:ext cx="98777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70C0"/>
                </a:solidFill>
              </a:rPr>
              <a:t>６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>π</a:t>
            </a:r>
            <a:r>
              <a:rPr kumimoji="1" lang="en-US" altLang="ja-JP" sz="2800" dirty="0" smtClean="0"/>
              <a:t>㎝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93546" y="4334895"/>
            <a:ext cx="123303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70C0"/>
                </a:solidFill>
              </a:rPr>
              <a:t>１８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>π</a:t>
            </a:r>
            <a:r>
              <a:rPr kumimoji="1" lang="en-US" altLang="ja-JP" sz="2800" dirty="0" smtClean="0"/>
              <a:t>㎝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540689" y="3041556"/>
            <a:ext cx="920445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３６０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073149" y="2881680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ｘ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05860" y="845421"/>
            <a:ext cx="38069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B050"/>
                </a:solidFill>
              </a:rPr>
              <a:t>おうぎ形と同じ半径の円の</a:t>
            </a:r>
            <a:r>
              <a:rPr lang="ja-JP" altLang="en-US" sz="2800" dirty="0" smtClean="0">
                <a:solidFill>
                  <a:srgbClr val="00B050"/>
                </a:solidFill>
              </a:rPr>
              <a:t>円周</a:t>
            </a:r>
            <a:r>
              <a:rPr lang="ja-JP" altLang="en-US" sz="2800" dirty="0">
                <a:solidFill>
                  <a:srgbClr val="00B050"/>
                </a:solidFill>
              </a:rPr>
              <a:t>と中心</a:t>
            </a:r>
            <a:r>
              <a:rPr lang="ja-JP" altLang="en-US" sz="2800" dirty="0" smtClean="0">
                <a:solidFill>
                  <a:srgbClr val="00B050"/>
                </a:solidFill>
              </a:rPr>
              <a:t>角で比例式をつくる。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659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build="p"/>
      <p:bldP spid="12" grpId="0" animBg="1"/>
      <p:bldP spid="13" grpId="0" animBg="1"/>
      <p:bldP spid="14" grpId="0" animBg="1"/>
      <p:bldP spid="17" grpId="0" animBg="1"/>
      <p:bldP spid="18" grpId="0" animBg="1"/>
      <p:bldP spid="19" grpId="0" animBg="1"/>
      <p:bldP spid="20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/>
          <a:lstStyle/>
          <a:p>
            <a:r>
              <a:rPr kumimoji="1" lang="ja-JP" altLang="en-US" dirty="0" smtClean="0"/>
              <a:t>円錐の表面積</a:t>
            </a:r>
            <a:endParaRPr kumimoji="1" lang="ja-JP" altLang="en-US" dirty="0"/>
          </a:p>
        </p:txBody>
      </p:sp>
      <p:pic>
        <p:nvPicPr>
          <p:cNvPr id="1026" name="Picture 2" descr="https://encrypted-tbn1.gstatic.com/images?q=tbn:ANd9GcSI66XHbHXfwsYBw8WY338xUej1-xW6ydo0p3rHLtPujCbhNufFPw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/>
          <a:stretch/>
        </p:blipFill>
        <p:spPr bwMode="auto">
          <a:xfrm>
            <a:off x="0" y="836712"/>
            <a:ext cx="3308898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encrypted-tbn1.gstatic.com/images?q=tbn:ANd9GcSI66XHbHXfwsYBw8WY338xUej1-xW6ydo0p3rHLtPujCbhNufFPw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69" r="4644"/>
          <a:stretch/>
        </p:blipFill>
        <p:spPr bwMode="auto">
          <a:xfrm>
            <a:off x="2843808" y="1052736"/>
            <a:ext cx="338861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6247937" y="862506"/>
            <a:ext cx="24482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側面の展開図は半径</a:t>
            </a:r>
            <a:r>
              <a:rPr lang="ja-JP" altLang="en-US" sz="2800" dirty="0"/>
              <a:t>９</a:t>
            </a:r>
            <a:r>
              <a:rPr kumimoji="1" lang="en-US" altLang="ja-JP" sz="2800" dirty="0" smtClean="0"/>
              <a:t>㎝</a:t>
            </a:r>
            <a:r>
              <a:rPr kumimoji="1" lang="ja-JP" altLang="en-US" sz="2800" dirty="0" smtClean="0"/>
              <a:t>のおうぎ形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弧の</a:t>
            </a:r>
            <a:r>
              <a:rPr lang="ja-JP" altLang="en-US" sz="2800" dirty="0"/>
              <a:t>長さ</a:t>
            </a:r>
            <a:r>
              <a:rPr lang="ja-JP" altLang="en-US" sz="2800" dirty="0" smtClean="0"/>
              <a:t>は底面の円の円周に等しい。</a:t>
            </a:r>
            <a:endParaRPr lang="en-US" altLang="ja-JP" sz="2800" dirty="0" smtClean="0"/>
          </a:p>
          <a:p>
            <a:r>
              <a:rPr kumimoji="1" lang="ja-JP" altLang="en-US" sz="2800" dirty="0"/>
              <a:t>中心</a:t>
            </a:r>
            <a:r>
              <a:rPr kumimoji="1" lang="ja-JP" altLang="en-US" sz="2800" dirty="0" smtClean="0"/>
              <a:t>角を</a:t>
            </a:r>
            <a:r>
              <a:rPr kumimoji="1" lang="ja-JP" altLang="en-US" sz="2800" dirty="0" err="1" smtClean="0">
                <a:solidFill>
                  <a:srgbClr val="FF0000"/>
                </a:solidFill>
              </a:rPr>
              <a:t>ｘ</a:t>
            </a:r>
            <a:r>
              <a:rPr kumimoji="1" lang="ja-JP" altLang="en-US" sz="2800" dirty="0" smtClean="0"/>
              <a:t>とすると・・・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63549" y="1449948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ｘ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8" name="円弧 7"/>
          <p:cNvSpPr/>
          <p:nvPr/>
        </p:nvSpPr>
        <p:spPr>
          <a:xfrm rot="8293582">
            <a:off x="2849076" y="-266540"/>
            <a:ext cx="3517475" cy="3427421"/>
          </a:xfrm>
          <a:prstGeom prst="arc">
            <a:avLst>
              <a:gd name="adj1" fmla="val 15256615"/>
              <a:gd name="adj2" fmla="val 634384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031749" y="3212976"/>
            <a:ext cx="1152128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251603" y="4941168"/>
                <a:ext cx="8712420" cy="1647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800" dirty="0"/>
                  <a:t>６</a:t>
                </a:r>
                <a:r>
                  <a:rPr kumimoji="1" lang="en-US" altLang="ja-JP" sz="2800" dirty="0" smtClean="0"/>
                  <a:t>π</a:t>
                </a:r>
                <a:r>
                  <a:rPr kumimoji="1" lang="ja-JP" altLang="en-US" sz="2800" dirty="0" smtClean="0"/>
                  <a:t>：１８</a:t>
                </a:r>
                <a:r>
                  <a:rPr kumimoji="1" lang="en-US" altLang="ja-JP" sz="2800" dirty="0" smtClean="0"/>
                  <a:t>π</a:t>
                </a:r>
                <a:r>
                  <a:rPr kumimoji="1" lang="ja-JP" altLang="en-US" sz="2800" dirty="0" smtClean="0"/>
                  <a:t>＝ｘ：３６０　　これを解いて中心角　ｘ＝１２０</a:t>
                </a:r>
                <a:endParaRPr kumimoji="1" lang="en-US" altLang="ja-JP" sz="2800" dirty="0" smtClean="0"/>
              </a:p>
              <a:p>
                <a:r>
                  <a:rPr lang="ja-JP" altLang="en-US" sz="2800" dirty="0"/>
                  <a:t>側面のおうぎ形の面積</a:t>
                </a:r>
                <a:r>
                  <a:rPr lang="ja-JP" altLang="en-US" sz="2800" dirty="0" smtClean="0"/>
                  <a:t>は　８１</a:t>
                </a:r>
                <a:r>
                  <a:rPr lang="en-US" altLang="ja-JP" sz="2800" dirty="0" smtClean="0"/>
                  <a:t>π×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latin typeface="Cambria Math"/>
                          </a:rPr>
                          <m:t>１２０</m:t>
                        </m:r>
                      </m:num>
                      <m:den>
                        <m:r>
                          <a:rPr lang="ja-JP" altLang="en-US" sz="2800" i="1">
                            <a:latin typeface="Cambria Math"/>
                          </a:rPr>
                          <m:t>３６０</m:t>
                        </m:r>
                      </m:den>
                    </m:f>
                  </m:oMath>
                </a14:m>
                <a:r>
                  <a:rPr kumimoji="1" lang="ja-JP" altLang="en-US" sz="2800" dirty="0" smtClean="0"/>
                  <a:t>＝２７</a:t>
                </a:r>
                <a:r>
                  <a:rPr kumimoji="1" lang="en-US" altLang="ja-JP" sz="2800" dirty="0" smtClean="0"/>
                  <a:t>π</a:t>
                </a:r>
              </a:p>
              <a:p>
                <a:r>
                  <a:rPr lang="ja-JP" altLang="en-US" sz="2800" dirty="0"/>
                  <a:t>表面積</a:t>
                </a:r>
                <a:r>
                  <a:rPr lang="ja-JP" altLang="en-US" sz="2800" dirty="0" smtClean="0"/>
                  <a:t>は　９</a:t>
                </a:r>
                <a:r>
                  <a:rPr lang="en-US" altLang="ja-JP" sz="2800" dirty="0" smtClean="0"/>
                  <a:t>π</a:t>
                </a:r>
                <a:r>
                  <a:rPr lang="ja-JP" altLang="en-US" sz="2800" dirty="0" smtClean="0"/>
                  <a:t>＋２７</a:t>
                </a:r>
                <a:r>
                  <a:rPr lang="en-US" altLang="ja-JP" sz="2800" dirty="0" smtClean="0"/>
                  <a:t>π</a:t>
                </a:r>
                <a:r>
                  <a:rPr lang="ja-JP" altLang="en-US" sz="2800" dirty="0" smtClean="0"/>
                  <a:t>＝３６</a:t>
                </a:r>
                <a:r>
                  <a:rPr lang="en-US" altLang="ja-JP" sz="2800" dirty="0" smtClean="0"/>
                  <a:t>π</a:t>
                </a:r>
                <a:r>
                  <a:rPr lang="ja-JP" altLang="en-US" sz="2800" dirty="0" smtClean="0"/>
                  <a:t>　　　　　　　　　　　３６</a:t>
                </a:r>
                <a:r>
                  <a:rPr lang="en-US" altLang="ja-JP" sz="2800" dirty="0" smtClean="0"/>
                  <a:t>π</a:t>
                </a:r>
                <a:r>
                  <a:rPr lang="ja-JP" altLang="en-US" sz="2800" dirty="0" smtClean="0"/>
                  <a:t>（</a:t>
                </a:r>
                <a:r>
                  <a:rPr lang="en-US" altLang="ja-JP" sz="2800" dirty="0" smtClean="0"/>
                  <a:t>cm</a:t>
                </a:r>
                <a:r>
                  <a:rPr lang="en-US" altLang="ja-JP" sz="2800" baseline="30000" dirty="0" smtClean="0"/>
                  <a:t>2</a:t>
                </a:r>
                <a:r>
                  <a:rPr lang="ja-JP" altLang="en-US" sz="2800" dirty="0" smtClean="0"/>
                  <a:t>）</a:t>
                </a:r>
                <a:endParaRPr kumimoji="1" lang="ja-JP" altLang="en-US" sz="2800" dirty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03" y="4941168"/>
                <a:ext cx="8712420" cy="1647439"/>
              </a:xfrm>
              <a:prstGeom prst="rect">
                <a:avLst/>
              </a:prstGeom>
              <a:blipFill rotWithShape="1">
                <a:blip r:embed="rId4"/>
                <a:stretch>
                  <a:fillRect l="-1400" t="-5185" b="-1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656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/>
      <p:bldP spid="8" grpId="0" animBg="1"/>
      <p:bldP spid="9" grpId="0" animBg="1"/>
      <p:bldP spid="1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次の円錐の表面積を求めなさい。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3026" y="1052736"/>
            <a:ext cx="252028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側面の展開図は半径６</a:t>
            </a:r>
            <a:r>
              <a:rPr kumimoji="1" lang="en-US" altLang="ja-JP" sz="2800" dirty="0" smtClean="0"/>
              <a:t>㎝</a:t>
            </a:r>
            <a:r>
              <a:rPr kumimoji="1" lang="ja-JP" altLang="en-US" sz="2800" dirty="0" smtClean="0"/>
              <a:t>のおうぎ形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弧の</a:t>
            </a:r>
            <a:r>
              <a:rPr lang="ja-JP" altLang="en-US" sz="2800" dirty="0"/>
              <a:t>長さ</a:t>
            </a:r>
            <a:r>
              <a:rPr lang="ja-JP" altLang="en-US" sz="2800" dirty="0" smtClean="0"/>
              <a:t>は底面の円の円周に等しい。</a:t>
            </a:r>
            <a:endParaRPr lang="en-US" altLang="ja-JP" sz="2800" dirty="0" smtClean="0"/>
          </a:p>
          <a:p>
            <a:r>
              <a:rPr kumimoji="1" lang="ja-JP" altLang="en-US" sz="2800" dirty="0"/>
              <a:t>中心</a:t>
            </a:r>
            <a:r>
              <a:rPr kumimoji="1" lang="ja-JP" altLang="en-US" sz="2800" dirty="0" smtClean="0"/>
              <a:t>角を</a:t>
            </a:r>
            <a:r>
              <a:rPr kumimoji="1" lang="ja-JP" altLang="en-US" sz="2800" dirty="0" err="1" smtClean="0">
                <a:solidFill>
                  <a:srgbClr val="FF0000"/>
                </a:solidFill>
              </a:rPr>
              <a:t>ｘ</a:t>
            </a:r>
            <a:r>
              <a:rPr kumimoji="1" lang="ja-JP" altLang="en-US" sz="2800" dirty="0" smtClean="0"/>
              <a:t>とすると・・・</a:t>
            </a:r>
            <a:endParaRPr kumimoji="1"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232527" y="4797152"/>
                <a:ext cx="8712420" cy="1647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2800" dirty="0" smtClean="0"/>
                  <a:t>６</a:t>
                </a:r>
                <a:r>
                  <a:rPr kumimoji="1" lang="en-US" altLang="ja-JP" sz="2800" dirty="0" smtClean="0"/>
                  <a:t>π</a:t>
                </a:r>
                <a:r>
                  <a:rPr kumimoji="1" lang="ja-JP" altLang="en-US" sz="2800" dirty="0" smtClean="0"/>
                  <a:t>：１２</a:t>
                </a:r>
                <a:r>
                  <a:rPr kumimoji="1" lang="en-US" altLang="ja-JP" sz="2800" dirty="0" smtClean="0"/>
                  <a:t>π</a:t>
                </a:r>
                <a:r>
                  <a:rPr kumimoji="1" lang="ja-JP" altLang="en-US" sz="2800" dirty="0" smtClean="0"/>
                  <a:t>＝ｘ：３６０　　これを解いて中心角　ｘ＝１８０</a:t>
                </a:r>
                <a:endParaRPr kumimoji="1" lang="en-US" altLang="ja-JP" sz="2800" dirty="0" smtClean="0"/>
              </a:p>
              <a:p>
                <a:r>
                  <a:rPr lang="ja-JP" altLang="en-US" sz="2800" dirty="0"/>
                  <a:t>側面のおうぎ形の面積</a:t>
                </a:r>
                <a:r>
                  <a:rPr lang="ja-JP" altLang="en-US" sz="2800" dirty="0" smtClean="0"/>
                  <a:t>は　３６</a:t>
                </a:r>
                <a:r>
                  <a:rPr lang="en-US" altLang="ja-JP" sz="2800" dirty="0" smtClean="0"/>
                  <a:t>π×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latin typeface="Cambria Math"/>
                          </a:rPr>
                          <m:t>１</m:t>
                        </m:r>
                        <m:r>
                          <a:rPr lang="ja-JP" altLang="en-US" sz="2800" b="0" i="1" smtClean="0">
                            <a:latin typeface="Cambria Math"/>
                          </a:rPr>
                          <m:t>８</m:t>
                        </m:r>
                        <m:r>
                          <a:rPr lang="ja-JP" altLang="en-US" sz="2800" i="1">
                            <a:latin typeface="Cambria Math"/>
                          </a:rPr>
                          <m:t>０</m:t>
                        </m:r>
                      </m:num>
                      <m:den>
                        <m:r>
                          <a:rPr lang="ja-JP" altLang="en-US" sz="2800" i="1">
                            <a:latin typeface="Cambria Math"/>
                          </a:rPr>
                          <m:t>３６０</m:t>
                        </m:r>
                      </m:den>
                    </m:f>
                  </m:oMath>
                </a14:m>
                <a:r>
                  <a:rPr kumimoji="1" lang="ja-JP" altLang="en-US" sz="2800" dirty="0" smtClean="0"/>
                  <a:t>＝１８</a:t>
                </a:r>
                <a:r>
                  <a:rPr kumimoji="1" lang="en-US" altLang="ja-JP" sz="2800" dirty="0" smtClean="0"/>
                  <a:t>π</a:t>
                </a:r>
              </a:p>
              <a:p>
                <a:r>
                  <a:rPr lang="ja-JP" altLang="en-US" sz="2800" dirty="0"/>
                  <a:t>表面積</a:t>
                </a:r>
                <a:r>
                  <a:rPr lang="ja-JP" altLang="en-US" sz="2800" dirty="0" smtClean="0"/>
                  <a:t>は　９</a:t>
                </a:r>
                <a:r>
                  <a:rPr lang="en-US" altLang="ja-JP" sz="2800" dirty="0" smtClean="0"/>
                  <a:t>π</a:t>
                </a:r>
                <a:r>
                  <a:rPr lang="ja-JP" altLang="en-US" sz="2800" dirty="0" smtClean="0"/>
                  <a:t>＋１８</a:t>
                </a:r>
                <a:r>
                  <a:rPr lang="en-US" altLang="ja-JP" sz="2800" dirty="0" smtClean="0"/>
                  <a:t>π</a:t>
                </a:r>
                <a:r>
                  <a:rPr lang="ja-JP" altLang="en-US" sz="2800" dirty="0" smtClean="0"/>
                  <a:t>＝２７</a:t>
                </a:r>
                <a:r>
                  <a:rPr lang="en-US" altLang="ja-JP" sz="2800" dirty="0" smtClean="0"/>
                  <a:t>π</a:t>
                </a:r>
                <a:r>
                  <a:rPr lang="ja-JP" altLang="en-US" sz="2800" dirty="0" smtClean="0"/>
                  <a:t>　　　　　　　　　　　２７</a:t>
                </a:r>
                <a:r>
                  <a:rPr lang="en-US" altLang="ja-JP" sz="2800" dirty="0" smtClean="0"/>
                  <a:t>π</a:t>
                </a:r>
                <a:r>
                  <a:rPr lang="ja-JP" altLang="en-US" sz="2800" dirty="0" smtClean="0"/>
                  <a:t>（</a:t>
                </a:r>
                <a:r>
                  <a:rPr lang="en-US" altLang="ja-JP" sz="2800" dirty="0" smtClean="0"/>
                  <a:t>cm</a:t>
                </a:r>
                <a:r>
                  <a:rPr lang="en-US" altLang="ja-JP" sz="2800" baseline="30000" dirty="0" smtClean="0"/>
                  <a:t>2</a:t>
                </a:r>
                <a:r>
                  <a:rPr lang="ja-JP" altLang="en-US" sz="2800" dirty="0" smtClean="0"/>
                  <a:t>）</a:t>
                </a:r>
                <a:endParaRPr kumimoji="1" lang="ja-JP" altLang="en-US" sz="2800" dirty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527" y="4797152"/>
                <a:ext cx="8712420" cy="1647439"/>
              </a:xfrm>
              <a:prstGeom prst="rect">
                <a:avLst/>
              </a:prstGeom>
              <a:blipFill rotWithShape="1">
                <a:blip r:embed="rId2"/>
                <a:stretch>
                  <a:fillRect l="-1400" t="-5185" b="-1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520788"/>
            <a:ext cx="2673297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正方形/長方形 9"/>
          <p:cNvSpPr/>
          <p:nvPr/>
        </p:nvSpPr>
        <p:spPr>
          <a:xfrm>
            <a:off x="2933533" y="1238275"/>
            <a:ext cx="3310407" cy="31683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165561" y="1053609"/>
            <a:ext cx="87716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展開図</a:t>
            </a:r>
            <a:endParaRPr kumimoji="1" lang="ja-JP" altLang="en-US" dirty="0"/>
          </a:p>
        </p:txBody>
      </p:sp>
      <p:sp>
        <p:nvSpPr>
          <p:cNvPr id="3" name="パイ 2"/>
          <p:cNvSpPr/>
          <p:nvPr/>
        </p:nvSpPr>
        <p:spPr>
          <a:xfrm>
            <a:off x="3364600" y="692696"/>
            <a:ext cx="2448272" cy="2406749"/>
          </a:xfrm>
          <a:prstGeom prst="pie">
            <a:avLst>
              <a:gd name="adj1" fmla="val 21530712"/>
              <a:gd name="adj2" fmla="val 1080413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4637787" y="3015755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50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1" grpId="0" build="p"/>
      <p:bldP spid="3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 descr="C:\Users\teacher\Pictures\iCloud Photos\My Photo Stream\IMG_0276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70" t="6353" r="5412" b="19294"/>
          <a:stretch/>
        </p:blipFill>
        <p:spPr bwMode="auto">
          <a:xfrm>
            <a:off x="494010" y="1952625"/>
            <a:ext cx="3596350" cy="35390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/>
              <a:t>ルービックキューブの表面全体の面積を求めよう。</a:t>
            </a:r>
            <a:endParaRPr kumimoji="1" lang="ja-JP" altLang="en-US" dirty="0"/>
          </a:p>
        </p:txBody>
      </p:sp>
      <p:sp>
        <p:nvSpPr>
          <p:cNvPr id="4" name="AutoShape 2" descr="data:image/jpeg;base64,/9j/4AAQSkZJRgABAQAAAQABAAD/2wCEAAkGBxQSEhUUEhQWFRQUFBYVFxcVGBUXFRoUFBQYGBcXGBUYHCggGBolHBQUITEhJSkrLi4uFx8zODMsNygtLisBCgoKDg0OGxAQGywkHyQsLCwsLC8vLCwsLCwsLCwsLCwsLCwsLCwsLCwsLCwsLCwsLCwsLCwsLCwsLCwsLCwsLP/AABEIAOEA4QMBEQACEQEDEQH/xAAcAAEAAgMBAQEAAAAAAAAAAAAABQYBBAcDAgj/xABJEAABAwICBAgKBwYGAgMAAAABAAIDBBEFIQYSMXEHEyJBUWGBkSMyQmJyc6GxssEkMzRSgrPRFCVDksLwNVNjdKLhFfEXg5P/xAAbAQEAAgMBAQAAAAAAAAAAAAAABAUBAwYCB//EADgRAAIBAwICBwcDAwQDAAAAAAABAgMEEQUhMXESIjIzQVFhBoGRobHB0TRy8BMj4RQkQlIVQ2L/2gAMAwEAAhEDEQA/AO4oAgCAIAgCAIAgCAIAgCAIAgCAIAgCAIAgCAIAgCAIAgCAIAgCAIAgCAIAgCAIAgCAIAgCAIAgCAIAgCAIAgCAIAgCAIAgCAIAgCAIAgCAIAgCAIAgCAIDXqq6OMXke1u859yN4PEpxjvJ4IGu0yiblG0vPSeS39VrdWKIlS/guzuQsml9QTcaoHRa/tK1/wBZ+RFd/Uz4EnQaaNOUzLdbcx3Fe1Wi+JIp38X2lgsVFiUUo8G8O6r5921bU88CbCpGe8Xk20PYQBAEAQBAEAQBAEAQBAEAQBAEAQBAEAQBAfLngc/69yAwHk82XX+iA5rpnj+LU8jyaUupL8l9MS94b0vFtYHpsLDpWJ7rqmmtCcl1XgrFBpJBUnky8vna82ffcVElGS4lPWoVY7yXvJEleCKYuhjJh8gaLuIA6SbIekm3hEFiGmtNAcnl7hzR5571thTlyJtKzrN54Enolwm18k8YNO51KSA9z76wafKa82vbozW/+pCKxJnQ22n3M47Jv1ex1em0mp3m2vq+kCAe1YVWD8TfU024gsuPw3JZjwRcEEdIzC2EJprZn0hgIAgCAIAgCAIAgCAIAgCAIAgNaor4ozZ8jGnoc4A+1e405S7KbPEpxj2mkQ1JprRSzOgjnZxjcrOOqCfN1vG7MknTlDtIzCcZrMXlE9q32nuyC8Ho+mtA2BAfSAwsArWkmgtDW3M8DQ//ADWciQW2ctu3tugOO6YUv/iHAU2IR1Lb2NPKQZWixz125c3VuXh04sj1LWlPiiBxbTqXVYIQxpewE31uSSbW5QA7RdeI0Y+ZoWnU08ttm1h+jLqwCSorONBz1YjcDqucvYtcqvQ2SwdPZaNRcVLpLHp+Sy4dozTQW1IW3HlO5Tu92zsWiVSUuLLyjZ0KXZiufiSq8Eoysg2qOvkiN43ub1A5d2xe41JR4Mj1ralV7cUywUWmrmjw7QRzuB1T2g5e5b4XHmipr6NHjTljn+SewPSmlrC5sEzHvZm5l+WB0kdHWMlK8MlFODjJxfgTKHgIAgCAIAgCAIAgCA1K/E4oBeWRrN5z7BtK2U6U6jxFZNdSrCmszaRVsS4Qom3ELHSHpdyW/qfYrClpVSXbePmVdbWqMNoJy+SKriWl9VNca/Ft6I+T/wAtvtVlS06jDwzzKmtq1xU4Por0/JBPeSbkknpOZU1RSWEVspyk8yeTwq6RkotI0OtsvtG5wzHYvFSjCosSWTbRuKlF5g8HvheLV1F9lqNeMfwai7m26Gv2j+81VV9K8ab9zLq21vwrL3r8FxwfhchuGV8T6V5y1jyoTueP+1U1aE6bxJF5SrU6qzB5LFinCDh1OzXfVxkEXAYdd53Nbn3rUbSty8IdZVZYbh7y07J6rwcdukNvyhuKr7nVLS37c1nyW7/nM2RpSl4GhLoriFZniOIODDthpBqM3a5GfaCufufapcKEPe/wvyb423/Zktg2gtBS2MdOwuGevJ4R9+kF17dllz9zq95cbTm8eS2XyN8acY8ETGIYZDOzUmiZIzoe0OHZfYodK4q0pdKnJp+jPbSfEo2KcFMOsZKGaSlf0Al8fcTrDvO5dBa+01aHVrxUl8H+PkalS6L6UG0/QgaoYrQ/aIP2mIfxYeUbdJAFx2gb10FtqVlddiXRfk9v58SZT1GvT2qLpLz8TYwrS6lnyEgY77snJPYdhU2VGS8Cyo6jQqf8sP12Pqu0ppozqh/GPOQZGC9xPYsKlLGXsvU9VNQoQeE8vyW55Mqa6o+qhbTsPlznl26oxn32WmdehT8cv0Nf9e5qdiKivN7v4fk94tFGvzqppKg/dJ1I/wCRpue0qJO/nwgsfUwrTpb1ZOX0+CJ2kpWRN1YmNjb0MAaPZtUSVSUnlskxhGKwlsStFjM0XivJHQ7Me3Z2LdSva1Pg88zRWsqNXtR381sT9Dpc05SsLetuY7to9qsqWpwe01gq62kSW9N59GWClrI5ReN4duOfaNoVjCpCazF5KupRqU3iawe69moIAgCAIAgI3SR8opZzA4Nl4pwY47GvIsHHcTfsXipVVKDqPgk38DMYuT6K8T8yYnBiVC9z5teZhNzIXOkaesvObT6S16frkKj/ALUsP/q/x+DXd6dGosVI+83sL0uiksH8h3Xs7109DVIS2qbP5HOXOi1I70nleXiWCOQOF2kEdSs4yUlmLyU04Sg8SWGfSyeDWrMQiiBMj2ttzXz/AJRmtNW5pU+0yVQsq9bsRM4c2sq/sVHJI07JZPBxWPOHOsHDcbqtq6quEF8S4oaH41Ze5Fnw/glqZx+8KvVYczDTgEf/AKPFv+J3qrrXVSt2mXNC1pUFimiYxLggpHNYYJJYZo2hrHudxws3YCx/N6Jao5IyRtXWYvh32mAVsA/jU9+MA6XR+MMtuRHWubvPZq3rNypNwfxX5+ZIjcNcSRwDTqiq7Bkoa/7knJd7ciuXu9EvLbdx6S847/5+RJjVjLgWVVJsCAgca0xoqW/HTs1h5LTru7m/NWVtpN5cbwg8eb2Xz+x4lUjHiyo1nCZNLlQ0jiOaWfkt3gc/eulsfY+dRp1JN+kfy/wQ6+oUqS6zS5lTqcHlqZuPqpGcZrB3gWNbyhs5RGewcy72z0T+lTUG8Je9/E5+41ynl9BZfwR4swaop5XT0srS9xJIka251jcjWA5zuXq60XpxwnleXAzZ+0PQnmSw/PiiUpdO3RkNrYHRnZrtF2n9ewrl7nRZ03tt6P8AJ2FprtKqt9/VfgtWHYrDOLxSNf1A59yqKtCpS7awXNKvTqrMHk3LrSbjBPSi3BCYrpbS0/jSBzvus5R9mSm0rCtU8ML1IVa/oU/HL9Cp1XCTO92rRxFrj4pF3SdgCs6VlTodecuHuRVV9SnVXRjHb4nZuCbGK2opnjEGkSxvAa4gNc6NzbjWA8oEEc3NvMylcUq66VNp42eCslCUe0i8LaeQgCAIAgNPF23gl9W73KPdrNvUX/y/obKXbXNFAXzouiq49oDS1N3NbxEh8qMDVJ86PYeyxVra6xcUNm+kvJ8fc/zkjVLWEuGzKHimDVmFlri7XgLg3WabjcWnNpsD1b11mm6zGs8Um4y8v5syru7GLWKiTX8+B4t0nbLMBNJMyn1rO4kMEmp03OV+8K4qX1aaw5fDYhUtPtqbyoL37ncuD3DMEkAfRCOWUZkzHXnaenVk8X8IAUPLfEmnRQhgIAgCAoXCJgWDvaX15ip5CLiVjhHPe20Buch3tcgONYXpZNTVJioqqaopQci6EvfqW2iInm2XuL9A2Kuu9LtLh5qwWfNbP5cfebqc6nCO5r1GlU9W8srayWMXsY2N4tu49B3rdZaXZUJLoxS9eL+LNdetV6Lwsvy4EzhuE0zOVE1rjt1idd2+52Lrra0tsdKPW+Zyd3f3ifRn1f55korBYWyKmTcnlmVkxgID5kYHAhwBB2g5g7xzrEoqSw0eoSlF5i8FfxLAqdnhGyfszvvNdZt/RJz3AhVV1Y22G2+j9PgXdjqN5lJLpfX4/k06DTeaLXY+ZsrWtOo/i3EucDkCCWkXHPsy51y1XT7eUuHw2ydlS1O4jHDfxFPQ4piYDrlsTsw5x4uPsaMzvAKiVb6ysuquPkt38f8AIlK4uN5Pb5FkwfgtgZnUyOlP3W8hnf4x7wqa49oa0tqUVH1e7/H1PcLOK7TyXXDcLhpxqwxMjHmgAnedp7VSVrirWeakm+ZKjCMeCLhojsk/D/Uuo9nO5nz+xBve0iwroiEEAQBAEB4VwvG8dLHfCVrqrMJL0Z6h2kUEsXzPJemNRMgqXCjH+7pD0Pj+MD5q30N/7yPJ/Qi3fds5ng9OHQi4DgSSQ4XF7kbdoNucZrsKnSUspnMXNeVOrsfL8KLHB8D3RvBuMza/U8ZjtvvWY13/AMke6V9F9ouejnDBX0RbHWN/aI+lxtJbzZRcP7brepJ8CdGUZLKOsYLwqYbUR65qGwkDlMm5Dhu5ndhWT1gg8Z4a6VpMdFDLWSc2q0sZ3kF5/l7VhvHEzGEpPEVllVxDSPG6/IyMoojfkxZSavpAlwP4m7lplXguG5ZUdIuKm8l0V6/gjqPQmAO153PqJDmXSEgE9NgbntJWiVxJ8Ni2oaNQhvPrP4IsVLTMjbqxtaxvQ0Bo7gtDbfEtIU4QWIJJehq4tgsFSPDRhx5nDJ43OGfYcl7jUlHgzRXsqNftx38/EqNXobUU516OUuAz1HENd3+K7fyVLpXji88H6FBd6FJrqYkvJ8fx9DVp9K5IXcXVROa4dRB32PN15q6oarNdrrI5G60KGWlmD8vAnqbHYHt1hI0DziG2332K1p39Ca7WOexS1dLuYPs55bmjiGl8EeTSZD5vi9rj8rrTV1OlDs7m+jo1ae8+r9SNbidfVfUR8Ww+Va2XpvyP4RdUl3rvR2clH0W7OhsvZ1Sw4wcvV8Px9T3pdCS461TMXu5w25Pa92fsXO19Zcn1F73/AD7nUW+gKK/uSx6L+fY1tNcIhghj4pmqS+xNySRqk5klbNNuqtaclN52PGq2dGhTi6axudb0bbakp/URfltXH3r/ANxU/c/qeKXYXIkbKMbDKwCx6JfxPwf1Lr/ZzuZ/u+xXXvaRYV0RCCAIAgCA+Jhdrtx9yw+BlcShAL5cy+MWQFX4TI74bP1cWe6VitdFli9h7/oyPdd0zmGAjwDd7veu1q8Tkb/vFyJELUQT4khDsiNu29iDvB2pjxR7hUlB7MrmIgwvfHGS1srWhzQXaps64yvnmOe9rlSqbbW5d21V1IdJm9o/pVJSgsMbTGTcgDVde22427OdYq0els9mW1jqErbspNP+cS/YLpTTz2DXarvuuyd2cxUKdGUDpLfUaFxsnh+TJgyLVksOiY4xYM9EcYsjomvWYlFCLyvawdZ+W1eowlLgjRWr0qKzOSRUNIdMaWRpjEPH9BcNUA9LT4wO629SqdCUXlvBQ3up0KkehGHS9Xt8PH6FJkfJHrtAfGH8lzCXDYQ4AjK+0bQdvapRQHSMFwCCJjCI2ufqtJe7lHWtmRfxexctdXlWpNrOFngdlZ6fQpwjLo5eFuyZUEsggKlwjfUxesPwlXGj95LkUOvd3Dn9jp+jo+i0/qIvywuWvP1FT9z+pEpdhciRsox7M2WAWLRPZJvb/Uux9nP08v3fZFde9pFgXQkIIAgCAIDBCAocjbOc07WmxHOF82vbapQrSjNY3ePVF5TmpxTR82UU2Fe4QGXw6p9XfucD8lY6S8XlPn9jRc92zlGj31A9J3yXd1OJx+odtciSAWogCyyCvYwPpUf4PiUmh4cy4s+4fvJmpoGPHKaF09SlCosSWSrp15wezISswFwzjN+o7e9VtXTmt6b9zLGlfxe0z3w3SappSGvu9g8mS+zzX7R7Qqmta4eJLDOgs9XrUl1ZdJeT/mSzu03i4njBG7Wvq6pdH41r5DW1i3r1QFF/0rzxLl6/Do7Qef5/OB50oxav+zwmKM25ZGo2x5xI/Nw9G63RoQj6lXX1a5q8H0V6fkncK4IQSH1tS57tpbFs3cY/Mj8IW4rXlvLL5gui9JSW/Z4GMcPLI1pOvwjru7LoDknDSPpzeuNvyHyWUYlwLLSDkM9BvuC4up23zZ39Hu48key1m0zZAU/hI+qi9YfhVzo3eS5IoNe7uHNnUtHh9Fp/URflhcrefqKn7n9SJT7C5EjZRj2ZsgJ/RN4vKOcah79a3uK7L2c/TS/d9kVt72lyLCugIYQBAEAQBAflrSpuIU9dUVLHv5c8h1mkkauudVrm7LBoAsolSpbXEnRnh42w/t/gmu0uKMFUS2azlE3o7wptNmVjNU7OMYMvxN5uxUV57Op9a3ePR/Z/n4nune+Ey06T1sdRhtS6J7Xt4h5u032C/ZsVRZ29Whe041ItPpIkVZxnSbT8DlWjX1H/ANjvc1dxV4nI6j2o8iUstZXhAVvG/tMf4PiUijw95cWPcvm/oiyELrSjMEIZPKWBrhZwB3gLzKEZLElk9wqSi8pmzwUYfE/E5Q5gcIonvYHC4a4SRgEX5wHGy5uvFQqOK8zo6EnKCk+J3JazaEBlZBwvhp+3t9W35fqsIxIs9L4jPRb7guKqdt82fQKPdx5I9V4NhlYBTuEn6uH03fCFdaL25ckUGvdiHNnVcC+zQepj+ALk7rv5/uf1IlPsLkReNab0dNcOlD3jyI+Ub9BIyHaVMttIuq+6jheb2/z8jXO4pw8ShYzwpzyHVpoxEDkCeXId3MD3q/tvZ6jDeq3J+XBfkiTvJPs7HWeBGtqpKSQVcTmOEgc2R7S18rXg5uvtI1bA9FuhX1OlCnBRgkl5IiOTk8s6OvRgIAgCAIAgOO4y3w8w/wBWT4yuQv1i5nzO7sXm2h+1FVxjRSCe5A1H/ebs7Qt1tqdaltLrL14/EjXWlUK266r9PwUnEsEqqMOtcxuFnFubSPOCvbe9o3HZe/k+Jzl1p9e23ayvNcDwwbFxEC145JOtlzE5H3BSZR6RUXFvGst+KLJT1DXi7HBw9q0yg0VFW1qU+K28z0K8kfJXMfH0iP8AD8S30uBcWHdPn9kWMrrikMIAgN3gjH71qP8AbyfmxLnLrvpczpLXuo8jtIC0kgygFlgHCuGj7e30G+4IjEi0UviN9FvuC4qr23zZ9Ao93Hkj1Ws2njV1kcQ1pHtYPONu4c620qFSq8Qi2aK1xSorM5JFA0yx2OpMbIruDC5xccgTbYOqwXQ6fZTt8ynxZy+qX8LnEafBeJ40UmI17WwQ8dKxgDQ1twwNAsA52Q2feKlwtKEJucYJSfjjcq3Um1jJcsB4GZHWdWTBg+5FyndrzkOwFSDzg6VgOh9HR24iFocPLdy5P5nbOyyAuOD7HdnzQMkUMBAEAQBAEByLSJtqqb1rvabrktSWLmXu+iO40x5tYcvuR4UEnHhiEetFIDndjh3tK20H0akX6o1V10qcl6M5vo7hsc0cgkGxwsQbEXauwrzcGsHK6XaUrhSVRcMHjW6PzQnWhJcOrxu0c6xCvGXHYXWkVae9PrL5/wCRRaQkcmYdo29oXuVNPgc7WsoT9GeeMzNfLE9pu3LP8WxZhHonq1oOlFp+ZZ3BdauBzzWGfKyAsA3uCP8AxWo/28n5sK5y676XM6S07qPI7RZaCQZWQZWAcI4ZQTiAAz5Dfhb+qGGbMul9PFG0Xc9+qLtaMwQMwSch7Vz3/ias6jbaSydR/wCZoU6aSTbwiuYjprPJlEBED0Zv/mPyCsKOmUKe7XSfr+CruNYuKnZ6q9PyRbMNmmOs8nPynk3/AFUx1IRWF8iirX1NPLeX8fmYxTDBC1mdy4kHs/8Aa9Qn0jFtcf1k3jGDv/BZCG4ZT2AGsHuNucmR2Z7gtjJZbLIDNkBJ4QMnbwsGGSCGAgCAIAgCA5TpYy1XN6QPe0FcrqyxcvkvodppLzaR9/1ZEKtLIxILtI6ivcXho8yWU0c90PHJlHQ4e5dhdbpM5zRNpTXL7lgKhnQGhiGExTeM2zvvDI/9rZCpKPAi3NjRrrrrfzXEpuLYY6neG31g7NpGXP0dKm06nTWTlb6zdrU6Ocp7olKbSG1mzMLTlyh7y0593crehqLW1RZ9Tn62nqW9N+4mYKhrxdjg4dXzHMeoq0p1YVFmLyVdSjOm8SWD0Ww1m9wS/wCLVH+3k/NhXOXffS5nSWfcx5HaFHJJrV+IxQN1ppGRjpcQL7htPYhkouPcLVNFdtO10zuk8lnd4x3HVQwch0kx2StndNJk53RkOYWtzCwGWfahhnvSaP7DI7rsP1WiVbyKyrqCW0F72TFNRsj8VoHXtPetLk5cWV9SvUqdpmwvJpIXSUZR+kfcFIoeJbabwl7juvBqP3ZS+gfa9ykFoWdAEBJ4Tsdv+SwYZvoYCAIAgCAIDm2n1LxdSHlzQJraouNYljQHADaeY9q5/V7ebmqqW2MHUaLcw/pf0m90yuKjL0IDnuigs6cef83BdjX3hF/zgc5o+1aov5xZYCFFOgPmyAq2lw8LCf78YKZbcGc1rveQ5P6kpW0jJcntB6OkbiFjLT2OBVadObcWQk+BvjOtTvN+i9jbovsI6it1Ou4vPAn076FRdGqvwZpcec06tQ0g/eAsd5b+ncrajqUltPf1MVLCE10qb/BI6JaSx0NdJUEcYx8TmDVIBu4sdex62b8+xQq81UqOS8SfbwdOmovwJLHeFuplu2ANhb0t5T/53D3BpWo3ZKdJ+01R13F7y7a5xOzrc7xu8rxKpGPFkmhZ17jsR28+CJCi0baM5XX6m5Dv2n2KNK5f/FF5b6FBb1pZ9Fw+PH6HhpFSsj4oMaG+Pe3Vqrbbyck8kLWLelRqQVNY2J5uwKOz58+J9IYFkBD6SbI/SPuCk0PEttN4S9x3fg4H7spfVe9xW98S0LIgMoYJLCvFd6XyCwGbyGAgCAIAgCA4fw8YOZ6qJzXkOZANUeT47yT1HZ3LE5JJJkepcxpTSfxOe4fpVU0pEdS0yMHOfHA6n+V296rbjTKNbrQ2fyL2y1qpBLpPpR+f85l2wjGYakXifc87Tk8b2/MZKguLKrQfWW3mdLbXtG4XUe/l4lQ0dymqR0PPxuXSzeaMH6L6FRpe11VXP6k8VGL8+bIZKvpiOXF/fOFNteDOb13tw5P7E05eXxPnVTtvmz5CweUeVVTMkFntDh1/I7QsptcDbTqypvMWVKpogJzC3Y57QCcyA4bPb7FIUur0mdFZ5r9BeMtvngsVHg8UeYbrHpfn7NnsUKdecvQ7W30m3o7tdJ+b/HAkbLUWaWAsAr2lW2Lc/wDpU214M5jX+8hyf1JpmwbgtL4nziXFn0sHkWWQQ+kgyj9I+5SKHiW2mcJe47xweZYZSepb81IfEtTS0i4SKGku3jOOkHkQ2dn0F3ijvusGDmeOcK1bVEspWiBp+5y5bdbyLDsA3r3CnKbxFZPE6kYLMng69wMYtPPQltTnJDJqB3O5haCC7pdcm5517rUZU2lLieKVaNVNxZflpNoQBAEAQBAcs4XW+HhPTER3PP6rVW4IqtQ7SOe1MDXghzQ4HmIWlNrgQYVZ03mLK3W6NuadencQRmBexB81y2qontItLfUE31tn5mhhWLvp5HGRpdfJ42OuDt37V6nBTjgurO8lb1Omt88S4UGJRzC8brnnacnDsUGdKUDq7W/o3C6r38nxNtayaVXTYZx7j7wplrwZzmu8afv+xNOXl8T5zV7yXN/Uwh4CGclZq/tzfTj/AKVu/wDW+TOo0fjS5r6lmCrz6OZQyEBXdKvGj3P+Sm2vBnMa/wB7Dl9yaj2DcFpfE+bz7TPRYPB8vcALkgDpOQXpRb4HqEJTeIrJXsbrmyFrY+VqaziebIc3TldSqUXFbl3ZUJUovpcWGV1bURNgEknENFms1i2MDo84d6mUrWrV3ivebq11Tpdp+426LRlozkdrHoGQ79pVpS0yC3m8lXW1OT2prBNwwNYLMaGjqCsYQjBYisFdOcpvMnk63wNfUT+tHwBUuqd4uRdaZ3b5nQ1WFkEAQBAEAQHMeF9vhID5jx3EfqtVXgir1HjH3nOyVoKts+UMJjQPCIamsq454xI3iwQDzEu2g8x61Wa3dVrehTlSlh5+x12lwjUppS8hpLwWSxEy0Ly8DMRk2kHou2O9h3rRZe0VOfUuFh+a4e9eBKqWcovNP/JW6PSSSJ3F1THXabE21ZB6TTa/sKvHShUj0oPj5cCVbavVpdWruvmY0rqWSsY6NwcM7kc17ZEbQV7oQcM5Gq3VK4UHTfn9idI9w9y1vicDXWKsubMLyawgK3WD6a30o/6Vv/8AW+TOo0fjS5r6llsq8+kGbIZM2WAV3SocuLc/3hTrXgzl9f72HL7kg+sjjY0veByQbbScugLz/Tk2cArSrObwvHxImr0jOyJva7M9gW2NFLiTqWnQXbeWeMWF1FQbyEgdL/k1JVoQ2OitNHr1F1Y9GPrt8uJnF8HbAI7EuLi69xbYBsHas0qn9TJ61CwVp0VnOSzUQ8Gy33R7l2NJdRcjgq3eS5s917NQQHV+Br6if1o+AKj1TvFyL3TO7fM6GqwsggCAIAgCA5vwwtypz6Y+Fa6vArNS7MWczcVoKdswCsBM3uDTLEakdMPuc39VSe0X6WH7vszsNGf9tcvudSXGl6Q+kWjFNWttPGC4CzXtykbud0dRuFOs9Qr2rzTlt4rwfuNNSjCpxRxXTXQ12Hvby+Mik1tVwGq7k7Q4bLi43ruNM1KN9BvGJLiufkVdeg6TNag0hLbMlGzK/Pl/fX2KfKmmVlezhV34MnqaobILsIPv/wC+xaJQa4lRWtalLitvM9l5I5XawfTGenH72qQu6fvOo0d91+5fUsYCrj6UfYasBvHE0a3F4osnO1j0NzP6Bb4W8pehV3Or29HZPpP0/JV8TxMzvBALQ0ENAtfPpKm06agsI5e9vJXVTpyWPJG3Q6NufZ0rrA52GbjvJ2e1ap3Ci8LcsLTRKlVKdR9FP4/4LBRYZFF4jBf7xzPfzdiiTqylxZ0Ntp9C37Ed/N7s2wVrJuCC0t2Rek/3NU208TmfaDtU/f8AYlKH6tnoj3LtqXYjyR8xrd5LmzYWw1GbIYOq8Df1E/rW/AqLVO8XIvtL7p8/sjoarCyCAIAgCAICq8IuCuqqYcW0ufG7WABztax3o49JYI9zbqtDBxOVhaS1wIcNocLEbwVGlBxe5z9a3nSfWPgFeDSb/Byf3nL1wH4mKm9oP0kf3fZnYaI/7a5P6nVlxZfhDJzLhtb4OnPnSj/i39F1fsu+tVXovuQL7gjybg8FRTRCRgPgmWcMni7QcnDr7Fsr3VWjczcH48PAvqNnRr2sFOPgt/EqOK6IT05L6cmRm2w8cb2+VvHcFa22q0qnVqdV/L+c/iU13o9WlvT60fn8PH3fA1aHSKx1Zh1X5/7394Vg6ae6OarWFOfDZ/zwMVE7XVLXtuWa0Zv1NIuciegr2o9Rom2Ef6Dh0nwafzyb1ZpFFHk3wjurJveokbZvtHU3Ou047UVn1eyPHDqDEMSNqeJ5Ze2sOREM+eQ2Bt0Xv1KVGnGPBFDcX1ev25beXgX7RzgWY2zq6bXP+XDdre2Q5nsA3r2RcEFwwYHT0k1M2mibE0wvuG3zLXCxN9pz2lZXEHlGeSNw9yqZdpn0aj3ceS+h9grBsF0BA6WHKH0n+5qmWvicx7Qdqn7/ALEtQfVs9Ee5dtR7uPJHzGv3kubPdbTSC5YbS3ZlLLOscDcZ/ZpX+S6Uap6dVtie9c/qNSM6i6PkdBp9OUKT6SxlnQVXk8IAgCAIAgCAgdJNE6esHhG6rxse3Jw7VnPgzzKKksM5RpJoTUUl3W42L77BmB5zR7wtcqKe8Srr6cnvT+BD8H7rYq7MG9O7Z1OYqH2gg1ZLP/ZfcuNGhKnFRlx3Osrhy/CA5vw1jwNP6x/wLqPZfvanJfUhXvBH1gJvTQH/AEmfCEvv1M+Z0unv/bQ5I3lEJhEY1o5BU5vbqv8Avtyd28zu1TLa+q0NovK8nwIN1p9G43ksPzXH/Jzuo0de2sbSBwJfJGxr9g8KWhpIubWJ2dS6q2rKvTVReJyN1buhVdNvODuWjfBZQ0tnPYaiQeVNYsB82Icm2+561uI+C7sYAAAAAMgBkAOoIZPpZBxbh6+0UvqZPjCLiYIiLxW+iPcqmXaZ9God3HkvofQKwbcGC5ZGCB0rP1W9/uaplr4nMe0PGn7/ALEpRyhsTCSANQbT1LsqdSMaUXJ+CPmlWnKVaSis7skMJw+orHatLC5/nkasY67naotXUIrskqjpsnvN49Douj/BK0WfXSGV23i2cmMdR5yqurdznxZaUranT7KOk0VGyFgZE0MY3YGiwUVtviSD3WAEAQBAEAQBAEBhzQRY5goCqYzoVE5xmp2siqADqvAtmem20HoK8VqUK9N06qymeoScHlFb/wDMSU7hHXx8Udglbcwu3nyO3LrXG3/s7VpZnb9aPl4r8lnSu4y2lsybY4EXBuDmCMxZc4008MmHPOGofR4PXH4D+i6X2Yf96p+37ohXnZR5aOH6LB6lnwher/8AUz5nS6f+mhyJFQyYFkFLrv8AGKf19J+a1dZpP6Vc2chq/wCqfJH6FsrAqhZZMhDBxTh6+00vqX/Gi4gh4zyW7h7lVS7TPo9v3UeS+hnWXk3YPKWUN8Y26trjubtK2wpTnwREub6hbrry38vEmMM4PajE2te0GGNpNjILF17Z26MlYUqKprrPc4/U9Q/1c1hYSOh6M8EVLBquqCZ3jYDkwbmrc6r4IqlFHQqanZG0NY0NaNgaAB7FrbbPR6rACAIAgCAIAgCAIAgCAIDxq6RkrSyRoe07Q4XCJ4BSa/Q6WmJfh7+TtNPISWH0DtYd3cVX32lW94szWJf9l9/M30ridPkcy4VcW42CON0b4po5dZ7Hjm1HC7XbHC5CgaTpNayrzlNpxawmua8DfXrxqRWDZ0Zdekg9U32CyrtQWLmfM6rTXm1hyJRQyaEBTK4fvim9fSfmtXWaR+lXNnI6x+qfJH6FsrEqQgCA4jw9H6VTD/Rf7XogQMU7S1gbdzi1vJYLu2c/R2qF/ppykzslrFvRoR3y8LZFswDQCtq7OcBTRHndnIQpMLanDtbspLrWrittHqr0/J0vRvg6o6SztTjZOd8mZv1Ard0/IqG23llua22QyC8GDKAIAgCAIAgCAIAgCAIAgCAIAgCAjcYwKnqm6s8TXjzgCVlSaBznSDQaopnl9C1r4P8AJzBHSW32e5Rbqxo3O8tpeZYWeo1bbZbx8iBpq0OJYQWSDbG8WcNw5xuXN3WnVrfdrK80dRa6hRuFs8PyZtKATSm14/fFL66k/OC6vR/03vZyWsfqnyX3P0MrIqDzmlaxpc5wa0ZkuIAA6ydiAqNdp5G53FUUb6yXZ4PKIHrkIz/CCvSi2Dw/+OpMQcJ8TcGyWAbHH4rGAk6ovz5m5WcxXqYLlgGh9JRjwUQ1vvOzcvLm2CfXkBAEAQBAEAQBAEAQBAEAQBAEAQBAEAQBAEBB6RaKU1aPCss8bJG5PB6bhZT8DKbW6OdYzoxV0VzY1UA8pv1rR5w8pVl1pNKt1qfVfyLq01mdPq1d18zm+K4kwYjDNnqRPgc64s7wcms4WPPZSNPtp0KPQnxyyLqNxCvW6cOGEjq50zqas6mGUj33/jTjVjHWGg3PaQpyh5lfsbdJwcyVDhJilS+c7eKabRDc0ZexOklwMZZesMwmGnbqwxtYOoZ9p514cm+IN1YAQBAEAQBAEAQBAEAQBAEAQBAEAQBAEAQBAEAQBAEBEVWi9HI/jH00Tn9JaF66bBKQwtYNVjQ0DYGgAdwXlvIPtAEAQBAEAQBAEAQBAEAQBAEAQBAEAQBAEAQBAEAQBAEAQBAEAQBAEAQBAEAQBAEAQBAEAQBAEAQBAEAQBAEAQBAEAQBAEAQBAEAQBAEAQBAEAQBAEAQBAEAQH/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3975" y="-1790700"/>
            <a:ext cx="37433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92573" y="2928384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２</a:t>
            </a:r>
            <a:r>
              <a:rPr kumimoji="1" lang="en-US" altLang="ja-JP" sz="3200" dirty="0" smtClean="0"/>
              <a:t>㎝</a:t>
            </a:r>
            <a:endParaRPr kumimoji="1" lang="ja-JP" altLang="en-US" sz="3200" dirty="0"/>
          </a:p>
        </p:txBody>
      </p:sp>
      <p:sp>
        <p:nvSpPr>
          <p:cNvPr id="9" name="フリーフォーム 8"/>
          <p:cNvSpPr/>
          <p:nvPr/>
        </p:nvSpPr>
        <p:spPr>
          <a:xfrm rot="539395">
            <a:off x="3850777" y="2840234"/>
            <a:ext cx="240655" cy="703385"/>
          </a:xfrm>
          <a:custGeom>
            <a:avLst/>
            <a:gdLst>
              <a:gd name="connsiteX0" fmla="*/ 0 w 112542"/>
              <a:gd name="connsiteY0" fmla="*/ 0 h 703385"/>
              <a:gd name="connsiteX1" fmla="*/ 112542 w 112542"/>
              <a:gd name="connsiteY1" fmla="*/ 323557 h 703385"/>
              <a:gd name="connsiteX2" fmla="*/ 0 w 112542"/>
              <a:gd name="connsiteY2" fmla="*/ 703385 h 703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542" h="703385">
                <a:moveTo>
                  <a:pt x="0" y="0"/>
                </a:moveTo>
                <a:cubicBezTo>
                  <a:pt x="56271" y="103163"/>
                  <a:pt x="112542" y="206326"/>
                  <a:pt x="112542" y="323557"/>
                </a:cubicBezTo>
                <a:cubicBezTo>
                  <a:pt x="112542" y="440788"/>
                  <a:pt x="56271" y="572086"/>
                  <a:pt x="0" y="703385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直方体 9"/>
          <p:cNvSpPr/>
          <p:nvPr/>
        </p:nvSpPr>
        <p:spPr>
          <a:xfrm>
            <a:off x="5261825" y="2144620"/>
            <a:ext cx="2808312" cy="2891917"/>
          </a:xfrm>
          <a:prstGeom prst="cube">
            <a:avLst>
              <a:gd name="adj" fmla="val 3205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フリーフォーム 11"/>
          <p:cNvSpPr/>
          <p:nvPr/>
        </p:nvSpPr>
        <p:spPr>
          <a:xfrm>
            <a:off x="7164288" y="3021401"/>
            <a:ext cx="249386" cy="2015136"/>
          </a:xfrm>
          <a:custGeom>
            <a:avLst/>
            <a:gdLst>
              <a:gd name="connsiteX0" fmla="*/ 0 w 112542"/>
              <a:gd name="connsiteY0" fmla="*/ 0 h 703385"/>
              <a:gd name="connsiteX1" fmla="*/ 112542 w 112542"/>
              <a:gd name="connsiteY1" fmla="*/ 323557 h 703385"/>
              <a:gd name="connsiteX2" fmla="*/ 0 w 112542"/>
              <a:gd name="connsiteY2" fmla="*/ 703385 h 703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542" h="703385">
                <a:moveTo>
                  <a:pt x="0" y="0"/>
                </a:moveTo>
                <a:cubicBezTo>
                  <a:pt x="56271" y="103163"/>
                  <a:pt x="112542" y="206326"/>
                  <a:pt x="112542" y="323557"/>
                </a:cubicBezTo>
                <a:cubicBezTo>
                  <a:pt x="112542" y="440788"/>
                  <a:pt x="56271" y="572086"/>
                  <a:pt x="0" y="703385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フリーフォーム 12"/>
          <p:cNvSpPr/>
          <p:nvPr/>
        </p:nvSpPr>
        <p:spPr>
          <a:xfrm rot="16200000">
            <a:off x="6115659" y="1972770"/>
            <a:ext cx="207863" cy="1889398"/>
          </a:xfrm>
          <a:custGeom>
            <a:avLst/>
            <a:gdLst>
              <a:gd name="connsiteX0" fmla="*/ 0 w 112542"/>
              <a:gd name="connsiteY0" fmla="*/ 0 h 703385"/>
              <a:gd name="connsiteX1" fmla="*/ 112542 w 112542"/>
              <a:gd name="connsiteY1" fmla="*/ 323557 h 703385"/>
              <a:gd name="connsiteX2" fmla="*/ 0 w 112542"/>
              <a:gd name="connsiteY2" fmla="*/ 703385 h 703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542" h="703385">
                <a:moveTo>
                  <a:pt x="0" y="0"/>
                </a:moveTo>
                <a:cubicBezTo>
                  <a:pt x="56271" y="103163"/>
                  <a:pt x="112542" y="206326"/>
                  <a:pt x="112542" y="323557"/>
                </a:cubicBezTo>
                <a:cubicBezTo>
                  <a:pt x="112542" y="440788"/>
                  <a:pt x="56271" y="572086"/>
                  <a:pt x="0" y="703385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52399" y="3567923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６</a:t>
            </a:r>
            <a:r>
              <a:rPr kumimoji="1" lang="en-US" altLang="ja-JP" sz="3200" dirty="0" smtClean="0"/>
              <a:t>㎝</a:t>
            </a:r>
            <a:endParaRPr kumimoji="1" lang="ja-JP" altLang="en-US" sz="3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40152" y="2332694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６</a:t>
            </a:r>
            <a:r>
              <a:rPr kumimoji="1" lang="en-US" altLang="ja-JP" sz="3200" dirty="0" smtClean="0"/>
              <a:t>㎝</a:t>
            </a:r>
            <a:endParaRPr kumimoji="1" lang="ja-JP" altLang="en-US" sz="32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08104" y="5624696"/>
            <a:ext cx="20986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solidFill>
                  <a:srgbClr val="FF0000"/>
                </a:solidFill>
              </a:rPr>
              <a:t>２１６</a:t>
            </a:r>
            <a:r>
              <a:rPr kumimoji="1" lang="en-US" altLang="ja-JP" sz="4400" dirty="0" smtClean="0">
                <a:solidFill>
                  <a:srgbClr val="FF0000"/>
                </a:solidFill>
              </a:rPr>
              <a:t>㎝</a:t>
            </a:r>
            <a:r>
              <a:rPr kumimoji="1" lang="en-US" altLang="ja-JP" sz="4400" baseline="30000" dirty="0" smtClean="0">
                <a:solidFill>
                  <a:srgbClr val="FF0000"/>
                </a:solidFill>
              </a:rPr>
              <a:t>2</a:t>
            </a:r>
            <a:endParaRPr kumimoji="1" lang="ja-JP" altLang="en-US" sz="4400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09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0" grpId="0" animBg="1"/>
      <p:bldP spid="12" grpId="0" animBg="1"/>
      <p:bldP spid="13" grpId="0" animBg="1"/>
      <p:bldP spid="15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7948205" y="2882897"/>
            <a:ext cx="615553" cy="116955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B050"/>
                </a:solidFill>
              </a:rPr>
              <a:t>側面積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立体の表面積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268760"/>
            <a:ext cx="4824536" cy="47133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立体の表面全体の面積</a:t>
            </a:r>
            <a:endParaRPr kumimoji="1" lang="en-US" altLang="ja-JP" sz="3600" dirty="0" smtClean="0"/>
          </a:p>
          <a:p>
            <a:pPr marL="0" indent="0" algn="r">
              <a:buNone/>
            </a:pPr>
            <a:r>
              <a:rPr lang="ja-JP" altLang="en-US" sz="4400" dirty="0">
                <a:solidFill>
                  <a:srgbClr val="FF0000"/>
                </a:solidFill>
              </a:rPr>
              <a:t>表</a:t>
            </a:r>
            <a:r>
              <a:rPr lang="ja-JP" altLang="en-US" sz="4400" dirty="0" smtClean="0">
                <a:solidFill>
                  <a:srgbClr val="FF0000"/>
                </a:solidFill>
              </a:rPr>
              <a:t>面積</a:t>
            </a:r>
            <a:endParaRPr lang="en-US" altLang="ja-JP" sz="4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 smtClean="0"/>
              <a:t>一つ</a:t>
            </a:r>
            <a:r>
              <a:rPr kumimoji="1" lang="ja-JP" altLang="en-US" sz="3600" dirty="0"/>
              <a:t>の底面の</a:t>
            </a:r>
            <a:r>
              <a:rPr kumimoji="1" lang="ja-JP" altLang="en-US" sz="3600" dirty="0" smtClean="0"/>
              <a:t>面積</a:t>
            </a:r>
            <a:endParaRPr kumimoji="1" lang="en-US" altLang="ja-JP" sz="3600" dirty="0" smtClean="0"/>
          </a:p>
          <a:p>
            <a:pPr marL="0" indent="0" algn="r">
              <a:buNone/>
            </a:pPr>
            <a:r>
              <a:rPr lang="ja-JP" altLang="en-US" sz="4400" dirty="0">
                <a:solidFill>
                  <a:srgbClr val="7030A0"/>
                </a:solidFill>
              </a:rPr>
              <a:t>底</a:t>
            </a:r>
            <a:r>
              <a:rPr lang="ja-JP" altLang="en-US" sz="4400" dirty="0" smtClean="0">
                <a:solidFill>
                  <a:srgbClr val="7030A0"/>
                </a:solidFill>
              </a:rPr>
              <a:t>面積</a:t>
            </a:r>
            <a:endParaRPr lang="en-US" altLang="ja-JP" sz="44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kumimoji="1" lang="ja-JP" altLang="en-US" sz="3600" dirty="0" smtClean="0"/>
              <a:t>側面</a:t>
            </a:r>
            <a:r>
              <a:rPr kumimoji="1" lang="ja-JP" altLang="en-US" sz="3600" dirty="0"/>
              <a:t>全体の</a:t>
            </a:r>
            <a:r>
              <a:rPr kumimoji="1" lang="ja-JP" altLang="en-US" sz="3600" dirty="0" smtClean="0"/>
              <a:t>面積</a:t>
            </a:r>
            <a:endParaRPr kumimoji="1" lang="en-US" altLang="ja-JP" sz="3600" dirty="0" smtClean="0"/>
          </a:p>
          <a:p>
            <a:pPr marL="0" indent="0" algn="r">
              <a:buNone/>
            </a:pPr>
            <a:r>
              <a:rPr lang="ja-JP" altLang="en-US" sz="4400" dirty="0">
                <a:solidFill>
                  <a:srgbClr val="00B050"/>
                </a:solidFill>
              </a:rPr>
              <a:t>側面積</a:t>
            </a:r>
            <a:endParaRPr kumimoji="1" lang="ja-JP" altLang="en-US" sz="4400" dirty="0">
              <a:solidFill>
                <a:srgbClr val="00B050"/>
              </a:solidFill>
            </a:endParaRPr>
          </a:p>
        </p:txBody>
      </p:sp>
      <p:sp>
        <p:nvSpPr>
          <p:cNvPr id="4" name="二等辺三角形 3"/>
          <p:cNvSpPr/>
          <p:nvPr/>
        </p:nvSpPr>
        <p:spPr>
          <a:xfrm>
            <a:off x="5796136" y="1533487"/>
            <a:ext cx="2716888" cy="914400"/>
          </a:xfrm>
          <a:prstGeom prst="triangle">
            <a:avLst>
              <a:gd name="adj" fmla="val 805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二等辺三角形 4"/>
          <p:cNvSpPr/>
          <p:nvPr/>
        </p:nvSpPr>
        <p:spPr>
          <a:xfrm>
            <a:off x="5796136" y="4701839"/>
            <a:ext cx="2716888" cy="914400"/>
          </a:xfrm>
          <a:prstGeom prst="triangle">
            <a:avLst>
              <a:gd name="adj" fmla="val 80549"/>
            </a:avLst>
          </a:prstGeom>
          <a:solidFill>
            <a:schemeClr val="accent1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7" name="直線コネクタ 6"/>
          <p:cNvCxnSpPr>
            <a:stCxn id="4" idx="0"/>
          </p:cNvCxnSpPr>
          <p:nvPr/>
        </p:nvCxnSpPr>
        <p:spPr>
          <a:xfrm>
            <a:off x="7984562" y="1533487"/>
            <a:ext cx="0" cy="3168352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6994097" y="5082359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7030A0"/>
                </a:solidFill>
              </a:rPr>
              <a:t>底面積</a:t>
            </a:r>
            <a:endParaRPr kumimoji="1" lang="ja-JP" altLang="en-US" sz="2800" dirty="0">
              <a:solidFill>
                <a:srgbClr val="7030A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 rot="20331483">
            <a:off x="6157435" y="2961570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B050"/>
                </a:solidFill>
              </a:rPr>
              <a:t>側面積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796136" y="2447887"/>
            <a:ext cx="2716888" cy="3168352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523638" y="3956359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B050"/>
                </a:solidFill>
              </a:rPr>
              <a:t>側面積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15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" grpId="0" uiExpand="1" build="p"/>
      <p:bldP spid="12" grpId="0"/>
      <p:bldP spid="14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三角柱の側面積・表面積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007401" y="4525122"/>
                <a:ext cx="4896543" cy="212781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ja-JP" altLang="en-US" dirty="0" smtClean="0"/>
                  <a:t>６</a:t>
                </a:r>
                <a:r>
                  <a:rPr lang="en-US" altLang="ja-JP" dirty="0" smtClean="0"/>
                  <a:t>×</a:t>
                </a:r>
                <a:r>
                  <a:rPr lang="ja-JP" altLang="en-US" dirty="0" smtClean="0"/>
                  <a:t>（４＋５＋３）＝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７２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(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㎝</a:t>
                </a:r>
                <a:r>
                  <a:rPr lang="en-US" altLang="ja-JP" baseline="30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en-US" altLang="ja-JP" dirty="0"/>
                  <a:t>×</a:t>
                </a:r>
                <a:r>
                  <a:rPr lang="ja-JP" altLang="en-US" dirty="0"/>
                  <a:t>４</a:t>
                </a:r>
                <a:r>
                  <a:rPr lang="en-US" altLang="ja-JP" dirty="0"/>
                  <a:t>×</a:t>
                </a:r>
                <a:r>
                  <a:rPr lang="ja-JP" altLang="en-US" dirty="0"/>
                  <a:t>３＝６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kumimoji="1" lang="ja-JP" altLang="en-US" dirty="0" smtClean="0"/>
                  <a:t>１２</a:t>
                </a:r>
                <a:r>
                  <a:rPr kumimoji="1" lang="en-US" altLang="ja-JP" dirty="0" smtClean="0"/>
                  <a:t>×</a:t>
                </a:r>
                <a:r>
                  <a:rPr kumimoji="1" lang="ja-JP" altLang="en-US" dirty="0" smtClean="0"/>
                  <a:t>２＋７２＝</a:t>
                </a:r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８４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 (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㎝</a:t>
                </a:r>
                <a:r>
                  <a:rPr lang="en-US" altLang="ja-JP" baseline="30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)</a:t>
                </a:r>
                <a:endParaRPr kumimoji="1" lang="en-US" altLang="ja-JP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7401" y="4525122"/>
                <a:ext cx="4896543" cy="2127810"/>
              </a:xfrm>
              <a:blipFill rotWithShape="1">
                <a:blip r:embed="rId2"/>
                <a:stretch>
                  <a:fillRect l="-3109" t="-5158" b="-88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二等辺三角形 4"/>
          <p:cNvSpPr/>
          <p:nvPr/>
        </p:nvSpPr>
        <p:spPr>
          <a:xfrm>
            <a:off x="404688" y="1751181"/>
            <a:ext cx="2716888" cy="675071"/>
          </a:xfrm>
          <a:prstGeom prst="triangle">
            <a:avLst>
              <a:gd name="adj" fmla="val 74853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二等辺三角形 5"/>
          <p:cNvSpPr/>
          <p:nvPr/>
        </p:nvSpPr>
        <p:spPr>
          <a:xfrm>
            <a:off x="404688" y="4919533"/>
            <a:ext cx="2716888" cy="675071"/>
          </a:xfrm>
          <a:prstGeom prst="triangle">
            <a:avLst>
              <a:gd name="adj" fmla="val 74336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7" name="直線コネクタ 6"/>
          <p:cNvCxnSpPr>
            <a:stCxn id="5" idx="0"/>
            <a:endCxn id="6" idx="0"/>
          </p:cNvCxnSpPr>
          <p:nvPr/>
        </p:nvCxnSpPr>
        <p:spPr>
          <a:xfrm flipH="1">
            <a:off x="2424314" y="1751181"/>
            <a:ext cx="14046" cy="316835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フリーフォーム 17"/>
          <p:cNvSpPr/>
          <p:nvPr/>
        </p:nvSpPr>
        <p:spPr>
          <a:xfrm>
            <a:off x="2280766" y="4975804"/>
            <a:ext cx="253218" cy="112542"/>
          </a:xfrm>
          <a:custGeom>
            <a:avLst/>
            <a:gdLst>
              <a:gd name="connsiteX0" fmla="*/ 0 w 253218"/>
              <a:gd name="connsiteY0" fmla="*/ 0 h 112542"/>
              <a:gd name="connsiteX1" fmla="*/ 112541 w 253218"/>
              <a:gd name="connsiteY1" fmla="*/ 112542 h 112542"/>
              <a:gd name="connsiteX2" fmla="*/ 253218 w 253218"/>
              <a:gd name="connsiteY2" fmla="*/ 84407 h 112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3218" h="112542">
                <a:moveTo>
                  <a:pt x="0" y="0"/>
                </a:moveTo>
                <a:lnTo>
                  <a:pt x="112541" y="112542"/>
                </a:lnTo>
                <a:lnTo>
                  <a:pt x="253218" y="8440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04688" y="2426252"/>
            <a:ext cx="2716888" cy="3168352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フリーフォーム 16"/>
          <p:cNvSpPr/>
          <p:nvPr/>
        </p:nvSpPr>
        <p:spPr>
          <a:xfrm>
            <a:off x="2283110" y="1796436"/>
            <a:ext cx="253218" cy="112542"/>
          </a:xfrm>
          <a:custGeom>
            <a:avLst/>
            <a:gdLst>
              <a:gd name="connsiteX0" fmla="*/ 0 w 253218"/>
              <a:gd name="connsiteY0" fmla="*/ 0 h 112542"/>
              <a:gd name="connsiteX1" fmla="*/ 112541 w 253218"/>
              <a:gd name="connsiteY1" fmla="*/ 112542 h 112542"/>
              <a:gd name="connsiteX2" fmla="*/ 253218 w 253218"/>
              <a:gd name="connsiteY2" fmla="*/ 84407 h 112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3218" h="112542">
                <a:moveTo>
                  <a:pt x="0" y="0"/>
                </a:moveTo>
                <a:lnTo>
                  <a:pt x="112541" y="112542"/>
                </a:lnTo>
                <a:lnTo>
                  <a:pt x="253218" y="8440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61568" y="1504048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４</a:t>
            </a:r>
            <a:r>
              <a:rPr kumimoji="1" lang="en-US" altLang="ja-JP" sz="3200" dirty="0" smtClean="0"/>
              <a:t>㎝</a:t>
            </a:r>
            <a:endParaRPr kumimoji="1" lang="ja-JP" altLang="en-US" sz="3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683795" y="1616590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３</a:t>
            </a:r>
            <a:r>
              <a:rPr kumimoji="1" lang="en-US" altLang="ja-JP" sz="3200" dirty="0" smtClean="0"/>
              <a:t>㎝</a:t>
            </a:r>
            <a:endParaRPr kumimoji="1" lang="ja-JP" altLang="en-US" sz="32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25351" y="5589027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５</a:t>
            </a:r>
            <a:r>
              <a:rPr kumimoji="1" lang="en-US" altLang="ja-JP" sz="3200" dirty="0" smtClean="0"/>
              <a:t>㎝</a:t>
            </a:r>
            <a:endParaRPr kumimoji="1" lang="ja-JP" altLang="en-US" sz="3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131840" y="3718040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６</a:t>
            </a:r>
            <a:r>
              <a:rPr kumimoji="1" lang="en-US" altLang="ja-JP" sz="3200" dirty="0" smtClean="0"/>
              <a:t>㎝</a:t>
            </a:r>
            <a:endParaRPr kumimoji="1" lang="ja-JP" altLang="en-US" sz="3200" dirty="0"/>
          </a:p>
        </p:txBody>
      </p:sp>
      <p:grpSp>
        <p:nvGrpSpPr>
          <p:cNvPr id="38" name="グループ化 37"/>
          <p:cNvGrpSpPr/>
          <p:nvPr/>
        </p:nvGrpSpPr>
        <p:grpSpPr>
          <a:xfrm>
            <a:off x="3949897" y="982577"/>
            <a:ext cx="4654551" cy="3467475"/>
            <a:chOff x="3949897" y="982577"/>
            <a:chExt cx="4654551" cy="3467475"/>
          </a:xfrm>
        </p:grpSpPr>
        <p:sp>
          <p:nvSpPr>
            <p:cNvPr id="23" name="正方形/長方形 22"/>
            <p:cNvSpPr/>
            <p:nvPr/>
          </p:nvSpPr>
          <p:spPr>
            <a:xfrm>
              <a:off x="6012159" y="1657648"/>
              <a:ext cx="1549981" cy="2107496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4644008" y="1657648"/>
              <a:ext cx="1368151" cy="2107496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7562141" y="1657648"/>
              <a:ext cx="1042307" cy="2107496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二等辺三角形 25"/>
            <p:cNvSpPr/>
            <p:nvPr/>
          </p:nvSpPr>
          <p:spPr>
            <a:xfrm>
              <a:off x="6012158" y="982577"/>
              <a:ext cx="1549983" cy="675071"/>
            </a:xfrm>
            <a:prstGeom prst="triangle">
              <a:avLst>
                <a:gd name="adj" fmla="val 74853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二等辺三角形 26"/>
            <p:cNvSpPr/>
            <p:nvPr/>
          </p:nvSpPr>
          <p:spPr>
            <a:xfrm flipV="1">
              <a:off x="6012159" y="3774981"/>
              <a:ext cx="1549982" cy="675071"/>
            </a:xfrm>
            <a:prstGeom prst="triangle">
              <a:avLst>
                <a:gd name="adj" fmla="val 74853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フリーフォーム 29"/>
            <p:cNvSpPr/>
            <p:nvPr/>
          </p:nvSpPr>
          <p:spPr>
            <a:xfrm>
              <a:off x="7019776" y="1069144"/>
              <a:ext cx="225083" cy="154745"/>
            </a:xfrm>
            <a:custGeom>
              <a:avLst/>
              <a:gdLst>
                <a:gd name="connsiteX0" fmla="*/ 0 w 225083"/>
                <a:gd name="connsiteY0" fmla="*/ 0 h 154745"/>
                <a:gd name="connsiteX1" fmla="*/ 84406 w 225083"/>
                <a:gd name="connsiteY1" fmla="*/ 154745 h 154745"/>
                <a:gd name="connsiteX2" fmla="*/ 225083 w 225083"/>
                <a:gd name="connsiteY2" fmla="*/ 98474 h 15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083" h="154745">
                  <a:moveTo>
                    <a:pt x="0" y="0"/>
                  </a:moveTo>
                  <a:lnTo>
                    <a:pt x="84406" y="154745"/>
                  </a:lnTo>
                  <a:lnTo>
                    <a:pt x="225083" y="98474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" name="フリーフォーム 30"/>
            <p:cNvSpPr/>
            <p:nvPr/>
          </p:nvSpPr>
          <p:spPr>
            <a:xfrm flipV="1">
              <a:off x="7019776" y="4209002"/>
              <a:ext cx="225083" cy="154745"/>
            </a:xfrm>
            <a:custGeom>
              <a:avLst/>
              <a:gdLst>
                <a:gd name="connsiteX0" fmla="*/ 0 w 225083"/>
                <a:gd name="connsiteY0" fmla="*/ 0 h 154745"/>
                <a:gd name="connsiteX1" fmla="*/ 84406 w 225083"/>
                <a:gd name="connsiteY1" fmla="*/ 154745 h 154745"/>
                <a:gd name="connsiteX2" fmla="*/ 225083 w 225083"/>
                <a:gd name="connsiteY2" fmla="*/ 98474 h 15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083" h="154745">
                  <a:moveTo>
                    <a:pt x="0" y="0"/>
                  </a:moveTo>
                  <a:lnTo>
                    <a:pt x="84406" y="154745"/>
                  </a:lnTo>
                  <a:lnTo>
                    <a:pt x="225083" y="98474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3949897" y="2404090"/>
              <a:ext cx="7889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/>
                <a:t>６</a:t>
              </a:r>
              <a:r>
                <a:rPr kumimoji="1" lang="en-US" altLang="ja-JP" sz="2800" dirty="0" smtClean="0"/>
                <a:t>㎝</a:t>
              </a:r>
              <a:endParaRPr kumimoji="1" lang="ja-JP" altLang="en-US" sz="2800" dirty="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6349701" y="1647368"/>
              <a:ext cx="7889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５</a:t>
              </a:r>
              <a:r>
                <a:rPr kumimoji="1" lang="en-US" altLang="ja-JP" sz="2800" dirty="0" smtClean="0"/>
                <a:t>㎝</a:t>
              </a:r>
              <a:endParaRPr kumimoji="1" lang="ja-JP" altLang="en-US" sz="2800" dirty="0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7688794" y="1616590"/>
              <a:ext cx="7889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３</a:t>
              </a:r>
              <a:r>
                <a:rPr kumimoji="1" lang="en-US" altLang="ja-JP" sz="2800" dirty="0" smtClean="0"/>
                <a:t>㎝</a:t>
              </a:r>
              <a:endParaRPr kumimoji="1" lang="ja-JP" altLang="en-US" sz="2800" dirty="0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4738896" y="1616589"/>
              <a:ext cx="7889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/>
                <a:t>４</a:t>
              </a:r>
              <a:r>
                <a:rPr kumimoji="1" lang="en-US" altLang="ja-JP" sz="2800" dirty="0" smtClean="0"/>
                <a:t>㎝</a:t>
              </a:r>
              <a:endParaRPr kumimoji="1" lang="ja-JP" alt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284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次の三角柱の表面積を求めなさい。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139952" y="4225832"/>
                <a:ext cx="4729528" cy="2532366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kumimoji="1" lang="ja-JP" altLang="en-US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kumimoji="1" lang="en-US" altLang="ja-JP" dirty="0" smtClean="0"/>
                  <a:t>×</a:t>
                </a:r>
                <a:r>
                  <a:rPr kumimoji="1" lang="ja-JP" altLang="en-US" dirty="0" smtClean="0"/>
                  <a:t>８</a:t>
                </a:r>
                <a:r>
                  <a:rPr kumimoji="1" lang="en-US" altLang="ja-JP" dirty="0" smtClean="0"/>
                  <a:t>×</a:t>
                </a:r>
                <a:r>
                  <a:rPr kumimoji="1" lang="ja-JP" altLang="en-US" dirty="0" smtClean="0"/>
                  <a:t>６＝２４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７</a:t>
                </a:r>
                <a:r>
                  <a:rPr lang="en-US" altLang="ja-JP" dirty="0" smtClean="0"/>
                  <a:t>×</a:t>
                </a:r>
                <a:r>
                  <a:rPr lang="ja-JP" altLang="en-US" dirty="0" smtClean="0"/>
                  <a:t>（８＋１０＋６）＝１６８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kumimoji="1" lang="ja-JP" altLang="en-US" dirty="0" smtClean="0"/>
                  <a:t>２４</a:t>
                </a:r>
                <a:r>
                  <a:rPr kumimoji="1" lang="en-US" altLang="ja-JP" dirty="0" smtClean="0"/>
                  <a:t>×</a:t>
                </a:r>
                <a:r>
                  <a:rPr kumimoji="1" lang="ja-JP" altLang="en-US" dirty="0" smtClean="0"/>
                  <a:t>２＋１６８＝２１６</a:t>
                </a:r>
                <a:endParaRPr kumimoji="1" lang="en-US" altLang="ja-JP" dirty="0" smtClean="0"/>
              </a:p>
              <a:p>
                <a:pPr marL="0" indent="0" algn="r">
                  <a:buNone/>
                </a:pPr>
                <a:r>
                  <a:rPr lang="ja-JP" altLang="en-US" dirty="0" smtClean="0">
                    <a:solidFill>
                      <a:srgbClr val="FF0000"/>
                    </a:solidFill>
                  </a:rPr>
                  <a:t>２１６㎝</a:t>
                </a:r>
                <a:r>
                  <a:rPr lang="en-US" altLang="ja-JP" baseline="30000" dirty="0" smtClean="0">
                    <a:solidFill>
                      <a:srgbClr val="FF0000"/>
                    </a:solidFill>
                  </a:rPr>
                  <a:t>2</a:t>
                </a:r>
                <a:endParaRPr kumimoji="1" lang="ja-JP" altLang="en-US" baseline="30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39952" y="4225832"/>
                <a:ext cx="4729528" cy="2532366"/>
              </a:xfrm>
              <a:blipFill rotWithShape="1">
                <a:blip r:embed="rId2"/>
                <a:stretch>
                  <a:fillRect l="-3222" r="-1675" b="-1153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二等辺三角形 4"/>
          <p:cNvSpPr/>
          <p:nvPr/>
        </p:nvSpPr>
        <p:spPr>
          <a:xfrm>
            <a:off x="404688" y="1751181"/>
            <a:ext cx="2716888" cy="675071"/>
          </a:xfrm>
          <a:prstGeom prst="triangle">
            <a:avLst>
              <a:gd name="adj" fmla="val 74853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二等辺三角形 5"/>
          <p:cNvSpPr/>
          <p:nvPr/>
        </p:nvSpPr>
        <p:spPr>
          <a:xfrm>
            <a:off x="404688" y="4919533"/>
            <a:ext cx="2716888" cy="675071"/>
          </a:xfrm>
          <a:prstGeom prst="triangle">
            <a:avLst>
              <a:gd name="adj" fmla="val 74336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7" name="直線コネクタ 6"/>
          <p:cNvCxnSpPr>
            <a:stCxn id="5" idx="0"/>
            <a:endCxn id="6" idx="0"/>
          </p:cNvCxnSpPr>
          <p:nvPr/>
        </p:nvCxnSpPr>
        <p:spPr>
          <a:xfrm flipH="1">
            <a:off x="2424314" y="1751181"/>
            <a:ext cx="14046" cy="316835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フリーフォーム 17"/>
          <p:cNvSpPr/>
          <p:nvPr/>
        </p:nvSpPr>
        <p:spPr>
          <a:xfrm>
            <a:off x="2280766" y="4975804"/>
            <a:ext cx="253218" cy="112542"/>
          </a:xfrm>
          <a:custGeom>
            <a:avLst/>
            <a:gdLst>
              <a:gd name="connsiteX0" fmla="*/ 0 w 253218"/>
              <a:gd name="connsiteY0" fmla="*/ 0 h 112542"/>
              <a:gd name="connsiteX1" fmla="*/ 112541 w 253218"/>
              <a:gd name="connsiteY1" fmla="*/ 112542 h 112542"/>
              <a:gd name="connsiteX2" fmla="*/ 253218 w 253218"/>
              <a:gd name="connsiteY2" fmla="*/ 84407 h 112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3218" h="112542">
                <a:moveTo>
                  <a:pt x="0" y="0"/>
                </a:moveTo>
                <a:lnTo>
                  <a:pt x="112541" y="112542"/>
                </a:lnTo>
                <a:lnTo>
                  <a:pt x="253218" y="8440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04688" y="2426252"/>
            <a:ext cx="2716888" cy="3168352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フリーフォーム 16"/>
          <p:cNvSpPr/>
          <p:nvPr/>
        </p:nvSpPr>
        <p:spPr>
          <a:xfrm>
            <a:off x="2283110" y="1796436"/>
            <a:ext cx="253218" cy="112542"/>
          </a:xfrm>
          <a:custGeom>
            <a:avLst/>
            <a:gdLst>
              <a:gd name="connsiteX0" fmla="*/ 0 w 253218"/>
              <a:gd name="connsiteY0" fmla="*/ 0 h 112542"/>
              <a:gd name="connsiteX1" fmla="*/ 112541 w 253218"/>
              <a:gd name="connsiteY1" fmla="*/ 112542 h 112542"/>
              <a:gd name="connsiteX2" fmla="*/ 253218 w 253218"/>
              <a:gd name="connsiteY2" fmla="*/ 84407 h 112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3218" h="112542">
                <a:moveTo>
                  <a:pt x="0" y="0"/>
                </a:moveTo>
                <a:lnTo>
                  <a:pt x="112541" y="112542"/>
                </a:lnTo>
                <a:lnTo>
                  <a:pt x="253218" y="8440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61568" y="1504048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８</a:t>
            </a:r>
            <a:r>
              <a:rPr kumimoji="1" lang="en-US" altLang="ja-JP" sz="3200" dirty="0" smtClean="0"/>
              <a:t>㎝</a:t>
            </a:r>
            <a:endParaRPr kumimoji="1" lang="ja-JP" altLang="en-US" sz="3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683795" y="1616590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６</a:t>
            </a:r>
            <a:r>
              <a:rPr kumimoji="1" lang="en-US" altLang="ja-JP" sz="3200" dirty="0" smtClean="0"/>
              <a:t>㎝</a:t>
            </a:r>
            <a:endParaRPr kumimoji="1" lang="ja-JP" altLang="en-US" sz="32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25351" y="5589027"/>
            <a:ext cx="1011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10</a:t>
            </a:r>
            <a:r>
              <a:rPr kumimoji="1" lang="en-US" altLang="ja-JP" sz="3200" dirty="0" smtClean="0"/>
              <a:t>㎝</a:t>
            </a:r>
            <a:endParaRPr kumimoji="1" lang="ja-JP" altLang="en-US" sz="3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131840" y="3718040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７</a:t>
            </a:r>
            <a:r>
              <a:rPr kumimoji="1" lang="en-US" altLang="ja-JP" sz="3200" dirty="0" smtClean="0"/>
              <a:t>㎝</a:t>
            </a:r>
            <a:endParaRPr kumimoji="1" lang="ja-JP" altLang="en-US" sz="3200" dirty="0"/>
          </a:p>
        </p:txBody>
      </p:sp>
      <p:grpSp>
        <p:nvGrpSpPr>
          <p:cNvPr id="38" name="グループ化 37"/>
          <p:cNvGrpSpPr/>
          <p:nvPr/>
        </p:nvGrpSpPr>
        <p:grpSpPr>
          <a:xfrm>
            <a:off x="3949897" y="982577"/>
            <a:ext cx="4654551" cy="3467475"/>
            <a:chOff x="3949897" y="982577"/>
            <a:chExt cx="4654551" cy="3467475"/>
          </a:xfrm>
        </p:grpSpPr>
        <p:sp>
          <p:nvSpPr>
            <p:cNvPr id="23" name="正方形/長方形 22"/>
            <p:cNvSpPr/>
            <p:nvPr/>
          </p:nvSpPr>
          <p:spPr>
            <a:xfrm>
              <a:off x="6012159" y="1657648"/>
              <a:ext cx="1549981" cy="2107496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4644008" y="1657648"/>
              <a:ext cx="1368151" cy="2107496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7562141" y="1657648"/>
              <a:ext cx="1042307" cy="2107496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二等辺三角形 25"/>
            <p:cNvSpPr/>
            <p:nvPr/>
          </p:nvSpPr>
          <p:spPr>
            <a:xfrm>
              <a:off x="6012158" y="982577"/>
              <a:ext cx="1549983" cy="675071"/>
            </a:xfrm>
            <a:prstGeom prst="triangle">
              <a:avLst>
                <a:gd name="adj" fmla="val 74853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二等辺三角形 26"/>
            <p:cNvSpPr/>
            <p:nvPr/>
          </p:nvSpPr>
          <p:spPr>
            <a:xfrm flipV="1">
              <a:off x="6012159" y="3774981"/>
              <a:ext cx="1549982" cy="675071"/>
            </a:xfrm>
            <a:prstGeom prst="triangle">
              <a:avLst>
                <a:gd name="adj" fmla="val 74853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フリーフォーム 29"/>
            <p:cNvSpPr/>
            <p:nvPr/>
          </p:nvSpPr>
          <p:spPr>
            <a:xfrm>
              <a:off x="7019776" y="1069144"/>
              <a:ext cx="225083" cy="154745"/>
            </a:xfrm>
            <a:custGeom>
              <a:avLst/>
              <a:gdLst>
                <a:gd name="connsiteX0" fmla="*/ 0 w 225083"/>
                <a:gd name="connsiteY0" fmla="*/ 0 h 154745"/>
                <a:gd name="connsiteX1" fmla="*/ 84406 w 225083"/>
                <a:gd name="connsiteY1" fmla="*/ 154745 h 154745"/>
                <a:gd name="connsiteX2" fmla="*/ 225083 w 225083"/>
                <a:gd name="connsiteY2" fmla="*/ 98474 h 15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083" h="154745">
                  <a:moveTo>
                    <a:pt x="0" y="0"/>
                  </a:moveTo>
                  <a:lnTo>
                    <a:pt x="84406" y="154745"/>
                  </a:lnTo>
                  <a:lnTo>
                    <a:pt x="225083" y="98474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" name="フリーフォーム 30"/>
            <p:cNvSpPr/>
            <p:nvPr/>
          </p:nvSpPr>
          <p:spPr>
            <a:xfrm flipV="1">
              <a:off x="7019776" y="4209002"/>
              <a:ext cx="225083" cy="154745"/>
            </a:xfrm>
            <a:custGeom>
              <a:avLst/>
              <a:gdLst>
                <a:gd name="connsiteX0" fmla="*/ 0 w 225083"/>
                <a:gd name="connsiteY0" fmla="*/ 0 h 154745"/>
                <a:gd name="connsiteX1" fmla="*/ 84406 w 225083"/>
                <a:gd name="connsiteY1" fmla="*/ 154745 h 154745"/>
                <a:gd name="connsiteX2" fmla="*/ 225083 w 225083"/>
                <a:gd name="connsiteY2" fmla="*/ 98474 h 15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083" h="154745">
                  <a:moveTo>
                    <a:pt x="0" y="0"/>
                  </a:moveTo>
                  <a:lnTo>
                    <a:pt x="84406" y="154745"/>
                  </a:lnTo>
                  <a:lnTo>
                    <a:pt x="225083" y="98474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3949897" y="2404090"/>
              <a:ext cx="7889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 smtClean="0"/>
                <a:t>７</a:t>
              </a:r>
              <a:r>
                <a:rPr kumimoji="1" lang="en-US" altLang="ja-JP" sz="2800" dirty="0" smtClean="0"/>
                <a:t>㎝</a:t>
              </a:r>
              <a:endParaRPr kumimoji="1" lang="ja-JP" altLang="en-US" sz="2800" dirty="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6349701" y="1647368"/>
              <a:ext cx="9092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800" dirty="0" smtClean="0"/>
                <a:t>10</a:t>
              </a:r>
              <a:r>
                <a:rPr kumimoji="1" lang="en-US" altLang="ja-JP" sz="2800" dirty="0" smtClean="0"/>
                <a:t>㎝</a:t>
              </a:r>
              <a:endParaRPr kumimoji="1" lang="ja-JP" altLang="en-US" sz="2800" dirty="0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7688794" y="1616590"/>
              <a:ext cx="7889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/>
                <a:t>６</a:t>
              </a:r>
              <a:r>
                <a:rPr kumimoji="1" lang="en-US" altLang="ja-JP" sz="2800" dirty="0" smtClean="0"/>
                <a:t>㎝</a:t>
              </a:r>
              <a:endParaRPr kumimoji="1" lang="ja-JP" altLang="en-US" sz="2800" dirty="0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4738896" y="1616589"/>
              <a:ext cx="7889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８</a:t>
              </a:r>
              <a:r>
                <a:rPr kumimoji="1" lang="en-US" altLang="ja-JP" sz="2800" dirty="0" smtClean="0"/>
                <a:t>㎝</a:t>
              </a:r>
              <a:endParaRPr kumimoji="1" lang="ja-JP" alt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7585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6682" y="188640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円柱の側面積・表面積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4504132"/>
            <a:ext cx="8712968" cy="21872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縦の長さ＝１０（</a:t>
            </a:r>
            <a:r>
              <a:rPr kumimoji="1" lang="en-US" altLang="ja-JP" dirty="0" smtClean="0"/>
              <a:t>cm</a:t>
            </a:r>
            <a:r>
              <a:rPr kumimoji="1" lang="ja-JP" altLang="en-US" dirty="0" smtClean="0"/>
              <a:t>）　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横の長さ＝底面の円周の長さ＝２</a:t>
            </a:r>
            <a:r>
              <a:rPr kumimoji="1" lang="en-US" altLang="ja-JP" dirty="0" smtClean="0"/>
              <a:t>π×</a:t>
            </a:r>
            <a:r>
              <a:rPr kumimoji="1" lang="ja-JP" altLang="en-US" dirty="0" smtClean="0"/>
              <a:t>４（</a:t>
            </a:r>
            <a:r>
              <a:rPr kumimoji="1" lang="en-US" altLang="ja-JP" dirty="0" smtClean="0"/>
              <a:t>cm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側</a:t>
            </a:r>
            <a:r>
              <a:rPr lang="ja-JP" altLang="en-US" dirty="0" smtClean="0"/>
              <a:t>面積＝１０</a:t>
            </a:r>
            <a:r>
              <a:rPr lang="en-US" altLang="ja-JP" dirty="0" smtClean="0"/>
              <a:t>×</a:t>
            </a:r>
            <a:r>
              <a:rPr lang="ja-JP" altLang="en-US" dirty="0"/>
              <a:t> ２</a:t>
            </a:r>
            <a:r>
              <a:rPr lang="en-US" altLang="ja-JP" dirty="0"/>
              <a:t>π×</a:t>
            </a:r>
            <a:r>
              <a:rPr lang="ja-JP" altLang="en-US" dirty="0" smtClean="0"/>
              <a:t>４＝８０</a:t>
            </a:r>
            <a:r>
              <a:rPr lang="en-US" altLang="ja-JP" dirty="0" smtClean="0"/>
              <a:t>π</a:t>
            </a:r>
            <a:r>
              <a:rPr lang="ja-JP" altLang="en-US" dirty="0" smtClean="0"/>
              <a:t>（</a:t>
            </a:r>
            <a:r>
              <a:rPr lang="en-US" altLang="ja-JP" dirty="0" smtClean="0"/>
              <a:t>cm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表</a:t>
            </a:r>
            <a:r>
              <a:rPr kumimoji="1" lang="ja-JP" altLang="en-US" dirty="0" smtClean="0"/>
              <a:t>面積＝８０</a:t>
            </a:r>
            <a:r>
              <a:rPr kumimoji="1" lang="en-US" altLang="ja-JP" dirty="0" smtClean="0"/>
              <a:t>π</a:t>
            </a:r>
            <a:r>
              <a:rPr kumimoji="1" lang="ja-JP" altLang="en-US" dirty="0" smtClean="0"/>
              <a:t>＋１６</a:t>
            </a:r>
            <a:r>
              <a:rPr kumimoji="1" lang="en-US" altLang="ja-JP" dirty="0" smtClean="0"/>
              <a:t>π×</a:t>
            </a:r>
            <a:r>
              <a:rPr kumimoji="1" lang="ja-JP" altLang="en-US" dirty="0" smtClean="0"/>
              <a:t>２＝１１２</a:t>
            </a:r>
            <a:r>
              <a:rPr kumimoji="1" lang="en-US" altLang="ja-JP" dirty="0" smtClean="0"/>
              <a:t>π</a:t>
            </a:r>
            <a:r>
              <a:rPr lang="ja-JP" altLang="en-US" dirty="0" smtClean="0"/>
              <a:t>（</a:t>
            </a:r>
            <a:r>
              <a:rPr lang="en-US" altLang="ja-JP" dirty="0" smtClean="0"/>
              <a:t>cm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963729" y="3347824"/>
            <a:ext cx="1872208" cy="9484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フローチャート : 磁気ディスク 3"/>
          <p:cNvSpPr/>
          <p:nvPr/>
        </p:nvSpPr>
        <p:spPr>
          <a:xfrm>
            <a:off x="963729" y="1140838"/>
            <a:ext cx="1872208" cy="3168352"/>
          </a:xfrm>
          <a:prstGeom prst="flowChartMagneticDisk">
            <a:avLst/>
          </a:prstGeom>
          <a:solidFill>
            <a:schemeClr val="accent1">
              <a:lumMod val="20000"/>
              <a:lumOff val="80000"/>
              <a:alpha val="49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7633" y="2535757"/>
            <a:ext cx="909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10㎝</a:t>
            </a:r>
            <a:endParaRPr kumimoji="1" lang="ja-JP" altLang="en-US" sz="2800" dirty="0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1036856" y="3822041"/>
            <a:ext cx="862977" cy="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1109291" y="3298821"/>
            <a:ext cx="726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4㎝</a:t>
            </a:r>
            <a:endParaRPr kumimoji="1" lang="ja-JP" altLang="en-US" sz="2800" dirty="0"/>
          </a:p>
        </p:txBody>
      </p:sp>
      <p:sp>
        <p:nvSpPr>
          <p:cNvPr id="15" name="正方形/長方形 14"/>
          <p:cNvSpPr/>
          <p:nvPr/>
        </p:nvSpPr>
        <p:spPr>
          <a:xfrm>
            <a:off x="4427984" y="1831538"/>
            <a:ext cx="3384376" cy="15841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円/楕円 15"/>
          <p:cNvSpPr/>
          <p:nvPr/>
        </p:nvSpPr>
        <p:spPr>
          <a:xfrm>
            <a:off x="5662972" y="917138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円/楕円 16"/>
          <p:cNvSpPr/>
          <p:nvPr/>
        </p:nvSpPr>
        <p:spPr>
          <a:xfrm>
            <a:off x="5662972" y="3415714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518761" y="2362016"/>
            <a:ext cx="909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10㎝</a:t>
            </a:r>
            <a:endParaRPr kumimoji="1" lang="ja-JP" altLang="en-US" sz="2800" dirty="0"/>
          </a:p>
        </p:txBody>
      </p:sp>
      <p:sp>
        <p:nvSpPr>
          <p:cNvPr id="19" name="円/楕円 18"/>
          <p:cNvSpPr/>
          <p:nvPr/>
        </p:nvSpPr>
        <p:spPr>
          <a:xfrm>
            <a:off x="5662972" y="917138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5662972" y="1374338"/>
            <a:ext cx="457200" cy="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5721421" y="940783"/>
            <a:ext cx="570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4㎝</a:t>
            </a:r>
            <a:endParaRPr kumimoji="1" lang="ja-JP" altLang="en-US" sz="2000" dirty="0"/>
          </a:p>
        </p:txBody>
      </p:sp>
      <p:cxnSp>
        <p:nvCxnSpPr>
          <p:cNvPr id="26" name="直線コネクタ 25"/>
          <p:cNvCxnSpPr/>
          <p:nvPr/>
        </p:nvCxnSpPr>
        <p:spPr>
          <a:xfrm flipH="1">
            <a:off x="4433161" y="1827242"/>
            <a:ext cx="337919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5" idx="2"/>
          </p:cNvCxnSpPr>
          <p:nvPr/>
        </p:nvCxnSpPr>
        <p:spPr>
          <a:xfrm flipV="1">
            <a:off x="963729" y="1700808"/>
            <a:ext cx="1" cy="212123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 flipV="1">
            <a:off x="4433161" y="1813038"/>
            <a:ext cx="5177" cy="160267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03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 animBg="1"/>
      <p:bldP spid="16" grpId="0" animBg="1"/>
      <p:bldP spid="17" grpId="0" animBg="1"/>
      <p:bldP spid="18" grpId="0"/>
      <p:bldP spid="19" grpId="0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円/楕円 4"/>
          <p:cNvSpPr/>
          <p:nvPr/>
        </p:nvSpPr>
        <p:spPr>
          <a:xfrm>
            <a:off x="963729" y="3347824"/>
            <a:ext cx="1872208" cy="9484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フローチャート : 磁気ディスク 3"/>
          <p:cNvSpPr/>
          <p:nvPr/>
        </p:nvSpPr>
        <p:spPr>
          <a:xfrm>
            <a:off x="963729" y="1140838"/>
            <a:ext cx="1872208" cy="3168352"/>
          </a:xfrm>
          <a:prstGeom prst="flowChartMagneticDisk">
            <a:avLst/>
          </a:prstGeom>
          <a:solidFill>
            <a:schemeClr val="accent1">
              <a:lumMod val="20000"/>
              <a:lumOff val="80000"/>
              <a:alpha val="49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7633" y="2535757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６</a:t>
            </a:r>
            <a:r>
              <a:rPr kumimoji="1" lang="en-US" altLang="ja-JP" sz="2800" dirty="0" smtClean="0"/>
              <a:t>㎝</a:t>
            </a:r>
            <a:endParaRPr kumimoji="1" lang="ja-JP" altLang="en-US" sz="2800" dirty="0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1036856" y="3822041"/>
            <a:ext cx="862977" cy="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1109291" y="3298821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３</a:t>
            </a:r>
            <a:r>
              <a:rPr kumimoji="1" lang="en-US" altLang="ja-JP" sz="2800" dirty="0" smtClean="0"/>
              <a:t>㎝</a:t>
            </a:r>
            <a:endParaRPr kumimoji="1" lang="ja-JP" altLang="en-US" sz="2800" dirty="0"/>
          </a:p>
        </p:txBody>
      </p:sp>
      <p:sp>
        <p:nvSpPr>
          <p:cNvPr id="15" name="正方形/長方形 14"/>
          <p:cNvSpPr/>
          <p:nvPr/>
        </p:nvSpPr>
        <p:spPr>
          <a:xfrm>
            <a:off x="4427984" y="1831538"/>
            <a:ext cx="3384376" cy="15841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円/楕円 15"/>
          <p:cNvSpPr/>
          <p:nvPr/>
        </p:nvSpPr>
        <p:spPr>
          <a:xfrm>
            <a:off x="5662972" y="917138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円/楕円 16"/>
          <p:cNvSpPr/>
          <p:nvPr/>
        </p:nvSpPr>
        <p:spPr>
          <a:xfrm>
            <a:off x="5662972" y="3415714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518761" y="2362016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６</a:t>
            </a:r>
            <a:r>
              <a:rPr kumimoji="1" lang="en-US" altLang="ja-JP" sz="2800" dirty="0" smtClean="0"/>
              <a:t>㎝</a:t>
            </a:r>
            <a:endParaRPr kumimoji="1" lang="ja-JP" altLang="en-US" sz="2800" dirty="0"/>
          </a:p>
        </p:txBody>
      </p:sp>
      <p:sp>
        <p:nvSpPr>
          <p:cNvPr id="19" name="円/楕円 18"/>
          <p:cNvSpPr/>
          <p:nvPr/>
        </p:nvSpPr>
        <p:spPr>
          <a:xfrm>
            <a:off x="5662972" y="917138"/>
            <a:ext cx="914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5662972" y="1374338"/>
            <a:ext cx="457200" cy="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5721421" y="940783"/>
            <a:ext cx="570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3㎝</a:t>
            </a:r>
            <a:endParaRPr kumimoji="1" lang="ja-JP" altLang="en-US" sz="2000" dirty="0"/>
          </a:p>
        </p:txBody>
      </p:sp>
      <p:cxnSp>
        <p:nvCxnSpPr>
          <p:cNvPr id="26" name="直線コネクタ 25"/>
          <p:cNvCxnSpPr/>
          <p:nvPr/>
        </p:nvCxnSpPr>
        <p:spPr>
          <a:xfrm flipH="1">
            <a:off x="4433161" y="1827242"/>
            <a:ext cx="337919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5" idx="2"/>
          </p:cNvCxnSpPr>
          <p:nvPr/>
        </p:nvCxnSpPr>
        <p:spPr>
          <a:xfrm flipV="1">
            <a:off x="963729" y="1700808"/>
            <a:ext cx="1" cy="212123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 flipV="1">
            <a:off x="4433161" y="1813038"/>
            <a:ext cx="5177" cy="160267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タイトル 1"/>
          <p:cNvSpPr txBox="1">
            <a:spLocks/>
          </p:cNvSpPr>
          <p:nvPr/>
        </p:nvSpPr>
        <p:spPr>
          <a:xfrm>
            <a:off x="589082" y="26064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次の円柱の表面積を求めなさい。</a:t>
            </a:r>
            <a:endParaRPr lang="ja-JP" altLang="en-US" dirty="0"/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152894" y="4509120"/>
            <a:ext cx="8712968" cy="218722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縦の長さ＝６（</a:t>
            </a:r>
            <a:r>
              <a:rPr lang="en-US" altLang="ja-JP" dirty="0" smtClean="0"/>
              <a:t>cm</a:t>
            </a:r>
            <a:r>
              <a:rPr lang="ja-JP" altLang="en-US" dirty="0" smtClean="0"/>
              <a:t>）　　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横の長さ＝底面の円周の長さ＝２</a:t>
            </a:r>
            <a:r>
              <a:rPr lang="en-US" altLang="ja-JP" dirty="0" smtClean="0"/>
              <a:t>π×</a:t>
            </a:r>
            <a:r>
              <a:rPr lang="ja-JP" altLang="en-US" dirty="0" smtClean="0"/>
              <a:t>３（</a:t>
            </a:r>
            <a:r>
              <a:rPr lang="en-US" altLang="ja-JP" dirty="0" smtClean="0"/>
              <a:t>cm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側面積＝６</a:t>
            </a:r>
            <a:r>
              <a:rPr lang="en-US" altLang="ja-JP" dirty="0" smtClean="0"/>
              <a:t>×</a:t>
            </a:r>
            <a:r>
              <a:rPr lang="ja-JP" altLang="en-US" dirty="0" smtClean="0"/>
              <a:t> ２</a:t>
            </a:r>
            <a:r>
              <a:rPr lang="en-US" altLang="ja-JP" dirty="0" smtClean="0"/>
              <a:t>π×</a:t>
            </a:r>
            <a:r>
              <a:rPr lang="ja-JP" altLang="en-US" dirty="0" smtClean="0"/>
              <a:t>３＝３６</a:t>
            </a:r>
            <a:r>
              <a:rPr lang="en-US" altLang="ja-JP" dirty="0" smtClean="0"/>
              <a:t>π</a:t>
            </a:r>
            <a:r>
              <a:rPr lang="ja-JP" altLang="en-US" dirty="0" smtClean="0"/>
              <a:t>（</a:t>
            </a:r>
            <a:r>
              <a:rPr lang="en-US" altLang="ja-JP" dirty="0" smtClean="0"/>
              <a:t>cm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表面積＝３６</a:t>
            </a:r>
            <a:r>
              <a:rPr lang="en-US" altLang="ja-JP" dirty="0" smtClean="0"/>
              <a:t>π</a:t>
            </a:r>
            <a:r>
              <a:rPr lang="ja-JP" altLang="en-US" dirty="0" smtClean="0"/>
              <a:t>＋９</a:t>
            </a:r>
            <a:r>
              <a:rPr lang="en-US" altLang="ja-JP" dirty="0" smtClean="0"/>
              <a:t>π×</a:t>
            </a:r>
            <a:r>
              <a:rPr lang="ja-JP" altLang="en-US" dirty="0" smtClean="0"/>
              <a:t>２＝５４</a:t>
            </a:r>
            <a:r>
              <a:rPr lang="en-US" altLang="ja-JP" dirty="0" smtClean="0"/>
              <a:t>π</a:t>
            </a:r>
            <a:r>
              <a:rPr lang="ja-JP" altLang="en-US" dirty="0" smtClean="0"/>
              <a:t>（</a:t>
            </a:r>
            <a:r>
              <a:rPr lang="en-US" altLang="ja-JP" dirty="0" smtClean="0"/>
              <a:t>cm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445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/>
      <p:bldP spid="19" grpId="0" animBg="1"/>
      <p:bldP spid="24" grpId="0"/>
      <p:bldP spid="2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/>
          <a:lstStyle/>
          <a:p>
            <a:r>
              <a:rPr kumimoji="1" lang="ja-JP" altLang="en-US" dirty="0" smtClean="0"/>
              <a:t>正四角錐の表面積</a:t>
            </a:r>
            <a:endParaRPr kumimoji="1" lang="ja-JP" altLang="en-US" dirty="0"/>
          </a:p>
        </p:txBody>
      </p:sp>
      <p:pic>
        <p:nvPicPr>
          <p:cNvPr id="1026" name="Picture 2" descr="https://encrypted-tbn1.gstatic.com/images?q=tbn:ANd9GcQr8FyYSZAYmGn0r-fMlhPO6WeV3CeLH8jQR8Ga48EU221bepH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945622"/>
            <a:ext cx="3600400" cy="360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グループ化 2"/>
          <p:cNvGrpSpPr/>
          <p:nvPr/>
        </p:nvGrpSpPr>
        <p:grpSpPr>
          <a:xfrm>
            <a:off x="479490" y="963332"/>
            <a:ext cx="3672408" cy="3442999"/>
            <a:chOff x="539552" y="1148869"/>
            <a:chExt cx="3672408" cy="3442999"/>
          </a:xfrm>
        </p:grpSpPr>
        <p:pic>
          <p:nvPicPr>
            <p:cNvPr id="1028" name="Picture 4" descr="http://www.lcv.ne.jp/~hhase/memo/img4/04/p040403a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362" r="55007"/>
            <a:stretch/>
          </p:blipFill>
          <p:spPr bwMode="auto">
            <a:xfrm>
              <a:off x="539552" y="1148869"/>
              <a:ext cx="3672408" cy="34429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直線コネクタ 7"/>
            <p:cNvCxnSpPr/>
            <p:nvPr/>
          </p:nvCxnSpPr>
          <p:spPr>
            <a:xfrm>
              <a:off x="2429847" y="1408629"/>
              <a:ext cx="751337" cy="2376264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フリーフォーム 9"/>
            <p:cNvSpPr/>
            <p:nvPr/>
          </p:nvSpPr>
          <p:spPr>
            <a:xfrm>
              <a:off x="3008817" y="3610716"/>
              <a:ext cx="112541" cy="253218"/>
            </a:xfrm>
            <a:custGeom>
              <a:avLst/>
              <a:gdLst>
                <a:gd name="connsiteX0" fmla="*/ 112541 w 112541"/>
                <a:gd name="connsiteY0" fmla="*/ 0 h 253218"/>
                <a:gd name="connsiteX1" fmla="*/ 0 w 112541"/>
                <a:gd name="connsiteY1" fmla="*/ 56271 h 253218"/>
                <a:gd name="connsiteX2" fmla="*/ 70338 w 112541"/>
                <a:gd name="connsiteY2" fmla="*/ 253218 h 253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541" h="253218">
                  <a:moveTo>
                    <a:pt x="112541" y="0"/>
                  </a:moveTo>
                  <a:lnTo>
                    <a:pt x="0" y="56271"/>
                  </a:lnTo>
                  <a:lnTo>
                    <a:pt x="70338" y="25321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2813616" y="2378974"/>
              <a:ext cx="101181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 smtClean="0"/>
                <a:t>12㎝</a:t>
              </a:r>
              <a:endParaRPr kumimoji="1" lang="ja-JP" altLang="en-US" sz="32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971598" y="3900905"/>
              <a:ext cx="101181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 smtClean="0"/>
                <a:t>10㎝</a:t>
              </a:r>
              <a:endParaRPr kumimoji="1" lang="ja-JP" altLang="en-US" sz="32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コンテンツ プレースホルダー 2"/>
              <p:cNvSpPr txBox="1">
                <a:spLocks/>
              </p:cNvSpPr>
              <p:nvPr/>
            </p:nvSpPr>
            <p:spPr>
              <a:xfrm>
                <a:off x="152894" y="4300144"/>
                <a:ext cx="8739586" cy="25578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dirty="0" smtClean="0"/>
                  <a:t>底面積　</a:t>
                </a:r>
                <a:r>
                  <a:rPr lang="en-US" altLang="ja-JP" dirty="0" smtClean="0"/>
                  <a:t>10×10</a:t>
                </a:r>
                <a:r>
                  <a:rPr lang="ja-JP" altLang="en-US" dirty="0" smtClean="0"/>
                  <a:t>＝</a:t>
                </a:r>
                <a:r>
                  <a:rPr lang="en-US" altLang="ja-JP" dirty="0" smtClean="0"/>
                  <a:t>100</a:t>
                </a:r>
                <a:r>
                  <a:rPr lang="ja-JP" altLang="en-US" dirty="0" smtClean="0"/>
                  <a:t>（</a:t>
                </a:r>
                <a:r>
                  <a:rPr lang="en-US" altLang="ja-JP" dirty="0" smtClean="0"/>
                  <a:t>cm</a:t>
                </a:r>
                <a:r>
                  <a:rPr lang="en-US" altLang="ja-JP" baseline="30000" dirty="0"/>
                  <a:t>2</a:t>
                </a:r>
                <a:r>
                  <a:rPr lang="ja-JP" altLang="en-US" dirty="0" smtClean="0"/>
                  <a:t>）　　</a:t>
                </a:r>
                <a:endParaRPr lang="en-US" altLang="ja-JP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ja-JP" dirty="0" smtClean="0"/>
                  <a:t>4</a:t>
                </a:r>
                <a:r>
                  <a:rPr lang="ja-JP" altLang="en-US" dirty="0" err="1" smtClean="0"/>
                  <a:t>つの</a:t>
                </a:r>
                <a:r>
                  <a:rPr lang="ja-JP" altLang="en-US" dirty="0" smtClean="0"/>
                  <a:t>側面は合同な三角形　底辺</a:t>
                </a:r>
                <a:r>
                  <a:rPr lang="en-US" altLang="ja-JP" dirty="0" smtClean="0"/>
                  <a:t>10㎝</a:t>
                </a:r>
                <a:r>
                  <a:rPr lang="ja-JP" altLang="en-US" dirty="0" err="1" smtClean="0"/>
                  <a:t>、</a:t>
                </a:r>
                <a:r>
                  <a:rPr lang="ja-JP" altLang="en-US" dirty="0" smtClean="0"/>
                  <a:t>高さ</a:t>
                </a:r>
                <a:r>
                  <a:rPr lang="en-US" altLang="ja-JP" dirty="0" smtClean="0"/>
                  <a:t>12㎝</a:t>
                </a:r>
              </a:p>
              <a:p>
                <a:pPr marL="0" indent="0">
                  <a:buNone/>
                </a:pPr>
                <a:r>
                  <a:rPr lang="ja-JP" altLang="en-US" dirty="0" smtClean="0"/>
                  <a:t>よって</a:t>
                </a:r>
                <a:r>
                  <a:rPr lang="en-US" altLang="ja-JP" dirty="0" smtClean="0"/>
                  <a:t>10×12×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en-US" altLang="ja-JP" dirty="0" smtClean="0"/>
                  <a:t>×</a:t>
                </a:r>
                <a:r>
                  <a:rPr lang="ja-JP" altLang="en-US" dirty="0" smtClean="0"/>
                  <a:t>４＝</a:t>
                </a:r>
                <a:r>
                  <a:rPr lang="en-US" altLang="ja-JP" dirty="0" smtClean="0"/>
                  <a:t>240</a:t>
                </a:r>
                <a:r>
                  <a:rPr lang="ja-JP" altLang="en-US" dirty="0"/>
                  <a:t>（</a:t>
                </a:r>
                <a:r>
                  <a:rPr lang="en-US" altLang="ja-JP" dirty="0"/>
                  <a:t>cm</a:t>
                </a:r>
                <a:r>
                  <a:rPr lang="en-US" altLang="ja-JP" baseline="30000" dirty="0"/>
                  <a:t>2</a:t>
                </a:r>
                <a:r>
                  <a:rPr lang="ja-JP" altLang="en-US" dirty="0"/>
                  <a:t>）</a:t>
                </a:r>
                <a:endParaRPr lang="en-US" altLang="ja-JP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dirty="0" smtClean="0"/>
                  <a:t>表面積＝</a:t>
                </a:r>
                <a:r>
                  <a:rPr lang="en-US" altLang="ja-JP" dirty="0" smtClean="0"/>
                  <a:t>100</a:t>
                </a:r>
                <a:r>
                  <a:rPr lang="ja-JP" altLang="en-US" dirty="0" smtClean="0"/>
                  <a:t>＋</a:t>
                </a:r>
                <a:r>
                  <a:rPr lang="en-US" altLang="ja-JP" dirty="0" smtClean="0"/>
                  <a:t>240</a:t>
                </a:r>
                <a:r>
                  <a:rPr lang="ja-JP" altLang="en-US" dirty="0" smtClean="0"/>
                  <a:t>＝</a:t>
                </a:r>
                <a:r>
                  <a:rPr lang="en-US" altLang="ja-JP" dirty="0" smtClean="0"/>
                  <a:t>340</a:t>
                </a:r>
                <a:r>
                  <a:rPr lang="ja-JP" altLang="en-US" dirty="0" smtClean="0"/>
                  <a:t>（</a:t>
                </a:r>
                <a:r>
                  <a:rPr lang="en-US" altLang="ja-JP" dirty="0" smtClean="0"/>
                  <a:t>cm</a:t>
                </a:r>
                <a:r>
                  <a:rPr lang="en-US" altLang="ja-JP" baseline="30000" dirty="0" smtClean="0"/>
                  <a:t>2</a:t>
                </a:r>
                <a:r>
                  <a:rPr lang="ja-JP" altLang="en-US" dirty="0" smtClean="0"/>
                  <a:t>）</a:t>
                </a:r>
                <a:endParaRPr lang="en-US" altLang="ja-JP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ja-JP" altLang="en-US" dirty="0"/>
              </a:p>
            </p:txBody>
          </p:sp>
        </mc:Choice>
        <mc:Fallback xmlns="">
          <p:sp>
            <p:nvSpPr>
              <p:cNvPr id="16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94" y="4300144"/>
                <a:ext cx="8739586" cy="2557856"/>
              </a:xfrm>
              <a:prstGeom prst="rect">
                <a:avLst/>
              </a:prstGeom>
              <a:blipFill rotWithShape="1">
                <a:blip r:embed="rId5"/>
                <a:stretch>
                  <a:fillRect l="-1743" t="-6190" b="-45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884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7887" y="153534"/>
            <a:ext cx="8229600" cy="79208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次の正四角錐の表面積を求めなさい。</a:t>
            </a:r>
            <a:endParaRPr kumimoji="1" lang="ja-JP" altLang="en-US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92961" y="1412777"/>
            <a:ext cx="3672408" cy="2887368"/>
            <a:chOff x="539552" y="1148869"/>
            <a:chExt cx="3672408" cy="3442999"/>
          </a:xfrm>
        </p:grpSpPr>
        <p:pic>
          <p:nvPicPr>
            <p:cNvPr id="1028" name="Picture 4" descr="http://www.lcv.ne.jp/~hhase/memo/img4/04/p040403a.pn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362" r="55007"/>
            <a:stretch/>
          </p:blipFill>
          <p:spPr bwMode="auto">
            <a:xfrm>
              <a:off x="539552" y="1148869"/>
              <a:ext cx="3672408" cy="34429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直線コネクタ 7"/>
            <p:cNvCxnSpPr/>
            <p:nvPr/>
          </p:nvCxnSpPr>
          <p:spPr>
            <a:xfrm>
              <a:off x="2429847" y="1408629"/>
              <a:ext cx="751337" cy="2376264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フリーフォーム 9"/>
            <p:cNvSpPr/>
            <p:nvPr/>
          </p:nvSpPr>
          <p:spPr>
            <a:xfrm>
              <a:off x="3008817" y="3610716"/>
              <a:ext cx="112541" cy="253218"/>
            </a:xfrm>
            <a:custGeom>
              <a:avLst/>
              <a:gdLst>
                <a:gd name="connsiteX0" fmla="*/ 112541 w 112541"/>
                <a:gd name="connsiteY0" fmla="*/ 0 h 253218"/>
                <a:gd name="connsiteX1" fmla="*/ 0 w 112541"/>
                <a:gd name="connsiteY1" fmla="*/ 56271 h 253218"/>
                <a:gd name="connsiteX2" fmla="*/ 70338 w 112541"/>
                <a:gd name="connsiteY2" fmla="*/ 253218 h 253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541" h="253218">
                  <a:moveTo>
                    <a:pt x="112541" y="0"/>
                  </a:moveTo>
                  <a:lnTo>
                    <a:pt x="0" y="56271"/>
                  </a:lnTo>
                  <a:lnTo>
                    <a:pt x="70338" y="25321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2697198" y="2378974"/>
              <a:ext cx="101181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 smtClean="0"/>
                <a:t>10㎝</a:t>
              </a:r>
              <a:endParaRPr kumimoji="1" lang="ja-JP" altLang="en-US" sz="32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971598" y="3900905"/>
              <a:ext cx="101181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 smtClean="0"/>
                <a:t>12㎝</a:t>
              </a:r>
              <a:endParaRPr kumimoji="1" lang="ja-JP" altLang="en-US" sz="32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コンテンツ プレースホルダー 2"/>
              <p:cNvSpPr txBox="1">
                <a:spLocks/>
              </p:cNvSpPr>
              <p:nvPr/>
            </p:nvSpPr>
            <p:spPr>
              <a:xfrm>
                <a:off x="3239344" y="1196752"/>
                <a:ext cx="5904656" cy="396043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dirty="0" smtClean="0"/>
                  <a:t>底面積　</a:t>
                </a:r>
                <a:r>
                  <a:rPr lang="en-US" altLang="ja-JP" dirty="0" smtClean="0"/>
                  <a:t>12×12</a:t>
                </a:r>
                <a:r>
                  <a:rPr lang="ja-JP" altLang="en-US" dirty="0" smtClean="0"/>
                  <a:t>＝</a:t>
                </a:r>
                <a:r>
                  <a:rPr lang="en-US" altLang="ja-JP" dirty="0" smtClean="0"/>
                  <a:t>144</a:t>
                </a:r>
                <a:r>
                  <a:rPr lang="ja-JP" altLang="en-US" dirty="0" smtClean="0"/>
                  <a:t>（</a:t>
                </a:r>
                <a:r>
                  <a:rPr lang="en-US" altLang="ja-JP" dirty="0" smtClean="0"/>
                  <a:t>cm</a:t>
                </a:r>
                <a:r>
                  <a:rPr lang="en-US" altLang="ja-JP" baseline="30000" dirty="0"/>
                  <a:t>2</a:t>
                </a:r>
                <a:r>
                  <a:rPr lang="ja-JP" altLang="en-US" dirty="0" smtClean="0"/>
                  <a:t>）　　</a:t>
                </a:r>
                <a:endParaRPr lang="en-US" altLang="ja-JP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altLang="ja-JP" dirty="0" smtClean="0"/>
                  <a:t>4</a:t>
                </a:r>
                <a:r>
                  <a:rPr lang="ja-JP" altLang="en-US" dirty="0" err="1" smtClean="0"/>
                  <a:t>つの</a:t>
                </a:r>
                <a:r>
                  <a:rPr lang="ja-JP" altLang="en-US" dirty="0" smtClean="0"/>
                  <a:t>側面は合同な三角形　</a:t>
                </a:r>
                <a:endParaRPr lang="en-US" altLang="ja-JP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dirty="0" smtClean="0"/>
                  <a:t>底辺</a:t>
                </a:r>
                <a:r>
                  <a:rPr lang="en-US" altLang="ja-JP" dirty="0" smtClean="0"/>
                  <a:t>1</a:t>
                </a:r>
                <a:r>
                  <a:rPr lang="en-US" altLang="ja-JP" dirty="0"/>
                  <a:t>2</a:t>
                </a:r>
                <a:r>
                  <a:rPr lang="en-US" altLang="ja-JP" dirty="0" smtClean="0"/>
                  <a:t>㎝</a:t>
                </a:r>
                <a:r>
                  <a:rPr lang="ja-JP" altLang="en-US" dirty="0" err="1" smtClean="0"/>
                  <a:t>、</a:t>
                </a:r>
                <a:r>
                  <a:rPr lang="ja-JP" altLang="en-US" dirty="0" smtClean="0"/>
                  <a:t>高さ</a:t>
                </a:r>
                <a:r>
                  <a:rPr lang="en-US" altLang="ja-JP" dirty="0" smtClean="0"/>
                  <a:t>10㎝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よって</a:t>
                </a:r>
                <a:r>
                  <a:rPr lang="en-US" altLang="ja-JP" dirty="0" smtClean="0"/>
                  <a:t>10×12×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en-US" altLang="ja-JP" dirty="0" smtClean="0"/>
                  <a:t>×</a:t>
                </a:r>
                <a:r>
                  <a:rPr lang="ja-JP" altLang="en-US" dirty="0" smtClean="0"/>
                  <a:t>４＝</a:t>
                </a:r>
                <a:r>
                  <a:rPr lang="en-US" altLang="ja-JP" dirty="0" smtClean="0"/>
                  <a:t>240</a:t>
                </a:r>
                <a:r>
                  <a:rPr lang="ja-JP" altLang="en-US" dirty="0"/>
                  <a:t>（</a:t>
                </a:r>
                <a:r>
                  <a:rPr lang="en-US" altLang="ja-JP" dirty="0"/>
                  <a:t>cm</a:t>
                </a:r>
                <a:r>
                  <a:rPr lang="en-US" altLang="ja-JP" baseline="30000" dirty="0"/>
                  <a:t>2</a:t>
                </a:r>
                <a:r>
                  <a:rPr lang="ja-JP" altLang="en-US" dirty="0"/>
                  <a:t>）</a:t>
                </a:r>
                <a:endParaRPr lang="en-US" altLang="ja-JP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dirty="0" smtClean="0"/>
                  <a:t>表面積＝</a:t>
                </a:r>
                <a:r>
                  <a:rPr lang="en-US" altLang="ja-JP" dirty="0" smtClean="0"/>
                  <a:t>144</a:t>
                </a:r>
                <a:r>
                  <a:rPr lang="ja-JP" altLang="en-US" dirty="0" smtClean="0"/>
                  <a:t>＋</a:t>
                </a:r>
                <a:r>
                  <a:rPr lang="en-US" altLang="ja-JP" dirty="0" smtClean="0"/>
                  <a:t>240</a:t>
                </a:r>
                <a:r>
                  <a:rPr lang="ja-JP" altLang="en-US" dirty="0" smtClean="0"/>
                  <a:t>＝</a:t>
                </a:r>
                <a:r>
                  <a:rPr lang="en-US" altLang="ja-JP" dirty="0" smtClean="0"/>
                  <a:t>384</a:t>
                </a:r>
                <a:r>
                  <a:rPr lang="ja-JP" altLang="en-US" dirty="0" smtClean="0"/>
                  <a:t>（</a:t>
                </a:r>
                <a:r>
                  <a:rPr lang="en-US" altLang="ja-JP" dirty="0" smtClean="0"/>
                  <a:t>cm</a:t>
                </a:r>
                <a:r>
                  <a:rPr lang="en-US" altLang="ja-JP" baseline="30000" dirty="0" smtClean="0"/>
                  <a:t>2</a:t>
                </a:r>
                <a:r>
                  <a:rPr lang="ja-JP" altLang="en-US" dirty="0" smtClean="0"/>
                  <a:t>）</a:t>
                </a:r>
                <a:endParaRPr lang="en-US" altLang="ja-JP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ja-JP" altLang="en-US" dirty="0"/>
              </a:p>
            </p:txBody>
          </p:sp>
        </mc:Choice>
        <mc:Fallback xmlns="">
          <p:sp>
            <p:nvSpPr>
              <p:cNvPr id="16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344" y="1196752"/>
                <a:ext cx="5904656" cy="3960439"/>
              </a:xfrm>
              <a:prstGeom prst="rect">
                <a:avLst/>
              </a:prstGeom>
              <a:blipFill rotWithShape="1">
                <a:blip r:embed="rId3"/>
                <a:stretch>
                  <a:fillRect l="-2580" t="-2769" r="-2683" b="-276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526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377</Words>
  <Application>Microsoft Office PowerPoint</Application>
  <PresentationFormat>画面に合わせる (4:3)</PresentationFormat>
  <Paragraphs>108</Paragraphs>
  <Slides>12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​​テーマ</vt:lpstr>
      <vt:lpstr>立体の表面積</vt:lpstr>
      <vt:lpstr>ルービックキューブの表面全体の面積を求めよう。</vt:lpstr>
      <vt:lpstr>立体の表面積</vt:lpstr>
      <vt:lpstr>三角柱の側面積・表面積</vt:lpstr>
      <vt:lpstr>次の三角柱の表面積を求めなさい。</vt:lpstr>
      <vt:lpstr>円柱の側面積・表面積</vt:lpstr>
      <vt:lpstr>PowerPoint プレゼンテーション</vt:lpstr>
      <vt:lpstr>正四角錐の表面積</vt:lpstr>
      <vt:lpstr>次の正四角錐の表面積を求めなさい。</vt:lpstr>
      <vt:lpstr>おうぎ形の中心角の求め方</vt:lpstr>
      <vt:lpstr>円錐の表面積</vt:lpstr>
      <vt:lpstr>次の円錐の表面積を求めなさい。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立体の表面積と体積</dc:title>
  <dc:creator>teacher</dc:creator>
  <cp:lastModifiedBy>kajukun</cp:lastModifiedBy>
  <cp:revision>52</cp:revision>
  <dcterms:created xsi:type="dcterms:W3CDTF">2015-02-06T02:00:10Z</dcterms:created>
  <dcterms:modified xsi:type="dcterms:W3CDTF">2015-02-14T06:09:45Z</dcterms:modified>
</cp:coreProperties>
</file>