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2" r:id="rId2"/>
    <p:sldId id="256" r:id="rId3"/>
    <p:sldId id="264" r:id="rId4"/>
    <p:sldId id="262" r:id="rId5"/>
    <p:sldId id="261" r:id="rId6"/>
    <p:sldId id="275" r:id="rId7"/>
    <p:sldId id="265" r:id="rId8"/>
    <p:sldId id="266" r:id="rId9"/>
    <p:sldId id="268" r:id="rId10"/>
    <p:sldId id="269" r:id="rId11"/>
    <p:sldId id="270" r:id="rId12"/>
    <p:sldId id="258" r:id="rId13"/>
    <p:sldId id="259" r:id="rId14"/>
    <p:sldId id="274" r:id="rId15"/>
    <p:sldId id="273" r:id="rId16"/>
    <p:sldId id="263" r:id="rId17"/>
    <p:sldId id="260" r:id="rId18"/>
    <p:sldId id="267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0" autoAdjust="0"/>
    <p:restoredTop sz="94660"/>
  </p:normalViewPr>
  <p:slideViewPr>
    <p:cSldViewPr>
      <p:cViewPr varScale="1">
        <p:scale>
          <a:sx n="68" d="100"/>
          <a:sy n="68" d="100"/>
        </p:scale>
        <p:origin x="-7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76900-262D-42DC-81EE-026F43365629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4EA61-B831-483A-92B7-919093A864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00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4EA61-B831-483A-92B7-919093A8643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756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256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3597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43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18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76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813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37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830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339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97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4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7F34-566B-42A0-BD1E-342AD38FEAA8}" type="datetimeFigureOut">
              <a:rPr kumimoji="1" lang="ja-JP" altLang="en-US" smtClean="0"/>
              <a:t>2015/1/27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C58E-CBC4-4014-90BC-947B061675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3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jp/url?sa=i&amp;rct=j&amp;q=&amp;esrc=s&amp;source=images&amp;cd=&amp;cad=rja&amp;uact=8&amp;ved=0CAcQjRw&amp;url=http%3A%2F%2Fameblo.jp%2Fyuuya-58%2Fentry-11131282503.html&amp;ei=fuPGVJLsDIfKmAXc54KgDA&amp;bvm=bv.84349003,d.dGY&amp;psig=AFQjCNF-bZ7npTG7M7DcpgLMPkoUQLJJIA&amp;ust=142240669442175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plarail999.c.blog.so-net.ne.jp/_images/blog/_766/plarail999/DSCF1830.JPG?c=a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指導手順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 smtClean="0"/>
              <a:t>空間内の平面と直線の最初からねじれの位置までです。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導入　教室の中に直線や立体がないか考えさせて、プレゼンシート３に移る。</a:t>
            </a:r>
            <a:endParaRPr kumimoji="1" lang="en-US" altLang="ja-JP" dirty="0" smtClean="0"/>
          </a:p>
          <a:p>
            <a:r>
              <a:rPr lang="ja-JP" altLang="en-US" dirty="0"/>
              <a:t>シート</a:t>
            </a:r>
            <a:r>
              <a:rPr lang="ja-JP" altLang="en-US" dirty="0" smtClean="0"/>
              <a:t>９～１１で、ねじれの位置を回転させています。</a:t>
            </a:r>
            <a:endParaRPr kumimoji="1" lang="en-US" altLang="ja-JP" dirty="0" smtClean="0"/>
          </a:p>
          <a:p>
            <a:r>
              <a:rPr lang="ja-JP" altLang="en-US" dirty="0" smtClean="0"/>
              <a:t>直線に見立てた竹</a:t>
            </a:r>
            <a:r>
              <a:rPr lang="ja-JP" altLang="en-US" dirty="0" err="1" smtClean="0"/>
              <a:t>ひごや</a:t>
            </a:r>
            <a:r>
              <a:rPr lang="ja-JP" altLang="en-US" dirty="0" smtClean="0"/>
              <a:t>、平面に見立てた厚紙、竹</a:t>
            </a:r>
            <a:r>
              <a:rPr lang="ja-JP" altLang="en-US" dirty="0" err="1" smtClean="0"/>
              <a:t>ひごで</a:t>
            </a:r>
            <a:r>
              <a:rPr lang="ja-JP" altLang="en-US" dirty="0" smtClean="0"/>
              <a:t>つくった立方体</a:t>
            </a:r>
            <a:r>
              <a:rPr lang="en-US" altLang="ja-JP" dirty="0" smtClean="0"/>
              <a:t>(</a:t>
            </a:r>
            <a:r>
              <a:rPr lang="ja-JP" altLang="en-US" dirty="0" smtClean="0"/>
              <a:t>ホームページの自作教具をご参照ください。</a:t>
            </a:r>
            <a:r>
              <a:rPr lang="en-US" altLang="ja-JP" dirty="0" smtClean="0"/>
              <a:t>)</a:t>
            </a:r>
            <a:r>
              <a:rPr lang="ja-JP" altLang="en-US" dirty="0" smtClean="0"/>
              <a:t>などがあればさらに理解が進むと思います。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671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>
                <a:ea typeface="ＤＦ平成明朝体W7" pitchFamily="1" charset="-128"/>
              </a:rPr>
              <a:t>ねじれの位置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18" name="平行四辺形 17"/>
          <p:cNvSpPr/>
          <p:nvPr/>
        </p:nvSpPr>
        <p:spPr>
          <a:xfrm rot="13084134">
            <a:off x="1724102" y="2378978"/>
            <a:ext cx="5550834" cy="3075236"/>
          </a:xfrm>
          <a:prstGeom prst="parallelogram">
            <a:avLst>
              <a:gd name="adj" fmla="val 62027"/>
            </a:avLst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2051720" y="3501008"/>
            <a:ext cx="3108239" cy="15841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102840" y="1740089"/>
            <a:ext cx="67608" cy="15121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5170448" y="3383341"/>
            <a:ext cx="110152" cy="1896428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283321" y="5279769"/>
            <a:ext cx="47027" cy="71667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フローチャート : 結合子 33"/>
          <p:cNvSpPr/>
          <p:nvPr/>
        </p:nvSpPr>
        <p:spPr>
          <a:xfrm flipV="1">
            <a:off x="5130121" y="3239325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15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>
                <a:ea typeface="ＤＦ平成明朝体W7" pitchFamily="1" charset="-128"/>
              </a:rPr>
              <a:t>ねじれの位置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18" name="平行四辺形 17"/>
          <p:cNvSpPr/>
          <p:nvPr/>
        </p:nvSpPr>
        <p:spPr>
          <a:xfrm rot="15826739">
            <a:off x="3231558" y="1069089"/>
            <a:ext cx="2939889" cy="5075741"/>
          </a:xfrm>
          <a:prstGeom prst="parallelogram">
            <a:avLst>
              <a:gd name="adj" fmla="val 17745"/>
            </a:avLst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2555776" y="2636912"/>
            <a:ext cx="1368152" cy="20162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102840" y="1740089"/>
            <a:ext cx="67608" cy="15121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5170448" y="3383341"/>
            <a:ext cx="55076" cy="1413811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227110" y="4797152"/>
            <a:ext cx="23513" cy="71667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フローチャート : 結合子 33"/>
          <p:cNvSpPr/>
          <p:nvPr/>
        </p:nvSpPr>
        <p:spPr>
          <a:xfrm flipV="1">
            <a:off x="5130121" y="3239325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20004" y="5877272"/>
            <a:ext cx="428835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ea typeface="ＤＦ平成明朝体W7" panose="02010609000101010101" pitchFamily="1" charset="-128"/>
              </a:rPr>
              <a:t>同じ平面上にない</a:t>
            </a:r>
            <a:endParaRPr kumimoji="1" lang="ja-JP" altLang="en-US" sz="4000" dirty="0">
              <a:solidFill>
                <a:srgbClr val="FF0000"/>
              </a:solidFill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531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data:image/jpeg;base64,/9j/4AAQSkZJRgABAQAAAQABAAD/2wCEAAkGBhQSEBUUExIUFBUUFBcUFRUSFhQUFxQUFBUVFRUVFBUXHCYeFxkjGhQUHy8gIycpLCwsFR4xNTAqNSYrLCkBCQoKDgwOFw8PGikcHBwpKSksKSkpKSkpKSkpKSkpLCkpKSksKSkpLCkpKSkpKSkpKSwpKSkpLCkpNSksLCkpLP/AABEIAMIBAwMBIgACEQEDEQH/xAAcAAABBQEBAQAAAAAAAAAAAAAEAAECAwUGBwj/xABBEAABAwIDAwkFBgUEAgMAAAABAAIDBBEFEiExQVEGEyJhcYGRobEHMlLB0RQjQnLh8GKCkqLxFTNDsmPDJETC/8QAGQEBAQEBAQEAAAAAAAAAAAAAAQACAwQF/8QAIhEBAQACAgICAgMAAAAAAAAAAAECERIhAzFBURNhIoGh/9oADAMBAAIRAxEAPwDi56cEFvHT6ea5uaOxIK7KsisbjYdfqucxmCzsw3+o2/JMcmTINE0RUnBVDalCF0Tekxp4gLmgt7D33hHUSPn81nIwDjMfTHW0epWTKNVs4yNGntHofqsWTamEwRlFvQjUZRDaqiNiE9HvQWLv+77XeiPi0aO9ZeMn3R2lZntplJ2NTFXUzblaA2NtgtLDotC5AtWvbKwALFITEKnK1zt/ujtP6Ln3OR2LTXcG/Dt7Tt+SAa25WoFsLESGXNlECwRtFTX+agIgiyi6pqZsov3AdaJklA6gFkzPznyA6lSHYbaURHHdLmldCwkrTKcNOSdVoU9PxTU8JXUcleSb6yWw6Mbf9x/AcBxcVSb9C3jN0/JHke6sk16MTSM7wP7W8Xem1ers5K0gaG/ZYSALC7Gk6cSRcnrKPw/D2QRNjjaGsaLAepJ3k7yr7L1Y4yR4PJ5LlWI/kZRHbSxdzbeiHl5AUJ/+u3udIPRy6NMVvUc+V+3nHKL2a0gByMcw20Ic51j2OuvLcb5MGEuLXZmtsdRlNjps2L6FxiK7bry3lZT6vbbbE7+03C6Xx43Hbfj8uUvt5eGpK0p14dPoPX+XGB81O4tHRkvI3qd/yN8de9cNiFNmYQNo1Hd+yvdOVGDfaKdzWi72dOP8w/D3i48F43VxWOg0KPLjquXhz5YuKe1USNsVpYnBkkPA6jvQdRLmGzYsuyDVs4G+4e3vWKwrSweS0lviBHzRTBGLR/d34OHmCsGVdLiDbxO6gD4Fc5MiFBq0MPG3tWe1aWHt071UNZps0LDxd95OwD6/NbhOg7AufrnXkcev00RCEsjKJiFWjTss0JqF0cd39mqOrJsoJ0s0ee7zVeHNAGY70BjU+xvHpH5LM9plSSE6nfqraeNVNbcoyNq2E4o7lauXK22/eq6Kntr+7pV1XkHWdnzKyQFfUfhHf28ENGxMBcoiONbZTiivotKnpVGkpF1XJvkzJVSCNmgFi95GjW8e3gN6pNi3XZcmOS76uXK3RrbF77aNHzcdwXsuGYZHTxNjjbla3xJ3ucd5KfCMHjpohFE2zRtO9zt7nHeSjMq9GEmLxeTO539IJKRamsujhpGyYhSsmISlM8OZpC4blDg97m2oBHcRZd8UDiGH5xfeumGXxWb9vmappy17gRaxI8Ey7blRyVP2uWzTq4HfvaD80l5rhdvfPLjp7qF5by8wTmpy5o6El5G8Af8Akb46969TssjlXg32imc0Dpt6cf5m/h7xceCs5uOHiy414FjdPmZmG1vof1XPELuK6mFiLaEeRXG1NOQ4t4FeZ7wbdqMo32e08CEO+OxVgHBNW3RVcd2uH8J48FysoXVxvu1p4gb+pcvUNtccCswqGrTw/Z3rNaFqYe3Qdqamq4+XyXMSyXJ7V0VXJZjj1Hz0XNFGJPGLlakYvogKVuq1qCO7r8NVVDnWaLaaBc3UzZnE8Tp2blr4rNZlt7tO7esZrLlUVWwMR9JT5ih4o9y26SHKFUHe4Nbc6AD996wZpi9xJ/wOCNxSszHKNg29ZQkcaZBTsYtOio7qFHRXK63k7yefPII4xdx947mN3uJ4eqR6Pyc5MyVMojjHW5x2MbvJ/eq9nwfA46aIRxjQaucdr3b3O6/RNgmDR0sQjjHW5x2vdxPyG5H3XXHHTy+TycuiKYlJMV0cDFMnSSDKNlIpJCBCYhTKQCdgHLQtcbloJP8AhJHWCdXJrifmylkKPsokLh+R6L4dPHuX2B8zOXNHQku9vU78bfE3715njtNZ2buPyX0hyuwQVNM5o99vTj/MB7v8wuO9eFYrh+a46t/kueXvbvhetOJkTxuVksOqpah0b9A+8Y6rjzusbEGWe8dZ89VpYRJ0XDrB+SExZn3h6wD5LPyWewrTw78Pb81lNWvhe7vTVF2KO+7d12HmsAraxl/QA4n0H6rGCoRdK3RbNIyzL8T/AIWZTsuQB2LUrZsjDbcLDt2D6rNTExKfM88G6D5+ajCFSG3KPpYMxt+ytAdh1NfUq7EqvI2wPSd5Dirs4jYSd3nwCwpZS9xcdpRO0TGI+jpsx2KmkpySux5M8nXzSNYxuZztnADe4ncAt0LOT/J98sjY2Nu53g0by47gvZMAwFlLFkZqTq9+95+Q4BFcneSkdLHlbq8++/4jwHBo4LWFKE45SOefjzy6+ASSLdScFQYTwXSZSvNl4ssfatNZWCMqBC1tzs0jZJSsmKWTWUSpJiEoyZSsolIMknTpA10yrdIrHQKBhK8809mUyQLl5T7QcC5qYvaOhJ0hbcfxjxIP8y9XLVl8pME+0U7m2u5vSZ+YDZ3i4705asZwtmT5oxemyvPXr371lluq7THKK1yR7uo7P8ei5KqdwXKPUKwo2f2g/VNi7dQeo+R/VD0ctntPWEdjDOiDwJHiP0RfbUYYWvhR2dhWQtXCjt/L8wqpDGnatHUT+/BZ0bdUXir+n2AfVCxFUTWwxmt+HqVTjFRchvDU9p/T1RUIyxgnhmPZu/fWsaR+Y3O83RPZShatqggsL7zsWfQQZndQReIVOUZRtPk39fqmhRiFVndYe63zPFVwQ5jYKpjb6LpeT2Cuke1rWlznGzWjaSkDuTuBOle1jG5nONmgep4Be98leS7KOKws6R3vv4n4W8GhB8jOSLaNlzZ0rh03cB8DOrr3+C6dFOB0lEvCiZwrTVyk+ViYlDuqFXqVqY/bll5p8CJRdCuClZRebanQcToFvGaefPLkgQmIQdVjcEfvStB4A5j4NusKv9pFLHsJce1oHqT5Le3Pha6hMvN672wNGkcY8HO8yW+i5us9qdU9xs4gbgCGW46sAJ8Vcj+GvanuAFyQBxOg8Ss+flBTt2ytP5Lv/wCgK8MrOVk79S/U77XP9TrnzWTUYk956b3O/M4+iObU8H293fy7pQbZneDPm8FJfP8A9pCdHNr8EfXCrerE2VcY9mU2p5tWCNSskVWs4+OR4lytwk85JKfdfUVDW2A05uVzcvhY968rxOnLJC3du7DsXtuP4qDFNBkv/wDLqX5jcWPPPADT43PcvK+UNG/M1xaBu0N+sX0HWnXY2wI4upauIjNCD+U/I+qrbhcu5rfFSnp5BHlIGzyvdZTDczU7+vitHBhq6/Aev6KEeHOI0t33+QUo4nsJ2a9X1UQ1brI78x8tFXFBcgcTZFilvs231unFG5pvdO0IxSToho3+g/fkshzSjuZLjcknyTmhJ36deqJ0RdM0MjudpF/oFlz3cSTtK0W0bpDYuOnUio+Tt/xFUFU8nsJdK9oDS4kgBrRcuJ2ABfRXIbkS2jjzvAM7hqRqIwfwN+Z39i8WwfLTOa4TZXNGliAR1jLqF6lh3tap207OeeXy2scgAvY2Bdc7SBfQb1pSx6DZQe5eX1/tsH/FB3uJPl0VzFd7VK2Qm0gYDsDQG27xr5pkZyu/T3GRwAuTYcToFlVfKmlj96eP+U5/+t14HW8oZ5DeSVx7T8zr5rOkq7nV1+0krW45cHtlf7WaSM2aHvPEANHqT5LDqvbPtyRAcL3d5kt9F5SJCToDrs3JSOI+Ed9/RHIzCO4rvatVP905B1Wb/wBQD4lc5iHKieX35SRe/E6a7TcrGsTtJ7hZIQ9XiUcm5IIqsTc73nud2koY1R3DyVn2c7rdw+qnFRE7z3m3ojZDl7jut2lQc3+LwF1oNoQL6jTbYE+qsFKBuJ17Ou/WoMvmifiPbonbAdwHqtMs09xo45j19emxIVAF+kNumXh3K0tgvsjuv+lJX86Pid4J06W31akohPdYdtnTFOkovM8Xwd8sMkkbHPcyuqmuDAXOyulJvYamxHmuBx2E5HNcC13BwLTt4OAK9r5Iuu2p6q6pH99/miOVGCCqpnxkdK2ZnU8bPHZ3rVrncd9vBoG6A9XyCBxK1j+UoDGnyMkLWg3BIItqCNuzUIaOeZ2jm7RbV3yNyhjTQoI+ge35BD1kdiiIJXNAAbe56xbTr7EpY3O2ho7yVaWwTG9LvVstrAcSrHQgbTr3BCy1DRK4v32IFid1tFaKqFn72okXtYN379EvtnBp77NVb6h3UOwOd+iuita5wOhA7NUnOJ95x7zYKpsT3C93a8SG+Q1SFCeA83eqkiZWcR3a+ilz+mjT32Ctbhx+K3ZYeivFI0frr6pAHnnfwjxd6Jru/iP5QAtMUwt+woF7W7wpbBMpb7R4kuKtbSH/AAAEWKkHZc9iRnttFu0qW2ZVwEObfXvWgyEEaeSBrKnMRa3cpCqsNc9hwUBpgCiwtvt8FnvxMboyfzKp2LOtoGjz9FLVaxkG4EqLZCDewHaViOrpDtce4W9VSXk7ye+/oo6bzqkD8bR2WQ8mIs3vcexY5iPC3aD/APop2Rk7PLX/AKgq2tNA4mzcwntVb8WO5rQqmYc8/gd3iw8XFSFEd5aP5h6MBUtQ3+rScR4FJP8AZR8Q8H/VMpdPsG4Vb5gBdeMYj7V6p/u5Ix1anx0XPVHKieT3ppHd5ue07fNOp8q5W+nu1Zyqpoh95MxutttzfsF1j1vtRo2DoudJ+UaeK8PlqiTvP5jf6lM0SEaDwB+dlai5We3oFH7SHw89zUbbSzyzXfe45wggC2mlis+v9o1W/bNkHBlm+a5JmHSneR328mq9mAuO23cPmbrWr9M3OfamqrWOcXOOdxJJOrrk7Tpoh311tjbdtm/qtZmAjeSe0/IK+PCmD8I8E8Kx+TFzM1eeIHYCfXRPSyc4S25u0XO4G/AALQ5SUlo2lg1z6W26grKwqYMkcbgbRqbfi4nsWcsNNY57FfYD1eH1UG4MLkm5PoipcXY38bO7peizzjzbm5JG7KLeN1jTW6LbRAblYxrRtI8VlS483dGT+Z3yCGlxZzhoGtHUE6PbeNQL6XPYFGWQ8P6jZc59ufaweQOANlS5xO0k9pKlpuTYll3tPYbqn/Vm73O7G2CEosHll/24pH/kY53pdb1H7McRktlo5Rfe8CMf3kKOmRJi4/Cw/wAxuhJ8Rc7cB2BdbinsjraemkqJhFGyNuYjPmcbkAABoO8jeuRggUtaPC550zEDgNPRQhju/XWx36rTp4bFAPeGyOO66kty6o+npjJZjGlznnK1rdS5x0AA4koWnGcXNxY2+aNiuxwdG5wc0hzSDqCDcEG2iWa2Kb2VV7hc03NjjK+GPxzElWu9nQjH39fRxcQ18k7h3RgBZlTXVExvJI9x4uc4+qp+wOO1HR20HYJhse2qnmP/AIYI4gf5pC4+SokrKFmjKR7+uonef7YgwIduGDef33qbaNo6+z9Ff0tq34uB/t09PH+WIOP9T7nzQ762Z21x7tPRGlrG7bDtsPVVvxCMb2+Z9ArsbAmkcdtz26+qm3Dypvxpu657APmqji7jsb4n5BS7W/6YnVP2uX+HwP1SV0O3VwYFbb6AfqiRgjd+vaSUFLyvZ+Fjj22Hzv5IGXlbIfdYB2kny0Xf+Ecf510UeGsGwDuVohaNwXE1PKKcm2fL2AD1uoso6uf3WTyX+Fr3f9QrlFwvy7GaviZ7z2t7SFny8qoBsfm/KCVzEvJmpEcsphcGQOySl1m5Hm1mkOIdm6Q0tvQkOHF1rnb9bLN8jU8X7dFPy3Z+GNx7SAgZ+Vsx92NrR13Kqp8Ma0jTePQqeJxgW1A0b6rPPJr8eK2OqfIWiR17tc61gACNNEFVR67FOOtaHNtdxAcLNHE6KVcCDqB4rNu2ta9MOendmNmmytgw17tw70bu/e4q6nlshrbvMG9gcssbJJKuNge1r7MY55AcAQNS0X1XR0nsApGj7yonkP8ADzcY9CfNAw+2jmKeOJkAc6ONjC579CWtAvlaL204rCxD2w18vuPbGOEUY9X3KuzuPRKH2P4bFq6nz23yyPd4gEDyRFQ3CaTY2ijI3BkbneQJuvFKrHaqfWWWR/53uPleyDdCTtd4JY/T2ip9sNHFpGJJLfA0Mb3ZiPRYOIe3R5vzNMxvAvcXnwbYLzTmo27T4m3qmOIRjZbuufQKrUtjocc9olbWRujkf928WcxjGtBAN+3aBvXHB4BtY33aIl+MtGwHyClRAc4D1hZKt9C4jpnsAPqq6Ojb0rndp1FW01Q5xcHW02WFt5Cthi26XuNBa9zu0CdM7Tmy5Rl70ozY34ansAV0lO4wl4GkZY1x00L82XT+RylgzGulaHi7CQHC9rguAIuNml06Ad2NN3Bx7gPW6pONk6Bv9xPkLL36m9n2HRG7aKI23yB0mz85K3qbD44/9uGNg/8AGxjfQJ0OUfMsIqZTaOJ5v8EZ7dpClHgtVJuI/O8NHgF6fieammu33hcgnUa3+qwaOSR8Tc1i5pcDYCx1Lradt+9XFc3I4tySlp6dsz5IzmkMYawlxuG5rkkAAW9CsRkJO1elY9DFLRTAkNliLJGC4GfTLI3KTrtJ010QPIrAqaVv31y+zicxsxrG5ctwCCSSTx2I12ufW3FRwAcAt7DeSdTNbm6aUj4i3I3+p9gi+XFExlQ3m442NDABzIs11nHpfm1sb66L1+m5SZo2F7HtzNacxbcaga34fVMxlFz66eHYjQyQSuikYA5hsbOvuB2gWO1Jdzynw1k1VJIHAh2Q/wBjQfROnUHKjqf2fYW2Bk0tXM6NzsrTYMBcL6WyFw90rRo8MwCPc15Gt5PtD++xFvJdXJyQgMDYS6QRxuLgA6xBOa5LrX/EVlVPImijDs0knRjs77wXDeJA70Sz5V5z1pu4PR0WVjqeGEBwu0tia0kAkHa0HaDtR1AOiOw+T3Bc5QYxSQOjjimuxjXsDReTg64c0E6knUlDu9oUMYNgSW3HTOUG8mmW2YnR19m4rNsjpP2xazC3T02NRMAJ+2B9ibaNbG93k0rzTk9hctZOIIGtz5S68hs0BlidgJ7l0MPLWZ09eIXBjJ5i93RDjlLclru2XA4A3K5bC64wSF7HWOV1iN9xax6kblNpYWznKpkc03NROkAke2wytvqbnYiuU2GUrJCKWQyxD3ZHG5cd9zYX16lnVkNnH97VdDI0U4DiAczvkt6YtSp3COnDyN5vbbtsFTiLTcmxsh56g80Y9LHUHhrdaOJ6xjjlHyTobZLt6UBU2jTu+SaAarLR6ita1x6Oul/AJUtY6QmwygbSuv5P8oqWmis6kZJLIwtkke65AJIBaMpydEnUcAuQBaHvLAchc7KDty3JF+u1lS7umbeumphfJ6pqy8QZXCJuaRz3sY1jTsJLj1HYs/FcKfE7K6ojedL808uAJ1sdAu39l1a3NLTvcWRTjK5wOWxyOtqTpoDqo4tyRpqaRkjpI5YyZM7RIJHA84HMzBtsw5oHZbUoyl+GpXCxYfGNXSuNrXDW20PXrrt0Wo3kyPsbKlg5xzpJGuiJN42iMyRuPG7WvdfZ0e1aVHhdFHBFNzrpXF7OdhLHMzMe2z2McdNCfe8FbLyzdG2EQ07Gthd0C4F5LPvcsbzezgBM4bFj11auTN5JckH1sk0cMjGvhi5wBw/3DnykcW7R32Q9JA5khzizmmzgdocNt+9ddgXLGGGpbUNpube+KZsga7R5cY3sIB92xDhbhZc9jOJNnqZZmCwlkMgB1tmPFax0rdgcWwt0FS6MuDg6NkoLRbSVrZAO4Pt3Lc9nUlsShb8Yez+uJ4+ay8arDJOHOsSIY2Cwt0WNDWg9dghcLjc+pjax2Vznta118ti42HS3bVueti9tKlgJhqmHTSJ/9MuT/wBiCpoMmt/2F1WI8lamk50yBpDmZX5c5sM7Hg3y22sG/euandZu2372LeM+WLfh33tAxF32imka9wa6FrrBxsSH3vYHrHgu+p8YZlF3tFmj8Q693cvCaid5hjLtznNbcixaQzLqdgvm8CtWhx1lmske1rPxOOeQgi1jbS4vbYjfoarpuVE8Rc5zb6vdmdsuDly7d23xXKU+KBgfma0APIaA42IsLG+++8oGsxtjnv1PSDTo02Ltc223R2W37UFLOyRpAOUA/iAbckG50J6lzzuWum+OulmJP514eBbQg32a3OninwmpcwsLSOi46HfsQsErWAAyNNr3sHHU9yaOzdj7jdYH5rhjjnZYddaaHKnFOekDixrXby0WzXta446HVdLh3tBkjjhjDQWta0Ei9yBa4N9AeiR2FcPMQduY+CZjgB+LxXbGZcZLe2dR6e7l638UTb2F9BttqnXmWYdfn9Uka8n3/g1G3Jj1RM8se+S5FwC4gWB2gHtNlQ+eWYyXfdwNnXJvcDQXN7jTyXTy8hqnOJOYOYNy6SsOhN942qqLkXUMe9wp33eQT94y2mmml1wsydo5ePEHCAP1IILd1h+Hu2KwVL8h00I2jcLbTuJ61p1PI2VsJjdC8M1PSljFrm/Dbrv4LJnrREzmubJytyDpBw2W1IGvci4ZX0dgMGJLpbG4uD1HQi/Wg5MwDidLW9UVRWjGnRJAvrtt/lXSOYRbQ8br1YeOy235YyyAkOzEm+vFSkgIZvOu06bUaHt6vJIyt4hddMbA5dB2IzEJug3fcAdmii57b7QmdIOISAjb22HYmp43X90oznBxCmyUcQFnTW06SBtwXt1aWu6RsCGn3dNt77+CHmg10sd+mwXA07lZJML7Qm54cQjj3sbNR5mA2tcgbe36KcpkcQS8XB7bcLJNmHEeKczt+IeKL45byW61qqpp3UrIxHLzrQA5+fom1rEM2Df5LHqYnOt03gADQGwu0k3tx1T8+Pib4pjOPiCeMW6sqDnDQWgZb6i9zfbcqLoBa1rDqKr58fEEvtA+IKmEnpbqySO5BO0DKOz9lNEMjg9ujmkEEbQQbgqH2gfEFAzD4gnUXbYqsUkf7z3OOt7nbfbfigpDfbr2oQ1g4qLq0cUrQmQ2aeq9v0We6Y8VZJUgjaENnHEIakMb8U6Y9rfFNb+IeKCkAjQgW2v7wRHOj4lqM1aSmJVRlHFRMg4pGl10yqzD4gkpO9k5R1R21Eg/K63pZUTYpOdtRKf53fVClpO5RdCU8Yzuoyuc43cS/wDMb+qpkDfgCmbjaokg77q0g7omcAqnUrP3ZEPjQ8kakqdRjc4d4+hUH0h3ZT4hTN1EyKKk0juA/qVL4rbb+Dj8le6UKBk4eSjuh8zeLvD9U4y8XeStMx4X7bfNNlB2tHp6I0VdhxSNt3ndO6FvWOw/VQMA+I94+iklfs8Eg49XgFAwHiPRLmnf4QVhcfiVRB6vFRcSNtwoh4UjukA3hMHk7Gkp+ct/hMZkE/S4W8E+UqsyqJmKgut1KLngKkuKcOUdJk3/AMKBCkHJ7qCvKlZWpWUkAFKymlcJSuyZWOsoloQkEk9gkou8uh5nHikkutcAzlW5JJZaWFVlJJLKmRCPTpIaispikkgqyoJJJaSCkkksimKYpJJRg48SrgwEagHtSSSGfVC2zTsVKSS510hkgkkonBSTpKSTNikkklkkyZJSOmCSSiSYlJJSQSSSQX//2Q=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872" y="-23179"/>
            <a:ext cx="9185872" cy="688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06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4" y="394004"/>
            <a:ext cx="9145354" cy="608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4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053" name="Picture 5" descr="https://encrypted-tbn3.gstatic.com/images?q=tbn:ANd9GcTTl7PTzi5ts0HCm8BuVaCFSO9NweMvrxWGUhfOyOsKIAkUdTWq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25" y="548680"/>
            <a:ext cx="8857771" cy="5894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0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30" name="Picture 6" descr="DSCF1830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8" y="0"/>
            <a:ext cx="91614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0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91" y="1"/>
            <a:ext cx="915578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18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t0.gstatic.com/images?q=tbn:ANd9GcT4dOd9CfKOPZiOfbv9unEp3qVoWCrqSw9groBsgjKXpED0jd6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560" y="0"/>
            <a:ext cx="106188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4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9" y="1712310"/>
            <a:ext cx="4383087" cy="204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1560" y="-99392"/>
            <a:ext cx="8229600" cy="1008112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sz="4000" dirty="0" smtClean="0">
                <a:ea typeface="ＤＦ平成明朝体W7" pitchFamily="1" charset="-128"/>
              </a:rPr>
              <a:t>空間での２直線の位置関係</a:t>
            </a:r>
            <a:endParaRPr kumimoji="1" lang="ja-JP" altLang="en-US" sz="4000" dirty="0">
              <a:ea typeface="ＤＦ平成明朝体W7" pitchFamily="1" charset="-128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4584180" y="1712311"/>
            <a:ext cx="4356485" cy="2016224"/>
            <a:chOff x="4584180" y="1667487"/>
            <a:chExt cx="4356485" cy="2016224"/>
          </a:xfrm>
        </p:grpSpPr>
        <p:sp>
          <p:nvSpPr>
            <p:cNvPr id="4" name="平行四辺形 3"/>
            <p:cNvSpPr/>
            <p:nvPr/>
          </p:nvSpPr>
          <p:spPr>
            <a:xfrm rot="10800000">
              <a:off x="4584180" y="1667487"/>
              <a:ext cx="4356485" cy="2016224"/>
            </a:xfrm>
            <a:prstGeom prst="parallelogram">
              <a:avLst>
                <a:gd name="adj" fmla="val 62027"/>
              </a:avLst>
            </a:prstGeom>
            <a:solidFill>
              <a:schemeClr val="accent1">
                <a:alpha val="36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5868144" y="2017563"/>
              <a:ext cx="252028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5436096" y="2885655"/>
              <a:ext cx="262829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平行四辺形 17"/>
          <p:cNvSpPr/>
          <p:nvPr/>
        </p:nvSpPr>
        <p:spPr>
          <a:xfrm rot="10800000">
            <a:off x="1807674" y="4013884"/>
            <a:ext cx="4356485" cy="2016224"/>
          </a:xfrm>
          <a:prstGeom prst="parallelogram">
            <a:avLst>
              <a:gd name="adj" fmla="val 62027"/>
            </a:avLst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2411437" y="5174396"/>
            <a:ext cx="2844160" cy="50405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3953577" y="3257800"/>
            <a:ext cx="135216" cy="15121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4088793" y="4778352"/>
            <a:ext cx="93325" cy="125175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4193696" y="6030109"/>
            <a:ext cx="67608" cy="75608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フローチャート : 結合子 33"/>
          <p:cNvSpPr/>
          <p:nvPr/>
        </p:nvSpPr>
        <p:spPr>
          <a:xfrm flipV="1">
            <a:off x="4016785" y="4706344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41" name="テキスト ボックス 10240"/>
          <p:cNvSpPr txBox="1"/>
          <p:nvPr/>
        </p:nvSpPr>
        <p:spPr>
          <a:xfrm>
            <a:off x="755576" y="3829218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交わる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828636" y="3855194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平行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05197" y="4977033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  <a:ea typeface="ＤＦ平成明朝体W7" pitchFamily="1" charset="-128"/>
              </a:rPr>
              <a:t>ねじれの位置</a:t>
            </a:r>
            <a:endParaRPr kumimoji="1" lang="ja-JP" altLang="en-US" sz="3200" dirty="0">
              <a:solidFill>
                <a:srgbClr val="FF0000"/>
              </a:solidFill>
              <a:ea typeface="ＤＦ平成明朝体W7" pitchFamily="1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419873" y="740899"/>
            <a:ext cx="3467616" cy="946219"/>
            <a:chOff x="3419873" y="696075"/>
            <a:chExt cx="3467616" cy="946219"/>
          </a:xfrm>
        </p:grpSpPr>
        <p:sp>
          <p:nvSpPr>
            <p:cNvPr id="6" name="右中かっこ 5"/>
            <p:cNvSpPr/>
            <p:nvPr/>
          </p:nvSpPr>
          <p:spPr>
            <a:xfrm rot="16200000">
              <a:off x="4904336" y="-203613"/>
              <a:ext cx="361444" cy="3330369"/>
            </a:xfrm>
            <a:prstGeom prst="rightBrac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419873" y="696075"/>
              <a:ext cx="3467616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 smtClean="0">
                  <a:solidFill>
                    <a:srgbClr val="00B050"/>
                  </a:solidFill>
                  <a:ea typeface="ＤＦ平成明朝体W7" pitchFamily="1" charset="-128"/>
                </a:rPr>
                <a:t>同じ平面上にある</a:t>
              </a:r>
              <a:endParaRPr kumimoji="1" lang="ja-JP" altLang="en-US" sz="3200" dirty="0">
                <a:solidFill>
                  <a:srgbClr val="00B050"/>
                </a:solidFill>
                <a:ea typeface="ＤＦ平成明朝体W7" pitchFamily="1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028614" y="5584830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00B050"/>
                </a:solidFill>
                <a:ea typeface="ＤＦ平成明朝体W7" pitchFamily="1" charset="-128"/>
              </a:rPr>
              <a:t>同じ平面上にない</a:t>
            </a:r>
            <a:endParaRPr kumimoji="1" lang="ja-JP" altLang="en-US" sz="3200" dirty="0">
              <a:solidFill>
                <a:srgbClr val="00B050"/>
              </a:solidFill>
              <a:ea typeface="ＤＦ平成明朝体W7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57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4" grpId="0" animBg="1"/>
      <p:bldP spid="10241" grpId="0"/>
      <p:bldP spid="36" grpId="0"/>
      <p:bldP spid="37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2016224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>
                <a:ea typeface="ＤＦ平成明朝体W7" pitchFamily="1" charset="-128"/>
              </a:rPr>
              <a:t>空　間　図　形</a:t>
            </a:r>
            <a:r>
              <a:rPr kumimoji="1" lang="en-US" altLang="ja-JP" sz="3600" dirty="0" smtClean="0">
                <a:ea typeface="ＤＦ平成明朝体W7" pitchFamily="1" charset="-128"/>
              </a:rPr>
              <a:t/>
            </a:r>
            <a:br>
              <a:rPr kumimoji="1" lang="en-US" altLang="ja-JP" sz="3600" dirty="0" smtClean="0">
                <a:ea typeface="ＤＦ平成明朝体W7" pitchFamily="1" charset="-128"/>
              </a:rPr>
            </a:br>
            <a:r>
              <a:rPr lang="ja-JP" altLang="en-US" sz="6000" dirty="0" smtClean="0">
                <a:ea typeface="ＤＦ平成明朝体W7" pitchFamily="1" charset="-128"/>
              </a:rPr>
              <a:t>空間内</a:t>
            </a:r>
            <a:r>
              <a:rPr lang="ja-JP" altLang="en-US" sz="6000" dirty="0">
                <a:ea typeface="ＤＦ平成明朝体W7" pitchFamily="1" charset="-128"/>
              </a:rPr>
              <a:t>の平面と</a:t>
            </a:r>
            <a:r>
              <a:rPr lang="ja-JP" altLang="en-US" sz="6000" dirty="0" smtClean="0">
                <a:ea typeface="ＤＦ平成明朝体W7" pitchFamily="1" charset="-128"/>
              </a:rPr>
              <a:t>直線</a:t>
            </a:r>
            <a:endParaRPr kumimoji="1" lang="ja-JP" altLang="en-US" sz="6000" dirty="0">
              <a:ea typeface="ＤＦ平成明朝体W7" pitchFamily="1" charset="-128"/>
            </a:endParaRPr>
          </a:p>
        </p:txBody>
      </p:sp>
      <p:sp>
        <p:nvSpPr>
          <p:cNvPr id="4" name="AutoShape 4" descr="data:image/jpeg;base64,/9j/4AAQSkZJRgABAQAAAQABAAD/2wCEAAkGBhQSERUUEhQUFBQVFBgXGBUYFxgYFxgUGBUXFBcXFRgYHCcfFxkjGRcWHy8gJCcpLCwsFx4xNTAqNSYrLCkBCQoKDgwOGg8PGiwkHyQsLCwsLSwsLCwsKSwsLCwsLCwsLCwsLCwsLCwsLCwpLCwsLCwsLCksLCwsLCwsLCwsKf/AABEIAMoA+gMBIgACEQEDEQH/xAAcAAABBQEBAQAAAAAAAAAAAAAEAAECAwUGBwj/xABHEAABAwIEAwQIAwQHBgcAAAABAAIRAyEEEjFBBVFhInGBkQYTMkKhscHRB1LwI3KC4RQVQ1NikvEWM3Oi0tMkJVSDssLj/8QAGQEAAwEBAQAAAAAAAAAAAAAAAAECAwQF/8QAJBEAAgICAgMBAAMBAQAAAAAAAAECEQMhEjEEE0FRImFxQjL/2gAMAwEAAhEDEQA/AMZOpQnhe6eSQhPCnCUIAikpZUoQMinUoShAEUlKEoSGRTp4ShAEUlKEoQAySeE8JDIp08JQkAydKE8IAZOlCSAFKdJPCAGlOlCeEAJJOlCAEnShPCAGTp4ShAGfQrkxmaQe6066oiFKE8Jxi0qbsTab0RhKFOEoVCIwlCnC0+AcCOKqZA4Ni57pvCTdbYLZkwlC7zjf4dQM1B2gu12/cVw9SkWkgiCLEKYzU1aKlFx7K4ShShKFQiMJQpQlCAIQlCnCUIAhCUKcJoSGRhPCeEoSAZKFKEoQAySdJADQnhPCjVqhrS5xAaNSdEgJQlCA4VxYVy/K2GtjKTq4GZMbaBaDiAJNhzSUlJWhtNOmKEPXxYFm3PPYfcqjEYzNYSBz3P2HxQXroqtYT7TSQ393VcuXyPkTohi+yNTCVAZ5/NFQgqVjKPCrxp3GmTmjTsaE6K4dw91ZzmsIlsEi5IBmDAGlitP/AGSq/ofzWks+OLpsiOKclaRyXDuItqtBBBMXF7eaMhY3ozhnZGlz5gEZYiCTvz0W5C0xScoJszmkpaIwlCnlTwtSCEL0b0E4M2n+0kFzmgT8V55C1+C+kVTD2bds+XOFnki5RaRcJKLtnquMr5dBK5HjPoiK5dU9h0fqy12+kFJ1ibxsnbxEDQyFyQjKHSOmTjI43EegVQHsPDrbghE4/wBBSWA0xldFwTInpyXUN49TJguE96txPGWNbMgBW8mT8J4QPNcb6N1KfJ1rxqDuIVFfgtVjQ5zTB21K9A4dkrZnAAnYo+lgIZDrlaSzcdMhY76PJXYdw1BHgoQvV3cIYQQWgzc94QvEPRzDEGWhs8rXCPfEPUzzGEoWrxrhXqnksuwm0XjvWZC1M+iMJQpQlCBEYShShKEANCUKULM4zxxlAR7VQizB83cgpclFWxpNukEY/iDKLMzzA2G5PIDdcbxPjDqxzPswHs0/qebkLjsU99TNUOZ5iANACJGUbC6mzDhnbqmTs37BcOTK56+HXCCj/pt+jeKhxJblBpgBoFyW5RmPU3J2WrXq5va8BsPueqwuH13uqNc4ZQ4ENbtl7QnzY4eC3mUY1WPslx4/DXgr5EBT3QnFm5fV1d6b7/uus75DzR7yh8UzOws/MD57d14WZQSH8rn4I7BuJbfUW+yxeDVs1JvMWPhb7HxWh/SgwOP+EnxAstsEuM9meWPKIT6N8b9TjPWE9hzsjv8Ah+yD4EZl6znXhdNsADkP9Vu4T8RazabGtqNgNAE6wAAJ6qM0HJ2i8cuKo5L0UrElrQ9zZns2LT3bt3/QXaBq8+4Bg6hgggQdQ4COpn7L0DCtdkbmILouRoV1eFl5Jx/Dl8mFOyWVLKrISyrvOUrhKFZlTQgBmuI0JCIbxSqAYebqjKllQMgZJ6o93BcRAlj4KCyreq+lbzSDAIIEZp+Klt/BqvoVwbjgwrDSqiHAyCLyDdaDfTqn1t0XE1ahcZcSTzKhlUPHF7ZSyNdHbj0rpvBObKeRWRxL0kLhAM8lz2VKE1CK6BzbLq3EXuBaTYoWFOEoVEWQhNCnCUIAhCUKTiAJNgLknQDquS436TF8soktZcGpoXcwzkOqznNQWy4xcnoM436SinNOjDqmhdq1n3d0XJw57jEucT2nG9+p37lOjhy4flYN9J+3eiqIkZaYhv5ufcuCc3J2zsjFR0ipjW0zDRnqEX6G4v5BXNoBpzVDmedBr4AK1jACG0xJ7Uu22N+ZsbK7K2ncyXHxcegCybLoWHL/AFlJz+y0OytAiIJJMncgv/5lvF3LULBqNqFgqO7LGVQABEy7ITmPc1tluFh0UFkZvz6/ZM0wp5YVLv0EAC4I5K1VmxOceOvzHktBxm0Tsgn4fttqfllsdDz8ytJlu9FgBFqx6no/JMOgSYHIclvYlsHvVK6VTRj0zkOH1ZPYcWnqbL0TgDqhpjOLRrO++5+i854XScHjs9Lhdnw3iQpS0HwEkSYHPmuPFljiy2zTJBzhSOoyp8qzncTIbLrXuReG/Q690KdPiwNUU4gm/hEj4r2I54yPPeKSDsqWVThLKtzMrhLKrITQkBXlSyqyEoQBVlShWZU2VAFeVNCsypZUAVQlCsypZUAVQqcXimUml73BrRufkOZ6KHFeKsoNl93H2WD2nHpyHXZcPxLH1K1QF8ExLWA9lgPPr11WOTKo6XZrDG5b+FvG+POr2u2lNme87kX/APSghRhodUNp7NMc4G25t4KbWBhgdupvyb38u5SyhpknPVJEDkIdPRo0XFJ27Z1pVpD+rzdqp2WDRnynmUXTplw/Kz8vvHv/ACjpqh8ob2nmTtyB5NHPrqpjM7Ww/Luf3j9AsnstBTXmzaTQbgZvdbMt8TdRyNZ2nGSfeOp6D7BVsxRFqYBI8hy01PRXOoBjiXGSPeNhHQe6FIyuuarqD/cptcHQdS4tcBOws021XSNwb4BiZAPwXMf1uXsfSptBDoJeZtlD/Z7w4iV6XwXDF2HoO7PaosMwT7o6hZzbjRpFWYA4PUdtHeRP8lY7gThqWi/Urp3cOdPtnwa0fdVVeE83VOesfIBRzY+JxfH+Dk4d4BMgZrWu3tEdbZkdwtjalKm8m7miZO+h+IK18XwsDUE7wXEyNxc8pWJ6NhrRUpPLJp1CBMTlNgfME+Kd6Ci3GU2WFpvuhvVN5Ba+IdT5t/XcsgrfHLVGU0YOEc0t9kwSdR5TOirz02kSNRYybCdTuLpYbiuoflgz5d6hU4WakReJlouYJ1blOo1jdeXBfy4v6bvRVicZeRmj6chOv8kZg+P5XjMDlzDtc9TqALW71S/gD2ulhzGJhwIfExHbkOHSVKngRTY1zs4kuztEQNI0MgnSDtovUjhnBaMHkhI7vA8RZVAym8eCLhYfB+MUGsaGsNNsXJ2Itf8AQW7SqBwlpBHML0sOTkqbTZwZIU9KkRypQrMqULcyK8qbKrcqbKgCvKmyq3KmypAVZUsqtypsqAKsqxuN+kDaPYZD6sezs0c3nbu1KG476URLKDhazquob0Z+Z3XQdSuZNHsgvkNLiQNalR1pzbnu6mVzzy/EbQx/WVve+q4vLpJ9qqeXJuwA8gptgjLS7LIkvOruZE/MqVRmmew92kLz3/mPwHxU640NWA2BlaLg3MT+Z0zbT5rlZ0IppNtFPst/Nuf3efefinDwAWsbmMiXbAyLuOpKk4F2vZby3P7x2HQeaVOqSCKYEZYzbASCco307u9SUQgNu4y4+Z6NGwWv6OUc76mdrz/4eqWsbftNbnBqXhzBlktuLXB0WSS2ncmSfFx7vtooNxFRxOUupggg5TDi0iCHOGxFiAoavRSf07X0w9LhkbT9ZQrOAa4U6VJpFPs2D6wDcsA+w0OiLmy4iq2pWdNTYxlAhoiwgb23KZwZTF4nkEDjeLl0xYW06AC58EklBUO3Lo1qeMZRD2ntOIaBEdkhwJv1aCPFeu+hXDhU4fhn5qkAZSAQAIe6naBOsbrwbDunVe6fhwMNU4WwVDQbUaarZe5rT7UtME9fgsMrs2gqR1rvRynv6zxqP+jghK/BaA1a2x3e49D7TuoR+Hp4AgE/0QSAYJpWJAO/iqsXWwLdBhjI2FK22uizKMPH8Ow7RMUZBjVtx4lcc7LRx49nJWZlnswHNEAnlIaz/MuzxGKw7tP6O0XFvV7LlfSLCioaZoGmXtfNiItrMdzT/CqQmHV67Is5nmFnHEN5t8wtl9Vh1LR0BHzQ59X08/5pAeVY7ghBcWiR7v8APmVHhuEqUX+8ARsJuNggX8XfLRIhuh56XIWpTY9zRDiW2uLeGlli1NKpDVWatLE5nAEAuGhe0m0TEA3vCIrYx8ABtGN3AOF5jQ7ddroDBB0Fj5lpMOg9oagyNDJ7rIygxoH7Q914HSYKcPIyw/ipaE8UJbaHGIrF2bK3LaXSNLHQ6DpC3aPH2tBljWnvgE7XA71hf1UXU3FrgSSRkJnLOkO1Bkbyn4XOHkVQDmsJgmxgxsZK6oZZxfKzOeKL1R2eExQqCR5K/KuZp8cpsf8As2AECD7vhAsURS9JzJzsGUcjf4ld8PMx9Sezjn40r/ijeypsqpwXEqdUSx28QbHy5IvKuyMlJWjmcWnTKsqWVWZUPjsayizPUMDQbknZrRq5x5JthQ9V4a0ucQ1oEkkwAOZOy4/jPpAapDGBwpO2FqlYbx+Sn1Nz00MOK8UfXcQRAbBDJ7FP/FWPvvjRug+JBoN1dnyNPtVne061gwbDYHrYbrlnkvSN4QrbKGUg0iwfUGjf7OkNp6/E9AkG37Jz1Lhzz7LRaAPj2R4lTLQG3/Z0+XvOJ57ieQ7R6aJ6sljZHqqYnoSJ3/IOgv3aLI0KJgkM7b9HOOg6EjT90fzSqtyFpJL3lthuBmcIA0Y23x3SBJEMGRnOL/wt27z5KL3saAKfacfa5B0kdp25iLXKTQ0RdSm9QiB7vujvn2vG3RRGKc4xSGoIzEcwR2R3bn4pHD+9VcIHOwHcOfmUJiONhv8Auxce8foPupbotbLxSawZnm53Nyf1yQOL4zswQPj/ACQYa+o4AzfnyWvheENYMz4HU6+A0Cycm9I04pdmZRwT6lzYHnqfDUrUpcGa1pzdkbuOsdOSPpAn/dtgfnd9Bqfgrf6EACXdowbn6DQKVH9G5GDiqbQ+GXbAAMRMWm/OAfFexfhFx1lLAua8GRWdHYc4QWsJuAYXlnpFRDa5DdASAOQDyAPKF3H4X8QLKNdt49Y0yBmiWQbDuCxyGsejv/6+pBmVzmtDXEXaRYmRMjYGENV4vScRkNKObiGjnYG5uhqfFaYqEuL7gGXMfqLGBEC2VFf11SNvWMH7xj5hZlA7q+HJvUpOvpLAPLdVYptIgR6ox7oyX6eP1RFTE0To6m7xYUNXo03D2KZ7mt+gTEYnBOK0sTTc9tIU8ry3K4NzRAgkDSb26Io06fIf5R9lzeAwrWYytSeJDu0238VuXveS1/6tp/l+J+6p0hHmPEOH05axlqhiQNAIkz8fJXcMe+m8asABGZs370uFUHy97wQ9zraTG4AO2i0cTTlpbDpNpGUXiw/QXNOf/HZS/SLuIw5suGW+o36dVa7HMI7LhPl89FnUsCGOzPziDpZwi2sdyJyU7GxLoAdYi+0HU/qynjFdDsTeJunJqNRf2thHxsiaWKPsuIJJ3MDTbuVTw2wN3ASNhptl31WfixlgsJkA2dci06EWVpKQXRqOrMIIIuDGvWJ6iVYMgAveYEnppCwaGMcOT76CdNwByHcixWzxlhocPZINnaQJ0mdU3BoVm3w/FtLg1wgh7c2ukjqvQoXlbaocx2QkOsMpJIzDlK38L6R/0bDloLTUPaGY9mmMtvWc3mLUxe94C9DwsvC0+jk8iHKqOk4xxpmHaM13u9lgME9SfdaN3H4my47F4x9Y+se7U5Q4TNwTkw7dQDu83McrjKfiTUzuqOc57y2Qfe1M1CNAIEMFvK1mcNY1wzAlzh602aWgM7NMaWJM97dVpPyrfQoePSDhRAblIvLctAG0do56rtNQNbSbZjdMz2zb1tQB1tGU+yb9I13cY2CGNV4oAxkpuqOGee25zWtkc/eHW+0KOEquLXwfVMbTJOxLS5rSJ92S4aX10UrOmV6WiTjDv7yoPAN+jB5uPVLENyhhqOzuIJYwDTtEHK3vB7R8wh6dYns0xlHOL+AOnefJVYjiNKjp23kXvPak+07e0K/YmR62Xmk5/tHK3lO3+J30HxQeL4zSpgNpAOcAZOjdTEc7Qs3EYyrXPTYCw8t0Qzgwa2ahj5nuCiWS+i4wrsEc+pWMkn9cgtDDcGawZqhA79fALRwmHOUZGhgj2nXee4bePkiBQaztE3/M43/l4JcL7Bz/AAEbSMjI3KNMztfBuvnCJp4QAyZc78zr+Ww8Ez65d7DZH5nWH3KRw0+2S7po3yGvjKqibLRigbN7R6aeJ0UX0nOHaMD8rbeZ1Ui8NGwCpqYsn2R4m380qHYDx/BilZo0AvzPM9YIW9+HnFxRFX1gIbUDMve3MDadLoKlSLqzBXHrA/LLQPdOQwIvOXKurd6N0NKVTuhzXW26rlyNXTOmPVmiPSGlIIJHeCLH/QIhvGabvfHiY+a59/o8QYDge8EfdVHhVQbT3EH4KNFbOgqlj9Q0jwKofh2bNaO4R8lgvwr2iS1w6kIZ2KImHHzITUSbH9Jago1KdW8CQYN7XsSeUrTFM7PqRt2jouW4piy+mWkzvHUIGj6VVWNDQbNAHkIWlOibNNjrEm4Glxr+vkFCk3NJiQREh1559COai2ll7BBOnKOpb3WCd9a2Vh74E26QvL/w0EWg1A0tzDnqARob9bHvWdVwzhVhsNY0ggb3kWC0G4gCb6C956yRt9FFmKLjb3ec36FXGTQinEMaHZXOAImNrkWAjcHmsrE1XF2Z0kAgHQHLMx0/ktnEcLNR3bJAAtFgD1G57lRiMD6tpJGa/MzH10W+KaWvo+LYH64B4dT7QgEidNftCfinFg9sN1nXfpHW36lWYXCMqt7QyzrEgmATpv8Az0V9bhVNjWuAEgm7vZJDCSCNSZAgDXe2uqceW+xOLoEoUoY0uzdoneC49OQ7UFxt3lGAf7wywBocBuLvDYog+0bk5zsCVSx37SlOR2r3TvlJOWp0yss0RZwG6qD/ANm5wghz2tzH2pAc4ho2F2z3BaP+iAh7iKQaT/aOJYLkENaA553mTboVN+IltMB2ZwaTHu0yXuBEcyADzuLoavWOWm3LHYzQNw5ziHO6xHgAp4wRl9YG08rGgNGrhlBk9TM+Kimx2XOq9lgaS9wzEi+VkkAZdhIaCY6SqalRjJNUkuAGVo1BkeDbT1uhMRxdxAbTblAETubk3PjsqG4S4zXJvH8lokl2K7JV+IvqWb2W8h9TuoDBADtG/wCtAiaVOJjsiT3/AGTBwvHI9T4lHK2ATQaRp2eurvsFd65rf3jubuP1QLq53Md33V1HEAdPmfqUtjCKfEXwAIFtdT4BWUMUyZdJOzjc+A0HggTiJF/5qt7xzVKTRLimdAzibAHC7i5sCIsczXdomwsCh3ViRJe1o/w3PmfssrB1od27NyvudJyOj4wqzV8f11+y09j/AAjgjvfw64UzF4ipRbTpVHeqzZqxqQ0B7QXDIQ5x7URICX4iejGHwDaXqMS2pVNRxq0w5sNEAthsktEyLuMyFw2Hr1GT6tzmZhBLSQS0xIJm4sLdE7cGTfXwS29lUlo3OH8UzVabmhxLcjRbVzWtb2QL+01vmu8r1qb92O1tYny1XDYdpa3Du5MkWGvrazRA6PDT4rssQW1DPZM3gwSJvEag9Oi5sm2bQ6K34RrYIlt9nEbWsOsKAc4aVD/EAfsh30bHKXCOpgxfQ2SaHjRzSOogx3hQMLNepuGu7iW/OyBr4i8PpmDb2Q74hSdinA3af4TPw1UTiBP5f3uz81SEZZwdB4IaGh21yDO1jZcdVwDg4jqV6FXYDJsQekrl62GcHEQbE/NbQZnIJpvaZJI15kkW5De6b+ikuEEhn1026LGwtXsEmwm5tva06rRo47KCLn4abg78uV15soNdGvYSeGtd1cORAtv4bwVGYESCBpsPNQbxCRAmSZnXwHfqjqMMsIvrb4SodrsaiDtfFgNO7ziZGwU61EFwJNgLiN9u79FGFkzlvPMW8NEODeSDqem2nT+alSp2HRGlhbFwEAgX3Am8fNUYxvZiGixEAkksLmzJI/Zj9m6+ru5aNN8iNv0Nlc9jRFqY3g6cgSbE6lawzJPZT2jl6uG/3jg2m5rGimHAw2YbTlv5jcmeclBYmiAxnZLfadmJ9oeyAByGU+JKvrY9omG53l09GzmLgBtJI8kKMO6p7bieTRpEm3Tf4r0LrbMGiD8YA6KUmwEno0A9158FU+kSZeczpuCtN+FDAPd6D2vP7JqjbRAGpBP2Cn2BQLTpHLtAImO/nsnY25i/y+5UiwZTeTtvH0UMOwktaCJJAHi4BO7ENUmTPWwtf6qNOp02TVjcxfvU8O/KXGM0sLe6SL/rmqQitzp5frqrcM8Co0kQ3O2Sfy5hPfaU9LBHuV7MK0EZjuJ806CwSqA5xgmFJmHPKOqJdXpskC8ExHKbKp+POwhUGy7D4MFzQ7dwB8TGqgxrWgTCEfiCd/JVynYUHOxw2EpjxJ8QLDp9YQWZIOStjSRq8JrxWaDucvifZP8Amyr0ZzRUAeWtIcJm2pvHMLyoVLgjX67L1YPZUpsqgXqMa62skAnTrIWGQ0iUjCEaPI6e0Pioig4Czc0bzGltDZXmo4aEHvj5hMMdrIIk7doXH62UIbKvWR7Us8IHmLJnBrhrmHeFY3FNdoQf1eyFxOGYToAeYsfMK0SympRaCYEdRI+SAqYapJhxibWGmyur03D2XkjSHCe6+qhnqflZ/mP2VoRy2MxVOpXeaTQykHw0RALRbN3nX+JX0yJyTmAnlprHMzMf6LGpYewIJ6WgTaR8vJbeAww7MzIBJvfMdB5f/IrHKkiotstwb4M2kzeD8IsLK4VjMRr4eEQEWzCzzvy2jSPEeQVT8EXQZ38PLZcbabs0RKljIBvBGllOnWzATofeE27/APVBYugSZDiZBiOYIESEZRZlaGxIjSPnzUySDsIpREbaaG46TssfifGM+ek1hAENObxmxFrW2KP4nXLGEsFwLwLC9h0vyC5/hmYt7cy55gGYFhz8bLTBjTubJk60iNSlk7IFg25HM/r4KpmLEWcYm/dHlv8AzRdZ+ZrrjUCOZMm/QR8QhhRBDbaNvb3sx0/hj4rvVNbMmFOqwyQPGb+epVeIpuyt5ubmA6HRE1qeUQ6BAa3wDRHiha+NpNs0l2mnOBPxlZxgxsiKfYykdouknpAAA8ZPkrsPw4ktg5TIvuOo6jmgzxdzoaxoBkxuSXQPoF7NT9AsJlAfSzEAAkufBMQTGaNZWj/iCVnj8MaO07ZQZxNrcwa2ZbF7RcGfgvZ2+guCbphaXi2fnKJb6K4Vvs4aiP8A22fZHs/ofA8JfxBx3A7lVJPX4r6EpcKot0pUx3MaPor2UGjRoHcEvY/wfBHzzTwjzox57muPyCIp8Gru0o1j3U3/AGXv5b3qJpBHsY+KPBv9lcYdMNW/yEfNEUfQbHO0w7/EsHzcvcvVBSbTS9jDijxVn4bY4/2TR31Kf0JRFP8ACzGHX1Le+oT8mleyEWSaEc2HFHlGF/CqtIL6tGLSBnP/ANQukwfojVYABWAaNAGkjwBK7QJnHopbbHSOaZ6PmILyeobH1U/9nxu53w+y6IBNCQzmz6K0jch58Y+QVjPRqmNnHve4/Vb+gJOg3Oyg106QRzFwQdIRYqMcej1IAxTHx+6sHAqX923yWqVX4IGfPWCrxa8c++dOX+q3eEuJJME3Ekfm7/FXN9E3VRNOk9rCJa6xza3Im0aKWA4NiKDyMjxOkA/MiOXknkSkiY6N3C0s/ZaOsmeoHxVjsDMtzCA0zEabx1VzJgNc0zoXDSdNd+UwiRwE3dnJmOzoLE9NL/8AKuKUDekzGqYUsIEjsiPCJgdbhRqgMiQcx+wObw+aLp8KqZ3kwW5oEC++v+qIx3DC0ZshzTDiANNtPBS1sVaOdx+ZtN5h9zEgTYwdRYWWLlaGtL6kODTAgl3akgE/m7V16AXvfQbTd7BuXHWQOyOcXPRefcYqllVzdI6z5Ls8fi9GE047B6mPAblAmCTJG1oEdL+aHr8Uc6LgQALCNBChUqjmhnVV2KKMrJvrzc3PM3VZqKOdMXhVQWb/AKFYD12Ow7IsarXH91n7Q/BpX0IvHfwfwufFl+1Ki4+L3Bg+BcvZHLnyPZtBaKgdZ527kqjuSscFU5t1mUVuN0oMXj9GykWqbggCkNUospPTEXQBCraXEw1oJPW30j4qDMcwgkOEC09ZItz0KniIyOzGBlMxrEX+CApU6bJ7TjBLiMp9ptncyZzgxuSTzTAP/pLezcdoEg7GC0a85cLKp2PYA6CSWgmADeIJgmxiRvuo1KTQ4XfLbCGgiajpJkgg9oEnl4hQbSYOwA4e00GJAloJMnW0NG1oQBGhxJr2mplcAz/E2L6+8Btui34hoElwbabkC0am/wAUDgcOxstDakOBBJt7JixEETM21iVFx9l2SsS1ojQHXKQdJNpI0hAgsY9hjK4PJcGjK5pued+k/dROOIY13qyc0WDgYcXZQ2d7kXAi+sKFR0td2HmHRlBguEi+oltzY6wU7q5/uyYNriJDMwPn2ehQARSxHbLCADladRcnMS0c4Anx2SNrRAQNUdrN6mTmY6c1wcs5hJtlIDYHNaDrhIZB6YFSBSQBh4HAijmaz2CeyJ9nmB0lX+svposr1hnU+avwlQnUk2bqegWfKyuFGpnBHP7Kz1LYuAhGjVWVN+5V2SDvpGTBIB26bfII7DcOFRsPJIJO/SPug6uoWngj8lNIq2SPCGAQCYFgPATsub41+H4xUxVyaH2ARYRs4foLpqzzm1P6JV2GNj3KkktoT32eOekX4W1MPRqV/X03NYJy5XNJkhoAuRMkLhjhyNQvdfxIP/gX/wDEp/NeNVF0wk32YyijNITK7EBDtWpmeu/gxg4o1qm7ntYO5jS4/F48l6S4mVxf4RD/AMvZ1q1Z8wF29TVcs/8A0zoj0UZiqi4op2qrCkZWHFWBxUgNFIIAHeVB9WAp1N/FDuQBj43ieNzuFOiwsB7Ls7ZI5kFwjuVLcfj/AO5p/wCdn3W6xOq5CoxP6x4j/dU/87EO7E8Tn2aIHLMz/pXSbKBRyYUYDq3EIjLSB5+sb/21R6niZ9+iP4m/9pdKFYNEcmFHKjA8TP8AbUfP/wDFI8P4l/6ikP4j9KS6nZMjkwpHK/1ZxA64pnm//pC0eB4HE06maviPWNykZRmiTucx27lsRZMjk2FIk2onzFQYpFSM/9k="/>
          <p:cNvSpPr>
            <a:spLocks noChangeAspect="1" noChangeArrowheads="1"/>
          </p:cNvSpPr>
          <p:nvPr/>
        </p:nvSpPr>
        <p:spPr bwMode="auto">
          <a:xfrm>
            <a:off x="63500" y="-935038"/>
            <a:ext cx="2381250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571" y="3357176"/>
            <a:ext cx="4332702" cy="3500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0" y="2564903"/>
            <a:ext cx="4826571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dirty="0" smtClean="0"/>
              <a:t>本時の目標</a:t>
            </a:r>
            <a:endParaRPr kumimoji="1" lang="en-US" altLang="ja-JP" sz="4400" dirty="0" smtClean="0"/>
          </a:p>
          <a:p>
            <a:r>
              <a:rPr lang="ja-JP" altLang="en-US" sz="4400" dirty="0"/>
              <a:t>空間内</a:t>
            </a:r>
            <a:r>
              <a:rPr lang="ja-JP" altLang="en-US" sz="4400" dirty="0" smtClean="0"/>
              <a:t>の平面や直線の位置関係について理解する。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85622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9208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kumimoji="1" lang="ja-JP" altLang="en-US" dirty="0" smtClean="0">
                <a:ea typeface="ＤＦ平成明朝体W7" pitchFamily="1" charset="-128"/>
              </a:rPr>
              <a:t>同じ直線上にない</a:t>
            </a:r>
            <a:r>
              <a:rPr kumimoji="1" lang="en-US" altLang="ja-JP" dirty="0" smtClean="0">
                <a:ea typeface="ＤＦ平成明朝体W7" pitchFamily="1" charset="-128"/>
              </a:rPr>
              <a:t>3</a:t>
            </a:r>
            <a:r>
              <a:rPr kumimoji="1" lang="ja-JP" altLang="en-US" dirty="0" smtClean="0">
                <a:ea typeface="ＤＦ平成明朝体W7" pitchFamily="1" charset="-128"/>
              </a:rPr>
              <a:t>点を通る平面は</a:t>
            </a:r>
            <a:r>
              <a:rPr kumimoji="1" lang="en-US" altLang="ja-JP" dirty="0" smtClean="0">
                <a:ea typeface="ＤＦ平成明朝体W7" pitchFamily="1" charset="-128"/>
              </a:rPr>
              <a:t/>
            </a:r>
            <a:br>
              <a:rPr kumimoji="1" lang="en-US" altLang="ja-JP" dirty="0" smtClean="0">
                <a:ea typeface="ＤＦ平成明朝体W7" pitchFamily="1" charset="-128"/>
              </a:rPr>
            </a:br>
            <a:r>
              <a:rPr lang="ja-JP" altLang="en-US" dirty="0">
                <a:ea typeface="ＤＦ平成明朝体W7" pitchFamily="1" charset="-128"/>
              </a:rPr>
              <a:t>１つしか</a:t>
            </a:r>
            <a:r>
              <a:rPr lang="ja-JP" altLang="en-US" dirty="0" smtClean="0">
                <a:ea typeface="ＤＦ平成明朝体W7" pitchFamily="1" charset="-128"/>
              </a:rPr>
              <a:t>ない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4" name="平行四辺形 3"/>
          <p:cNvSpPr/>
          <p:nvPr/>
        </p:nvSpPr>
        <p:spPr>
          <a:xfrm rot="10800000">
            <a:off x="865286" y="1997460"/>
            <a:ext cx="7416824" cy="3799333"/>
          </a:xfrm>
          <a:prstGeom prst="parallelogram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 rot="10800000">
            <a:off x="541250" y="2636912"/>
            <a:ext cx="8316416" cy="2340260"/>
          </a:xfrm>
          <a:prstGeom prst="parallelogram">
            <a:avLst>
              <a:gd name="adj" fmla="val 79324"/>
            </a:avLst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4492" y="3681027"/>
            <a:ext cx="8524211" cy="73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平行四辺形 15"/>
          <p:cNvSpPr/>
          <p:nvPr/>
        </p:nvSpPr>
        <p:spPr>
          <a:xfrm rot="10800000">
            <a:off x="1117314" y="1676998"/>
            <a:ext cx="6840760" cy="4141418"/>
          </a:xfrm>
          <a:prstGeom prst="parallelogram">
            <a:avLst>
              <a:gd name="adj" fmla="val 9078"/>
            </a:avLst>
          </a:prstGeom>
          <a:solidFill>
            <a:srgbClr val="FF000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 flipV="1">
            <a:off x="3061530" y="3907117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 flipV="1">
            <a:off x="5365786" y="3918753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 flipV="1">
            <a:off x="1909402" y="1818920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459189" y="1523244"/>
            <a:ext cx="4587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C</a:t>
            </a:r>
            <a:endParaRPr lang="ja-JP" altLang="en-US" sz="40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397234" y="3990761"/>
            <a:ext cx="849694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892927" y="3907117"/>
            <a:ext cx="4812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A</a:t>
            </a:r>
            <a:endParaRPr lang="ja-JP" altLang="en-US" sz="4000" dirty="0"/>
          </a:p>
        </p:txBody>
      </p:sp>
      <p:sp>
        <p:nvSpPr>
          <p:cNvPr id="13" name="正方形/長方形 12"/>
          <p:cNvSpPr/>
          <p:nvPr/>
        </p:nvSpPr>
        <p:spPr>
          <a:xfrm>
            <a:off x="5206000" y="3918753"/>
            <a:ext cx="463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B</a:t>
            </a:r>
            <a:endParaRPr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7313" y="6021288"/>
            <a:ext cx="6853158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ea typeface="ＤＦ平成明朝体W7" panose="02010609000101010101" pitchFamily="1" charset="-128"/>
              </a:rPr>
              <a:t>一つの平面は３点で決まる。</a:t>
            </a:r>
            <a:endParaRPr kumimoji="1" lang="ja-JP" altLang="en-US" sz="4000" dirty="0">
              <a:solidFill>
                <a:srgbClr val="FF0000"/>
              </a:solidFill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096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build="p" animBg="1"/>
      <p:bldP spid="16" grpId="0" animBg="1"/>
      <p:bldP spid="12" grpId="0" animBg="1"/>
      <p:bldP spid="15" grpId="0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RUUG9Og3OzcKv0ERVAC3oJvkHoLK-MG6uiQZpdjASqaoBaRou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76672"/>
            <a:ext cx="5400600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4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t2.gstatic.com/images?q=tbn:ANd9GcTSeinIIiFcSyHH33zeQnCMEA4o2q2Gwvuu0GDZQL4aqsddLpg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6480721" cy="5982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47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899592" y="0"/>
            <a:ext cx="2520280" cy="730034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/>
          <p:nvPr/>
        </p:nvCxnSpPr>
        <p:spPr>
          <a:xfrm flipV="1">
            <a:off x="4572000" y="4365104"/>
            <a:ext cx="4788024" cy="258647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628800"/>
            <a:ext cx="8136904" cy="158417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kumimoji="1" lang="ja-JP" altLang="en-US" sz="4800" dirty="0" smtClean="0">
                <a:ea typeface="ＤＦ平成明朝体W7" panose="02010609000101010101" pitchFamily="1" charset="-128"/>
              </a:rPr>
              <a:t>空間に２つの直線があるときの位置関係について考えよう。</a:t>
            </a:r>
            <a:endParaRPr kumimoji="1" lang="ja-JP" altLang="en-US" sz="4800" dirty="0"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501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3768" y="260648"/>
            <a:ext cx="4464496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>
                <a:ea typeface="ＤＦ平成明朝体W7" pitchFamily="1" charset="-128"/>
              </a:rPr>
              <a:t>交わる２</a:t>
            </a:r>
            <a:r>
              <a:rPr kumimoji="1" lang="ja-JP" altLang="en-US" dirty="0" smtClean="0">
                <a:ea typeface="ＤＦ平成明朝体W7" pitchFamily="1" charset="-128"/>
              </a:rPr>
              <a:t>直線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4" name="平行四辺形 3"/>
          <p:cNvSpPr/>
          <p:nvPr/>
        </p:nvSpPr>
        <p:spPr>
          <a:xfrm rot="10800000">
            <a:off x="863588" y="1916832"/>
            <a:ext cx="7416824" cy="3799333"/>
          </a:xfrm>
          <a:prstGeom prst="parallelogram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 flipV="1">
            <a:off x="3059832" y="3826489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 flipV="1">
            <a:off x="5364088" y="3838125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 flipV="1">
            <a:off x="2123728" y="2160240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204302" y="3838125"/>
            <a:ext cx="463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B</a:t>
            </a:r>
            <a:endParaRPr lang="ja-JP" altLang="en-US" sz="4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891229" y="3826489"/>
            <a:ext cx="4812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A</a:t>
            </a:r>
            <a:endParaRPr lang="ja-JP" altLang="en-US" sz="4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1632763" y="1878305"/>
            <a:ext cx="4587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C</a:t>
            </a:r>
            <a:endParaRPr lang="ja-JP" altLang="en-US" sz="4000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1979712" y="1916832"/>
            <a:ext cx="2232248" cy="37993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1273235" y="3904315"/>
            <a:ext cx="6480720" cy="58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2627784" y="6007220"/>
            <a:ext cx="428835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ea typeface="ＤＦ平成明朝体W7" panose="02010609000101010101" pitchFamily="1" charset="-128"/>
              </a:rPr>
              <a:t>同じ平面上にある</a:t>
            </a:r>
            <a:endParaRPr kumimoji="1" lang="ja-JP" altLang="en-US" sz="4000" dirty="0">
              <a:solidFill>
                <a:srgbClr val="FF0000"/>
              </a:solidFill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305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26135" y="260648"/>
            <a:ext cx="4817858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>
                <a:ea typeface="ＤＦ平成明朝体W7" pitchFamily="1" charset="-128"/>
              </a:rPr>
              <a:t>平行な２</a:t>
            </a:r>
            <a:r>
              <a:rPr kumimoji="1" lang="ja-JP" altLang="en-US" dirty="0" smtClean="0">
                <a:ea typeface="ＤＦ平成明朝体W7" pitchFamily="1" charset="-128"/>
              </a:rPr>
              <a:t>直線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4" name="平行四辺形 3"/>
          <p:cNvSpPr/>
          <p:nvPr/>
        </p:nvSpPr>
        <p:spPr>
          <a:xfrm rot="10800000">
            <a:off x="887208" y="1844824"/>
            <a:ext cx="7416824" cy="3799333"/>
          </a:xfrm>
          <a:prstGeom prst="parallelogram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 flipV="1">
            <a:off x="3083452" y="3754481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 flipV="1">
            <a:off x="5387708" y="3766117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 flipV="1">
            <a:off x="2147348" y="2088232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227922" y="3766117"/>
            <a:ext cx="463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B</a:t>
            </a:r>
            <a:endParaRPr lang="ja-JP" altLang="en-US" sz="40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914849" y="3754481"/>
            <a:ext cx="4812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A</a:t>
            </a:r>
            <a:endParaRPr lang="ja-JP" altLang="en-US" sz="4000" dirty="0"/>
          </a:p>
        </p:txBody>
      </p:sp>
      <p:sp>
        <p:nvSpPr>
          <p:cNvPr id="15" name="正方形/長方形 14"/>
          <p:cNvSpPr/>
          <p:nvPr/>
        </p:nvSpPr>
        <p:spPr>
          <a:xfrm>
            <a:off x="2031667" y="2209278"/>
            <a:ext cx="45877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4000" dirty="0" smtClean="0"/>
              <a:t>C</a:t>
            </a:r>
            <a:endParaRPr lang="ja-JP" altLang="en-US" sz="4000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1715300" y="2160240"/>
            <a:ext cx="658873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 flipV="1">
            <a:off x="1283252" y="3838125"/>
            <a:ext cx="6480720" cy="301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2627784" y="6007220"/>
            <a:ext cx="428835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  <a:ea typeface="ＤＦ平成明朝体W7" panose="02010609000101010101" pitchFamily="1" charset="-128"/>
              </a:rPr>
              <a:t>同じ平面上にある</a:t>
            </a:r>
            <a:endParaRPr kumimoji="1" lang="ja-JP" altLang="en-US" sz="4000" dirty="0">
              <a:solidFill>
                <a:srgbClr val="FF0000"/>
              </a:solidFill>
              <a:ea typeface="ＤＦ平成明朝体W7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57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>
                <a:ea typeface="ＤＦ平成明朝体W7" pitchFamily="1" charset="-128"/>
              </a:rPr>
              <a:t>ねじれの位置</a:t>
            </a:r>
            <a:endParaRPr kumimoji="1" lang="ja-JP" altLang="en-US" dirty="0">
              <a:ea typeface="ＤＦ平成明朝体W7" pitchFamily="1" charset="-128"/>
            </a:endParaRPr>
          </a:p>
        </p:txBody>
      </p:sp>
      <p:sp>
        <p:nvSpPr>
          <p:cNvPr id="18" name="平行四辺形 17"/>
          <p:cNvSpPr/>
          <p:nvPr/>
        </p:nvSpPr>
        <p:spPr>
          <a:xfrm rot="10800000">
            <a:off x="1891814" y="2240876"/>
            <a:ext cx="6336703" cy="2286217"/>
          </a:xfrm>
          <a:prstGeom prst="parallelogram">
            <a:avLst>
              <a:gd name="adj" fmla="val 62027"/>
            </a:avLst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2827919" y="3465015"/>
            <a:ext cx="4248472" cy="71042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5060165" y="1592800"/>
            <a:ext cx="128127" cy="167415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5188292" y="3275339"/>
            <a:ext cx="93325" cy="1251757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281617" y="4527096"/>
            <a:ext cx="47027" cy="71667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フローチャート : 結合子 33"/>
          <p:cNvSpPr/>
          <p:nvPr/>
        </p:nvSpPr>
        <p:spPr>
          <a:xfrm flipV="1">
            <a:off x="5116284" y="3203331"/>
            <a:ext cx="144016" cy="144016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71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127</Words>
  <Application>Microsoft Office PowerPoint</Application>
  <PresentationFormat>画面に合わせる (4:3)</PresentationFormat>
  <Paragraphs>35</Paragraphs>
  <Slides>18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指導手順</vt:lpstr>
      <vt:lpstr>空　間　図　形 空間内の平面と直線</vt:lpstr>
      <vt:lpstr>同じ直線上にない3点を通る平面は １つしかない</vt:lpstr>
      <vt:lpstr>PowerPoint プレゼンテーション</vt:lpstr>
      <vt:lpstr>PowerPoint プレゼンテーション</vt:lpstr>
      <vt:lpstr>空間に２つの直線があるときの位置関係について考えよう。</vt:lpstr>
      <vt:lpstr>交わる２直線</vt:lpstr>
      <vt:lpstr>平行な２直線</vt:lpstr>
      <vt:lpstr>ねじれの位置</vt:lpstr>
      <vt:lpstr>ねじれの位置</vt:lpstr>
      <vt:lpstr>ねじれの位置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空間での２直線の位置関係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　間　図　形 空間内の平面と直線</dc:title>
  <dc:creator>teacher</dc:creator>
  <cp:lastModifiedBy>teacher</cp:lastModifiedBy>
  <cp:revision>27</cp:revision>
  <dcterms:created xsi:type="dcterms:W3CDTF">2013-01-15T23:48:01Z</dcterms:created>
  <dcterms:modified xsi:type="dcterms:W3CDTF">2015-01-27T01:45:47Z</dcterms:modified>
</cp:coreProperties>
</file>