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0" r:id="rId3"/>
    <p:sldId id="270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1" r:id="rId13"/>
    <p:sldId id="261" r:id="rId14"/>
    <p:sldId id="262" r:id="rId15"/>
    <p:sldId id="268" r:id="rId16"/>
    <p:sldId id="263" r:id="rId17"/>
    <p:sldId id="271" r:id="rId18"/>
    <p:sldId id="264" r:id="rId19"/>
    <p:sldId id="265" r:id="rId20"/>
    <p:sldId id="257" r:id="rId21"/>
    <p:sldId id="266" r:id="rId22"/>
    <p:sldId id="282" r:id="rId23"/>
    <p:sldId id="283" r:id="rId24"/>
    <p:sldId id="258" r:id="rId25"/>
    <p:sldId id="294" r:id="rId26"/>
    <p:sldId id="295" r:id="rId27"/>
    <p:sldId id="267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59776-F1B1-437E-BE0D-FE2E15039CBB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5DFF-45EB-4030-A564-BC337417401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581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94AB440-DB02-4145-82B7-6ACDC96A2062}" type="slidenum">
              <a:rPr lang="en-US" altLang="ja-JP" smtClean="0"/>
              <a:pPr eaLnBrk="1" hangingPunct="1"/>
              <a:t>15</a:t>
            </a:fld>
            <a:endParaRPr lang="en-US" altLang="ja-JP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F94AB440-DB02-4145-82B7-6ACDC96A2062}" type="slidenum">
              <a:rPr lang="en-US" altLang="ja-JP" smtClean="0"/>
              <a:pPr eaLnBrk="1" hangingPunct="1"/>
              <a:t>16</a:t>
            </a:fld>
            <a:endParaRPr lang="en-US" altLang="ja-JP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B65E6A7F-AC3D-4549-B720-B02B2AC56012}" type="slidenum">
              <a:rPr lang="en-US" altLang="ja-JP" smtClean="0"/>
              <a:pPr eaLnBrk="1" hangingPunct="1"/>
              <a:t>18</a:t>
            </a:fld>
            <a:endParaRPr lang="en-US" altLang="ja-JP" smtClean="0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7AE40BF7-27CA-4D77-965E-E1714157A1A7}" type="slidenum">
              <a:rPr lang="en-US" altLang="ja-JP" smtClean="0"/>
              <a:pPr eaLnBrk="1" hangingPunct="1"/>
              <a:t>19</a:t>
            </a:fld>
            <a:endParaRPr lang="en-US" altLang="ja-JP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229A8C98-F17E-4DD4-BAD9-3FDDFEBAD3F9}" type="slidenum">
              <a:rPr lang="en-US" altLang="ja-JP" smtClean="0"/>
              <a:pPr eaLnBrk="1" hangingPunct="1"/>
              <a:t>21</a:t>
            </a:fld>
            <a:endParaRPr lang="en-US" altLang="ja-JP" smtClean="0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fld id="{C2F4CB09-0B42-43D2-9B7F-814413FC68F2}" type="slidenum">
              <a:rPr lang="en-US" altLang="ja-JP" smtClean="0"/>
              <a:pPr eaLnBrk="1" hangingPunct="1"/>
              <a:t>27</a:t>
            </a:fld>
            <a:endParaRPr lang="en-US" altLang="ja-JP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5DFF-45EB-4030-A564-BC3374174012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548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661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5392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0731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801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335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46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4765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81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738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8668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6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6F1FC8-32AD-4B2C-9B6A-167BCFDC24B1}" type="datetimeFigureOut">
              <a:rPr kumimoji="1" lang="ja-JP" altLang="en-US" smtClean="0"/>
              <a:t>2015/2/2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6EAE2-DFA4-4BB3-BA88-5A6CBCEDAB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674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hyperlink" Target="http://www.google.co.jp/url?sa=i&amp;rct=j&amp;q=&amp;esrc=s&amp;source=images&amp;cd=&amp;cad=rja&amp;uact=8&amp;ved=0CAcQjRw&amp;url=http://homepage1.canvas.ne.jp/ynaka/1nen-6/1606.html&amp;ei=2iHOVJisKqS-mgXpooLACA&amp;bvm=bv.85076809,d.dGY&amp;psig=AFQjCNHZaAVRsGpXXHUTLh7z7rTkQ9NQwg&amp;ust=1422881616793000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hyperlink" Target="http://www.google.co.jp/url?sa=i&amp;rct=j&amp;q=&amp;esrc=s&amp;source=images&amp;cd=&amp;cad=rja&amp;uact=8&amp;ved=0CAcQjRw&amp;url=http://homepage1.canvas.ne.jp/ynaka/1nen-6/1606.html&amp;ei=iiLOVOGKEae7mQWqrIKIBw&amp;bvm=bv.85076809,d.dGY&amp;psig=AFQjCNHZaAVRsGpXXHUTLh7z7rTkQ9NQwg&amp;ust=1422881616793000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620688"/>
            <a:ext cx="9144000" cy="1584176"/>
          </a:xfrm>
        </p:spPr>
        <p:txBody>
          <a:bodyPr>
            <a:noAutofit/>
          </a:bodyPr>
          <a:lstStyle/>
          <a:p>
            <a:r>
              <a:rPr kumimoji="1" lang="ja-JP" altLang="en-US" sz="4800" dirty="0" smtClean="0">
                <a:ea typeface="ＤＦ平成明朝体W7" pitchFamily="1" charset="-128"/>
              </a:rPr>
              <a:t>立体のいろいろな見方</a:t>
            </a:r>
            <a:r>
              <a:rPr kumimoji="1" lang="en-US" altLang="ja-JP" sz="4800" dirty="0" smtClean="0">
                <a:ea typeface="ＤＦ平成明朝体W7" pitchFamily="1" charset="-128"/>
              </a:rPr>
              <a:t/>
            </a:r>
            <a:br>
              <a:rPr kumimoji="1" lang="en-US" altLang="ja-JP" sz="4800" dirty="0" smtClean="0">
                <a:ea typeface="ＤＦ平成明朝体W7" pitchFamily="1" charset="-128"/>
              </a:rPr>
            </a:br>
            <a:r>
              <a:rPr kumimoji="1" lang="ja-JP" altLang="en-US" sz="4800" dirty="0" smtClean="0">
                <a:ea typeface="ＤＦ平成明朝体W7" pitchFamily="1" charset="-128"/>
              </a:rPr>
              <a:t>面や線を動かしてできる立体</a:t>
            </a:r>
            <a:endParaRPr kumimoji="1" lang="ja-JP" altLang="en-US" sz="4800" dirty="0">
              <a:ea typeface="ＤＦ平成明朝体W7" pitchFamily="1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743200" y="2709454"/>
            <a:ext cx="6400800" cy="2952328"/>
          </a:xfrm>
          <a:solidFill>
            <a:srgbClr val="FFFF00"/>
          </a:solidFill>
        </p:spPr>
        <p:txBody>
          <a:bodyPr>
            <a:normAutofit fontScale="92500"/>
          </a:bodyPr>
          <a:lstStyle/>
          <a:p>
            <a:r>
              <a:rPr kumimoji="1" lang="ja-JP" altLang="en-US" sz="4400" dirty="0" smtClean="0">
                <a:solidFill>
                  <a:schemeClr val="tx1"/>
                </a:solidFill>
              </a:rPr>
              <a:t>本時の目標</a:t>
            </a:r>
            <a:endParaRPr kumimoji="1" lang="en-US" altLang="ja-JP" sz="44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4400" dirty="0">
                <a:solidFill>
                  <a:schemeClr val="tx1"/>
                </a:solidFill>
              </a:rPr>
              <a:t>立体</a:t>
            </a:r>
            <a:r>
              <a:rPr lang="ja-JP" altLang="en-US" sz="4400" dirty="0" smtClean="0">
                <a:solidFill>
                  <a:schemeClr val="tx1"/>
                </a:solidFill>
              </a:rPr>
              <a:t>を面や線を動かしたり、回転させたりしてできたものとしてとらえることができる。</a:t>
            </a:r>
            <a:endParaRPr kumimoji="1" lang="ja-JP" altLang="en-US" sz="4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08919"/>
            <a:ext cx="2601715" cy="388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873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 descr="C:\Users\teacher\Desktop\500\IMG_02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5250"/>
            <a:ext cx="9756575" cy="73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39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170" name="Picture 2" descr="C:\Users\teacher\Desktop\500\IMG_02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09" y="0"/>
            <a:ext cx="9722909" cy="72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932040" y="5445224"/>
            <a:ext cx="4099199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これが限界</a:t>
            </a:r>
            <a:r>
              <a:rPr kumimoji="1" lang="en-US" altLang="ja-JP" sz="5400" dirty="0" smtClean="0">
                <a:ea typeface="ＤＦ特太ゴシック体" panose="02010609000101010101" pitchFamily="1" charset="-128"/>
              </a:rPr>
              <a:t>!!</a:t>
            </a:r>
            <a:endParaRPr kumimoji="1" lang="ja-JP" altLang="en-US" sz="5400" dirty="0"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92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218" name="Picture 2" descr="C:\Users\teacher\Desktop\500\IMG_025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09" y="0"/>
            <a:ext cx="9722909" cy="72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1547664" y="5085184"/>
            <a:ext cx="6797054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5400" dirty="0" smtClean="0">
                <a:ea typeface="ＤＦ特太ゴシック体" panose="02010609000101010101" pitchFamily="1" charset="-128"/>
              </a:rPr>
              <a:t>85</a:t>
            </a:r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枚　</a:t>
            </a:r>
            <a:r>
              <a:rPr kumimoji="1" lang="en-US" altLang="ja-JP" sz="5400" dirty="0" smtClean="0">
                <a:ea typeface="ＤＦ特太ゴシック体" panose="02010609000101010101" pitchFamily="1" charset="-128"/>
              </a:rPr>
              <a:t>42500</a:t>
            </a:r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円でした</a:t>
            </a:r>
            <a:endParaRPr kumimoji="1" lang="ja-JP" altLang="en-US" sz="5400" dirty="0"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04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DCIM\100SHARP\DVC00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-31750"/>
            <a:ext cx="92075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96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:\DCIM\100SHARP\DVC0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0" y="0"/>
            <a:ext cx="92075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上矢印 4"/>
          <p:cNvSpPr/>
          <p:nvPr/>
        </p:nvSpPr>
        <p:spPr>
          <a:xfrm>
            <a:off x="2700338" y="2133600"/>
            <a:ext cx="484187" cy="284956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724128" y="4992809"/>
            <a:ext cx="26468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9600" dirty="0" smtClean="0">
                <a:ea typeface="ＤＦ平成明朝体W7" panose="02010609000101010101" pitchFamily="1" charset="-128"/>
              </a:rPr>
              <a:t>円柱</a:t>
            </a:r>
            <a:endParaRPr kumimoji="1" lang="ja-JP" altLang="en-US" sz="9600" dirty="0">
              <a:ea typeface="ＤＦ平成明朝体W7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8759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58081" y="332655"/>
            <a:ext cx="878497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 dirty="0" smtClean="0"/>
              <a:t>１</a:t>
            </a:r>
            <a:r>
              <a:rPr lang="ja-JP" altLang="en-US" sz="4000" dirty="0"/>
              <a:t>辺が</a:t>
            </a:r>
            <a:r>
              <a:rPr lang="en-US" altLang="ja-JP" sz="4000" dirty="0"/>
              <a:t>4cm</a:t>
            </a:r>
            <a:r>
              <a:rPr lang="ja-JP" altLang="en-US" sz="4000" dirty="0"/>
              <a:t>の正方形</a:t>
            </a:r>
            <a:r>
              <a:rPr lang="ja-JP" altLang="en-US" sz="4000" dirty="0" smtClean="0"/>
              <a:t>を</a:t>
            </a:r>
            <a:r>
              <a:rPr lang="ja-JP" altLang="en-US" sz="5400" b="1" dirty="0" smtClean="0"/>
              <a:t>→</a:t>
            </a:r>
            <a:r>
              <a:rPr lang="ja-JP" altLang="en-US" sz="4000" dirty="0" smtClean="0"/>
              <a:t>の方向に移動させると、どのような立体になりますか。</a:t>
            </a:r>
            <a:endParaRPr lang="ja-JP" altLang="en-US" sz="4000" dirty="0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2700338" y="27082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H="1">
            <a:off x="1979613" y="4797425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476375" y="4076700"/>
            <a:ext cx="53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４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908175" y="2492375"/>
            <a:ext cx="53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４</a:t>
            </a:r>
          </a:p>
        </p:txBody>
      </p:sp>
      <p:sp>
        <p:nvSpPr>
          <p:cNvPr id="2" name="平行四辺形 1"/>
          <p:cNvSpPr/>
          <p:nvPr/>
        </p:nvSpPr>
        <p:spPr>
          <a:xfrm rot="19043990">
            <a:off x="1164202" y="3284408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/>
          <p:cNvSpPr/>
          <p:nvPr/>
        </p:nvSpPr>
        <p:spPr>
          <a:xfrm rot="19043990">
            <a:off x="1382340" y="3291010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/>
        </p:nvSpPr>
        <p:spPr>
          <a:xfrm rot="19043990">
            <a:off x="1604808" y="3281508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平行四辺形 12"/>
          <p:cNvSpPr/>
          <p:nvPr/>
        </p:nvSpPr>
        <p:spPr>
          <a:xfrm rot="19043990">
            <a:off x="1847419" y="3310926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平行四辺形 13"/>
          <p:cNvSpPr/>
          <p:nvPr/>
        </p:nvSpPr>
        <p:spPr>
          <a:xfrm rot="19043990">
            <a:off x="2113235" y="3310929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 rot="19043990">
            <a:off x="2403577" y="3305591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 rot="19043990">
            <a:off x="2683142" y="3295578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平行四辺形 16"/>
          <p:cNvSpPr/>
          <p:nvPr/>
        </p:nvSpPr>
        <p:spPr>
          <a:xfrm rot="19043990">
            <a:off x="2950236" y="3261362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平行四辺形 17"/>
          <p:cNvSpPr/>
          <p:nvPr/>
        </p:nvSpPr>
        <p:spPr>
          <a:xfrm rot="19043990">
            <a:off x="3232852" y="3288853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平行四辺形 18"/>
          <p:cNvSpPr/>
          <p:nvPr/>
        </p:nvSpPr>
        <p:spPr>
          <a:xfrm rot="19043990">
            <a:off x="4956886" y="3269755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平行四辺形 19"/>
          <p:cNvSpPr/>
          <p:nvPr/>
        </p:nvSpPr>
        <p:spPr>
          <a:xfrm rot="19043990">
            <a:off x="3524913" y="3261361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平行四辺形 20"/>
          <p:cNvSpPr/>
          <p:nvPr/>
        </p:nvSpPr>
        <p:spPr>
          <a:xfrm rot="19043990">
            <a:off x="3804823" y="3284404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平行四辺形 21"/>
          <p:cNvSpPr/>
          <p:nvPr/>
        </p:nvSpPr>
        <p:spPr>
          <a:xfrm rot="19043990">
            <a:off x="4359750" y="3281510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平行四辺形 22"/>
          <p:cNvSpPr/>
          <p:nvPr/>
        </p:nvSpPr>
        <p:spPr>
          <a:xfrm rot="19043990">
            <a:off x="4651892" y="3284404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 rot="19043990">
            <a:off x="5249157" y="3280475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/>
          <p:cNvSpPr/>
          <p:nvPr/>
        </p:nvSpPr>
        <p:spPr>
          <a:xfrm rot="19043990">
            <a:off x="4107265" y="3289489"/>
            <a:ext cx="2398482" cy="1584584"/>
          </a:xfrm>
          <a:prstGeom prst="parallelogram">
            <a:avLst>
              <a:gd name="adj" fmla="val 92149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矢印 4"/>
          <p:cNvSpPr/>
          <p:nvPr/>
        </p:nvSpPr>
        <p:spPr>
          <a:xfrm>
            <a:off x="2585630" y="2369738"/>
            <a:ext cx="4139918" cy="2889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503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AutoShape 6"/>
          <p:cNvSpPr>
            <a:spLocks noChangeArrowheads="1"/>
          </p:cNvSpPr>
          <p:nvPr/>
        </p:nvSpPr>
        <p:spPr bwMode="auto">
          <a:xfrm>
            <a:off x="1979613" y="2708275"/>
            <a:ext cx="4824412" cy="2808288"/>
          </a:xfrm>
          <a:prstGeom prst="cube">
            <a:avLst>
              <a:gd name="adj" fmla="val 2498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endParaRPr lang="ja-JP" altLang="en-US"/>
          </a:p>
        </p:txBody>
      </p:sp>
      <p:sp>
        <p:nvSpPr>
          <p:cNvPr id="5124" name="Line 7"/>
          <p:cNvSpPr>
            <a:spLocks noChangeShapeType="1"/>
          </p:cNvSpPr>
          <p:nvPr/>
        </p:nvSpPr>
        <p:spPr bwMode="auto">
          <a:xfrm>
            <a:off x="2700338" y="2708275"/>
            <a:ext cx="0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>
            <a:off x="2700338" y="4797425"/>
            <a:ext cx="410368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H="1">
            <a:off x="1979613" y="4797425"/>
            <a:ext cx="720725" cy="71913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1476375" y="4076700"/>
            <a:ext cx="53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４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1908175" y="2492375"/>
            <a:ext cx="5318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４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58081" y="332655"/>
            <a:ext cx="8784976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 dirty="0" smtClean="0"/>
              <a:t>１</a:t>
            </a:r>
            <a:r>
              <a:rPr lang="ja-JP" altLang="en-US" sz="4000" dirty="0"/>
              <a:t>辺が</a:t>
            </a:r>
            <a:r>
              <a:rPr lang="en-US" altLang="ja-JP" sz="4000" dirty="0"/>
              <a:t>4cm</a:t>
            </a:r>
            <a:r>
              <a:rPr lang="ja-JP" altLang="en-US" sz="4000" dirty="0"/>
              <a:t>の正方形</a:t>
            </a:r>
            <a:r>
              <a:rPr lang="ja-JP" altLang="en-US" sz="4000" dirty="0" smtClean="0"/>
              <a:t>を</a:t>
            </a:r>
            <a:r>
              <a:rPr lang="ja-JP" altLang="en-US" sz="5400" b="1" dirty="0" smtClean="0"/>
              <a:t>→</a:t>
            </a:r>
            <a:r>
              <a:rPr lang="ja-JP" altLang="en-US" sz="4000" dirty="0" smtClean="0"/>
              <a:t>の方向に移動させると、どのような立体になりますか。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6175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kumimoji="1" lang="ja-JP" altLang="en-US" dirty="0" smtClean="0"/>
              <a:t>三角柱はどんな図形をどのように動かしてできる立体か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3" t="43545" r="73119" b="28228"/>
          <a:stretch/>
        </p:blipFill>
        <p:spPr bwMode="auto">
          <a:xfrm>
            <a:off x="539552" y="1713925"/>
            <a:ext cx="3168352" cy="4424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二等辺三角形 3"/>
          <p:cNvSpPr/>
          <p:nvPr/>
        </p:nvSpPr>
        <p:spPr>
          <a:xfrm rot="10800000">
            <a:off x="4719206" y="4904106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二等辺三角形 4"/>
          <p:cNvSpPr/>
          <p:nvPr/>
        </p:nvSpPr>
        <p:spPr>
          <a:xfrm rot="10800000">
            <a:off x="4720913" y="4646452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二等辺三角形 5"/>
          <p:cNvSpPr/>
          <p:nvPr/>
        </p:nvSpPr>
        <p:spPr>
          <a:xfrm rot="10800000">
            <a:off x="4737467" y="4442509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二等辺三角形 6"/>
          <p:cNvSpPr/>
          <p:nvPr/>
        </p:nvSpPr>
        <p:spPr>
          <a:xfrm rot="10800000">
            <a:off x="4732135" y="4184026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二等辺三角形 7"/>
          <p:cNvSpPr/>
          <p:nvPr/>
        </p:nvSpPr>
        <p:spPr>
          <a:xfrm rot="10800000">
            <a:off x="4700224" y="3888892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二等辺三角形 8"/>
          <p:cNvSpPr/>
          <p:nvPr/>
        </p:nvSpPr>
        <p:spPr>
          <a:xfrm rot="10800000">
            <a:off x="4719206" y="3620394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二等辺三角形 9"/>
          <p:cNvSpPr/>
          <p:nvPr/>
        </p:nvSpPr>
        <p:spPr>
          <a:xfrm rot="10800000">
            <a:off x="4718711" y="3371901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4702301" y="3105396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二等辺三角形 11"/>
          <p:cNvSpPr/>
          <p:nvPr/>
        </p:nvSpPr>
        <p:spPr>
          <a:xfrm rot="10800000">
            <a:off x="4718712" y="2812341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二等辺三角形 12"/>
          <p:cNvSpPr/>
          <p:nvPr/>
        </p:nvSpPr>
        <p:spPr>
          <a:xfrm rot="10800000">
            <a:off x="4700225" y="2562204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二等辺三角形 13"/>
          <p:cNvSpPr/>
          <p:nvPr/>
        </p:nvSpPr>
        <p:spPr>
          <a:xfrm rot="10800000">
            <a:off x="4652390" y="2315055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二等辺三角形 14"/>
          <p:cNvSpPr/>
          <p:nvPr/>
        </p:nvSpPr>
        <p:spPr>
          <a:xfrm rot="10800000">
            <a:off x="4700226" y="1988840"/>
            <a:ext cx="2952329" cy="720080"/>
          </a:xfrm>
          <a:prstGeom prst="triangle">
            <a:avLst/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043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61925" y="266700"/>
            <a:ext cx="89535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下の図形を、直線</a:t>
            </a:r>
            <a:r>
              <a:rPr lang="en-US" altLang="ja-JP" sz="4000"/>
              <a:t>ℓ</a:t>
            </a:r>
            <a:r>
              <a:rPr lang="ja-JP" altLang="en-US" sz="4000"/>
              <a:t>を中心に、一回転させ</a:t>
            </a:r>
            <a:endParaRPr lang="en-US" altLang="ja-JP" sz="4000"/>
          </a:p>
          <a:p>
            <a:pPr eaLnBrk="1" hangingPunct="1"/>
            <a:r>
              <a:rPr lang="ja-JP" altLang="en-US" sz="4000"/>
              <a:t>てできる立体は？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39" t="11896" r="41284" b="27420"/>
          <a:stretch>
            <a:fillRect/>
          </a:stretch>
        </p:blipFill>
        <p:spPr bwMode="auto">
          <a:xfrm>
            <a:off x="80963" y="1941513"/>
            <a:ext cx="2846387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8" t="18246" r="40591" b="29738"/>
          <a:stretch>
            <a:fillRect/>
          </a:stretch>
        </p:blipFill>
        <p:spPr bwMode="auto">
          <a:xfrm>
            <a:off x="2851150" y="2276475"/>
            <a:ext cx="255270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85" t="17238" r="39685" b="31754"/>
          <a:stretch>
            <a:fillRect/>
          </a:stretch>
        </p:blipFill>
        <p:spPr bwMode="auto">
          <a:xfrm>
            <a:off x="5899150" y="2116138"/>
            <a:ext cx="2709863" cy="404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161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161925" y="266700"/>
            <a:ext cx="89535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下の図形を、直線</a:t>
            </a:r>
            <a:r>
              <a:rPr lang="en-US" altLang="ja-JP" sz="4000"/>
              <a:t>ℓ</a:t>
            </a:r>
            <a:r>
              <a:rPr lang="ja-JP" altLang="en-US" sz="4000"/>
              <a:t>を中心に、一回転させ</a:t>
            </a:r>
            <a:endParaRPr lang="en-US" altLang="ja-JP" sz="4000"/>
          </a:p>
          <a:p>
            <a:pPr eaLnBrk="1" hangingPunct="1"/>
            <a:r>
              <a:rPr lang="ja-JP" altLang="en-US" sz="4000"/>
              <a:t>てできる立体は？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40" t="17735" r="42416" b="29240"/>
          <a:stretch>
            <a:fillRect/>
          </a:stretch>
        </p:blipFill>
        <p:spPr bwMode="auto">
          <a:xfrm>
            <a:off x="539750" y="1951038"/>
            <a:ext cx="2255838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6" t="18510" r="40486" b="32066"/>
          <a:stretch>
            <a:fillRect/>
          </a:stretch>
        </p:blipFill>
        <p:spPr bwMode="auto">
          <a:xfrm>
            <a:off x="3059113" y="2060575"/>
            <a:ext cx="2490787" cy="361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6" t="15816" r="40161" b="29951"/>
          <a:stretch>
            <a:fillRect/>
          </a:stretch>
        </p:blipFill>
        <p:spPr bwMode="auto">
          <a:xfrm>
            <a:off x="6156325" y="1862138"/>
            <a:ext cx="2673350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15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title"/>
          </p:nvPr>
        </p:nvSpPr>
        <p:spPr>
          <a:xfrm>
            <a:off x="520700" y="620713"/>
            <a:ext cx="8229600" cy="1143000"/>
          </a:xfrm>
        </p:spPr>
        <p:txBody>
          <a:bodyPr/>
          <a:lstStyle/>
          <a:p>
            <a:r>
              <a:rPr lang="ja-JP" altLang="en-US" smtClean="0"/>
              <a:t>面や線を動かしてできる立体</a:t>
            </a:r>
          </a:p>
        </p:txBody>
      </p:sp>
      <p:sp>
        <p:nvSpPr>
          <p:cNvPr id="2" name="フローチャート : 磁気ディスク 1"/>
          <p:cNvSpPr/>
          <p:nvPr/>
        </p:nvSpPr>
        <p:spPr>
          <a:xfrm>
            <a:off x="1042988" y="2135188"/>
            <a:ext cx="1563687" cy="254317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" name="フローチャート : 直接アクセス記憶 2"/>
          <p:cNvSpPr/>
          <p:nvPr/>
        </p:nvSpPr>
        <p:spPr>
          <a:xfrm>
            <a:off x="5219700" y="2876550"/>
            <a:ext cx="3097213" cy="1622425"/>
          </a:xfrm>
          <a:prstGeom prst="flowChartMagneticDru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4" name="直方体 3"/>
          <p:cNvSpPr/>
          <p:nvPr/>
        </p:nvSpPr>
        <p:spPr>
          <a:xfrm>
            <a:off x="2987675" y="2135188"/>
            <a:ext cx="1647825" cy="3089275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054" name="テキスト ボックス 4"/>
          <p:cNvSpPr txBox="1">
            <a:spLocks noChangeArrowheads="1"/>
          </p:cNvSpPr>
          <p:nvPr/>
        </p:nvSpPr>
        <p:spPr bwMode="auto">
          <a:xfrm>
            <a:off x="279016" y="5589240"/>
            <a:ext cx="87129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000" dirty="0"/>
              <a:t>回転体の部品は啓林館デジタル教科書体験版より</a:t>
            </a:r>
            <a:r>
              <a:rPr lang="ja-JP" altLang="en-US" sz="2000" dirty="0" smtClean="0"/>
              <a:t>引用</a:t>
            </a:r>
            <a:endParaRPr lang="en-US" altLang="ja-JP" sz="2000" dirty="0" smtClean="0"/>
          </a:p>
          <a:p>
            <a:pPr eaLnBrk="1" hangingPunct="1"/>
            <a:r>
              <a:rPr lang="ja-JP" altLang="en-US" sz="2000" dirty="0"/>
              <a:t>回転体の作成</a:t>
            </a:r>
            <a:r>
              <a:rPr lang="ja-JP" altLang="en-US" sz="2000" dirty="0" smtClean="0"/>
              <a:t>は「ちょっと真面目な数学教員」の</a:t>
            </a:r>
            <a:r>
              <a:rPr lang="en-US" altLang="ja-JP" sz="2000" dirty="0" smtClean="0"/>
              <a:t>web</a:t>
            </a:r>
            <a:r>
              <a:rPr lang="ja-JP" altLang="en-US" sz="2000" dirty="0" smtClean="0"/>
              <a:t>サイトのソフトウェアを利用</a:t>
            </a:r>
            <a:endParaRPr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59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40" y="260648"/>
            <a:ext cx="889171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71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61925" y="266700"/>
            <a:ext cx="89535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4000"/>
              <a:t>下の図形を、直線</a:t>
            </a:r>
            <a:r>
              <a:rPr lang="en-US" altLang="ja-JP" sz="4000"/>
              <a:t>ℓ</a:t>
            </a:r>
            <a:r>
              <a:rPr lang="ja-JP" altLang="en-US" sz="4000"/>
              <a:t>を中心に、一回転させ</a:t>
            </a:r>
            <a:endParaRPr lang="en-US" altLang="ja-JP" sz="4000"/>
          </a:p>
          <a:p>
            <a:pPr eaLnBrk="1" hangingPunct="1"/>
            <a:r>
              <a:rPr lang="ja-JP" altLang="en-US" sz="4000"/>
              <a:t>てできる立体は？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87" t="16936" r="42191" b="29234"/>
          <a:stretch>
            <a:fillRect/>
          </a:stretch>
        </p:blipFill>
        <p:spPr bwMode="auto">
          <a:xfrm>
            <a:off x="161925" y="1839913"/>
            <a:ext cx="2344738" cy="393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79" t="18933" r="40285" b="29781"/>
          <a:stretch>
            <a:fillRect/>
          </a:stretch>
        </p:blipFill>
        <p:spPr bwMode="auto">
          <a:xfrm>
            <a:off x="3059113" y="1933575"/>
            <a:ext cx="2555875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88" t="17647" r="40285" b="30147"/>
          <a:stretch>
            <a:fillRect/>
          </a:stretch>
        </p:blipFill>
        <p:spPr bwMode="auto">
          <a:xfrm>
            <a:off x="6011863" y="1839913"/>
            <a:ext cx="25146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500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8" t="11578" r="43708" b="27190"/>
          <a:stretch/>
        </p:blipFill>
        <p:spPr bwMode="auto">
          <a:xfrm>
            <a:off x="50048" y="548680"/>
            <a:ext cx="9125891" cy="587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99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" t="11539" r="44344" b="27621"/>
          <a:stretch/>
        </p:blipFill>
        <p:spPr bwMode="auto">
          <a:xfrm>
            <a:off x="12863" y="548680"/>
            <a:ext cx="9123328" cy="590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367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4"/>
            <a:ext cx="7200800" cy="6244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35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85010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この図形を回転させてできる図形の見取図をかきましょう。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8096" y="1590681"/>
            <a:ext cx="8229600" cy="4525963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5104" r="59590" b="28385"/>
          <a:stretch/>
        </p:blipFill>
        <p:spPr bwMode="auto">
          <a:xfrm>
            <a:off x="133170" y="1584665"/>
            <a:ext cx="37147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4844" r="54978" b="27344"/>
          <a:stretch/>
        </p:blipFill>
        <p:spPr bwMode="auto">
          <a:xfrm>
            <a:off x="3871571" y="1447420"/>
            <a:ext cx="4191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167164" y="602128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見取図</a:t>
            </a:r>
            <a:endParaRPr kumimoji="1" lang="ja-JP" altLang="en-US" sz="3600" dirty="0"/>
          </a:p>
        </p:txBody>
      </p:sp>
      <p:pic>
        <p:nvPicPr>
          <p:cNvPr id="1026" name="Picture 2" descr="http://homepage1.canvas.ne.jp/ynaka/1nen-6/166-07.gif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5" r="11317"/>
          <a:stretch/>
        </p:blipFill>
        <p:spPr bwMode="auto">
          <a:xfrm>
            <a:off x="3630304" y="1902091"/>
            <a:ext cx="4432267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810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424936" cy="850106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この図形を回転させてできる図形の見取図をかきましょう。</a:t>
            </a:r>
            <a:endParaRPr kumimoji="1" lang="ja-JP" altLang="en-US" sz="3600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80112" y="5901200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/>
              <a:t>見取図</a:t>
            </a:r>
            <a:endParaRPr kumimoji="1" lang="ja-JP" altLang="en-US" sz="3600" dirty="0"/>
          </a:p>
        </p:txBody>
      </p:sp>
      <p:pic>
        <p:nvPicPr>
          <p:cNvPr id="2050" name="Picture 2" descr="http://homepage1.canvas.ne.jp/ynaka/1nen-6/166-08.gif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700808"/>
            <a:ext cx="4042081" cy="4042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線コネクタ 5"/>
          <p:cNvCxnSpPr/>
          <p:nvPr/>
        </p:nvCxnSpPr>
        <p:spPr>
          <a:xfrm>
            <a:off x="2483768" y="1700808"/>
            <a:ext cx="0" cy="388843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フリーフォーム 8"/>
          <p:cNvSpPr/>
          <p:nvPr/>
        </p:nvSpPr>
        <p:spPr>
          <a:xfrm>
            <a:off x="655093" y="2511188"/>
            <a:ext cx="1815152" cy="2115403"/>
          </a:xfrm>
          <a:custGeom>
            <a:avLst/>
            <a:gdLst>
              <a:gd name="connsiteX0" fmla="*/ 1815152 w 1815152"/>
              <a:gd name="connsiteY0" fmla="*/ 0 h 2115403"/>
              <a:gd name="connsiteX1" fmla="*/ 723331 w 1815152"/>
              <a:gd name="connsiteY1" fmla="*/ 13648 h 2115403"/>
              <a:gd name="connsiteX2" fmla="*/ 0 w 1815152"/>
              <a:gd name="connsiteY2" fmla="*/ 2115403 h 2115403"/>
              <a:gd name="connsiteX3" fmla="*/ 1815152 w 1815152"/>
              <a:gd name="connsiteY3" fmla="*/ 2088108 h 2115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15152" h="2115403">
                <a:moveTo>
                  <a:pt x="1815152" y="0"/>
                </a:moveTo>
                <a:lnTo>
                  <a:pt x="723331" y="13648"/>
                </a:lnTo>
                <a:lnTo>
                  <a:pt x="0" y="2115403"/>
                </a:lnTo>
                <a:lnTo>
                  <a:pt x="1815152" y="2088108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40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6" t="31117" r="17049" b="13762"/>
          <a:stretch>
            <a:fillRect/>
          </a:stretch>
        </p:blipFill>
        <p:spPr>
          <a:xfrm>
            <a:off x="23813" y="1549400"/>
            <a:ext cx="9120187" cy="5335588"/>
          </a:xfrm>
          <a:noFill/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23813" y="115888"/>
            <a:ext cx="9001125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/>
            <a:r>
              <a:rPr lang="ja-JP" altLang="en-US" sz="2800"/>
              <a:t>下の①～⑦で、１辺が</a:t>
            </a:r>
            <a:r>
              <a:rPr lang="en-US" altLang="ja-JP" sz="2800"/>
              <a:t>4cm</a:t>
            </a:r>
            <a:r>
              <a:rPr lang="ja-JP" altLang="en-US" sz="2800"/>
              <a:t>の正方形を動かしてできたと</a:t>
            </a:r>
          </a:p>
          <a:p>
            <a:pPr eaLnBrk="1" hangingPunct="1"/>
            <a:r>
              <a:rPr lang="ja-JP" altLang="en-US" sz="2800"/>
              <a:t>みることができる立体はどれでしょうか。</a:t>
            </a:r>
            <a:endParaRPr lang="en-US" altLang="ja-JP" sz="2800"/>
          </a:p>
          <a:p>
            <a:pPr eaLnBrk="1" hangingPunct="1"/>
            <a:r>
              <a:rPr lang="ja-JP" altLang="en-US" sz="2800"/>
              <a:t>また、その立体は正方形をどのように動かしてできるでしょうか。</a:t>
            </a:r>
          </a:p>
        </p:txBody>
      </p:sp>
    </p:spTree>
    <p:extLst>
      <p:ext uri="{BB962C8B-B14F-4D97-AF65-F5344CB8AC3E}">
        <p14:creationId xmlns:p14="http://schemas.microsoft.com/office/powerpoint/2010/main" val="33226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　　　　　　　　　　②</a:t>
            </a:r>
            <a:endParaRPr kumimoji="1" lang="ja-JP" altLang="en-US" dirty="0"/>
          </a:p>
        </p:txBody>
      </p:sp>
      <p:sp>
        <p:nvSpPr>
          <p:cNvPr id="4" name="平行四辺形 3"/>
          <p:cNvSpPr/>
          <p:nvPr/>
        </p:nvSpPr>
        <p:spPr>
          <a:xfrm>
            <a:off x="1259632" y="4653136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平行四辺形 4"/>
          <p:cNvSpPr/>
          <p:nvPr/>
        </p:nvSpPr>
        <p:spPr>
          <a:xfrm>
            <a:off x="1259632" y="4528440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平行四辺形 6"/>
          <p:cNvSpPr/>
          <p:nvPr/>
        </p:nvSpPr>
        <p:spPr>
          <a:xfrm>
            <a:off x="1262478" y="4361652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平行四辺形 7"/>
          <p:cNvSpPr/>
          <p:nvPr/>
        </p:nvSpPr>
        <p:spPr>
          <a:xfrm>
            <a:off x="1263625" y="4178598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/>
          <p:cNvSpPr/>
          <p:nvPr/>
        </p:nvSpPr>
        <p:spPr>
          <a:xfrm>
            <a:off x="1265759" y="3954356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平行四辺形 9"/>
          <p:cNvSpPr/>
          <p:nvPr/>
        </p:nvSpPr>
        <p:spPr>
          <a:xfrm>
            <a:off x="1294359" y="3721398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平行四辺形 10"/>
          <p:cNvSpPr/>
          <p:nvPr/>
        </p:nvSpPr>
        <p:spPr>
          <a:xfrm>
            <a:off x="1294359" y="3542198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平行四辺形 11"/>
          <p:cNvSpPr/>
          <p:nvPr/>
        </p:nvSpPr>
        <p:spPr>
          <a:xfrm>
            <a:off x="1294359" y="3333095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平行四辺形 12"/>
          <p:cNvSpPr/>
          <p:nvPr/>
        </p:nvSpPr>
        <p:spPr>
          <a:xfrm>
            <a:off x="1294359" y="3103323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平行四辺形 14"/>
          <p:cNvSpPr/>
          <p:nvPr/>
        </p:nvSpPr>
        <p:spPr>
          <a:xfrm>
            <a:off x="4621368" y="4614697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平行四辺形 15"/>
          <p:cNvSpPr/>
          <p:nvPr/>
        </p:nvSpPr>
        <p:spPr>
          <a:xfrm>
            <a:off x="4838612" y="4393303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平行四辺形 23"/>
          <p:cNvSpPr/>
          <p:nvPr/>
        </p:nvSpPr>
        <p:spPr>
          <a:xfrm>
            <a:off x="5061415" y="4124930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平行四辺形 24"/>
          <p:cNvSpPr/>
          <p:nvPr/>
        </p:nvSpPr>
        <p:spPr>
          <a:xfrm>
            <a:off x="5278971" y="3915669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平行四辺形 25"/>
          <p:cNvSpPr/>
          <p:nvPr/>
        </p:nvSpPr>
        <p:spPr>
          <a:xfrm>
            <a:off x="5518608" y="3659848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平行四辺形 26"/>
          <p:cNvSpPr/>
          <p:nvPr/>
        </p:nvSpPr>
        <p:spPr>
          <a:xfrm>
            <a:off x="5748184" y="3415388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平行四辺形 27"/>
          <p:cNvSpPr/>
          <p:nvPr/>
        </p:nvSpPr>
        <p:spPr>
          <a:xfrm>
            <a:off x="6003682" y="3123476"/>
            <a:ext cx="2300626" cy="914400"/>
          </a:xfrm>
          <a:prstGeom prst="parallelogram">
            <a:avLst>
              <a:gd name="adj" fmla="val 52692"/>
            </a:avLst>
          </a:prstGeom>
          <a:solidFill>
            <a:schemeClr val="accent1">
              <a:alpha val="4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3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3" t="14250" r="57606" b="27216"/>
          <a:stretch/>
        </p:blipFill>
        <p:spPr bwMode="auto">
          <a:xfrm>
            <a:off x="179512" y="1413164"/>
            <a:ext cx="3657601" cy="428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14584" r="57175" b="27083"/>
          <a:stretch/>
        </p:blipFill>
        <p:spPr bwMode="auto">
          <a:xfrm>
            <a:off x="4869904" y="1413164"/>
            <a:ext cx="363855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343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40966"/>
          </a:xfrm>
        </p:spPr>
        <p:txBody>
          <a:bodyPr>
            <a:normAutofit/>
          </a:bodyPr>
          <a:lstStyle/>
          <a:p>
            <a:r>
              <a:rPr kumimoji="1" lang="ja-JP" altLang="en-US" sz="5400" dirty="0" smtClean="0"/>
              <a:t>５００円玉貯金　その後</a:t>
            </a:r>
            <a:endParaRPr kumimoji="1" lang="ja-JP" altLang="en-US" sz="5400" dirty="0"/>
          </a:p>
        </p:txBody>
      </p:sp>
      <p:pic>
        <p:nvPicPr>
          <p:cNvPr id="4" name="Picture 3" descr="E:\HP-Photo\DCIM18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86" y="1189339"/>
            <a:ext cx="4464496" cy="252988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0" y="1464325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6000" dirty="0" smtClean="0"/>
              <a:t>２０１４年７月</a:t>
            </a:r>
            <a:endParaRPr lang="en-US" altLang="ja-JP" sz="6000" dirty="0" smtClean="0"/>
          </a:p>
          <a:p>
            <a:pPr algn="r"/>
            <a:r>
              <a:rPr kumimoji="1" lang="ja-JP" altLang="en-US" sz="6000" dirty="0" smtClean="0">
                <a:solidFill>
                  <a:srgbClr val="FF0000"/>
                </a:solidFill>
              </a:rPr>
              <a:t>４６５０００</a:t>
            </a:r>
            <a:r>
              <a:rPr kumimoji="1" lang="ja-JP" altLang="en-US" sz="6000" dirty="0" smtClean="0"/>
              <a:t>円</a:t>
            </a:r>
            <a:endParaRPr kumimoji="1" lang="ja-JP" altLang="en-US" sz="6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4221088"/>
            <a:ext cx="43524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6000" dirty="0" smtClean="0"/>
              <a:t>２０１５年１月</a:t>
            </a:r>
            <a:endParaRPr lang="en-US" altLang="ja-JP" sz="6000" dirty="0" smtClean="0"/>
          </a:p>
          <a:p>
            <a:pPr algn="r"/>
            <a:r>
              <a:rPr kumimoji="1" lang="ja-JP" altLang="en-US" sz="6000" dirty="0" smtClean="0">
                <a:solidFill>
                  <a:srgbClr val="FF0000"/>
                </a:solidFill>
              </a:rPr>
              <a:t>５０００００</a:t>
            </a:r>
            <a:r>
              <a:rPr kumimoji="1" lang="ja-JP" altLang="en-US" sz="6000" dirty="0" smtClean="0"/>
              <a:t>円</a:t>
            </a:r>
            <a:endParaRPr kumimoji="1" lang="ja-JP" altLang="en-US" sz="6000" dirty="0"/>
          </a:p>
        </p:txBody>
      </p:sp>
      <p:pic>
        <p:nvPicPr>
          <p:cNvPr id="7" name="図 6" descr="C:\Users\teacher\Pictures\iCloud Photos\My Photo Stream\IMG_024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4" b="6223"/>
          <a:stretch/>
        </p:blipFill>
        <p:spPr bwMode="auto">
          <a:xfrm>
            <a:off x="4499992" y="3842479"/>
            <a:ext cx="4536504" cy="2811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170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④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8" t="14583" r="60176" b="28125"/>
          <a:stretch/>
        </p:blipFill>
        <p:spPr bwMode="auto">
          <a:xfrm>
            <a:off x="323528" y="1628800"/>
            <a:ext cx="37909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15365" r="53517" b="27604"/>
          <a:stretch/>
        </p:blipFill>
        <p:spPr bwMode="auto">
          <a:xfrm>
            <a:off x="4092352" y="1628800"/>
            <a:ext cx="4724079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11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⑤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9" t="15104" r="59590" b="28385"/>
          <a:stretch/>
        </p:blipFill>
        <p:spPr bwMode="auto">
          <a:xfrm>
            <a:off x="395536" y="1556792"/>
            <a:ext cx="37147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11" t="14844" r="54978" b="27344"/>
          <a:stretch/>
        </p:blipFill>
        <p:spPr bwMode="auto">
          <a:xfrm>
            <a:off x="4355976" y="1556792"/>
            <a:ext cx="41910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81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⑥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6" t="15626" r="63833" b="27864"/>
          <a:stretch/>
        </p:blipFill>
        <p:spPr bwMode="auto">
          <a:xfrm>
            <a:off x="179512" y="1700808"/>
            <a:ext cx="3886522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" t="14844" r="50146" b="29166"/>
          <a:stretch/>
        </p:blipFill>
        <p:spPr bwMode="auto">
          <a:xfrm>
            <a:off x="3491880" y="1700808"/>
            <a:ext cx="5524501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700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16600" dirty="0" smtClean="0"/>
              <a:t>できない</a:t>
            </a:r>
            <a:endParaRPr kumimoji="1" lang="ja-JP" altLang="en-US" sz="16600" dirty="0"/>
          </a:p>
        </p:txBody>
      </p:sp>
    </p:spTree>
    <p:extLst>
      <p:ext uri="{BB962C8B-B14F-4D97-AF65-F5344CB8AC3E}">
        <p14:creationId xmlns:p14="http://schemas.microsoft.com/office/powerpoint/2010/main" val="292899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kumimoji="1" lang="ja-JP" altLang="en-US" dirty="0" smtClean="0"/>
              <a:t>線を動かしてできる立体</a:t>
            </a:r>
            <a:endParaRPr kumimoji="1" lang="ja-JP" altLang="en-US" dirty="0"/>
          </a:p>
        </p:txBody>
      </p:sp>
      <p:sp>
        <p:nvSpPr>
          <p:cNvPr id="4" name="対角する 2 つの角を切り取った四角形 3"/>
          <p:cNvSpPr/>
          <p:nvPr/>
        </p:nvSpPr>
        <p:spPr>
          <a:xfrm>
            <a:off x="98883" y="4570931"/>
            <a:ext cx="2952328" cy="936104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" name="直線コネクタ 5"/>
          <p:cNvCxnSpPr>
            <a:endCxn id="4" idx="2"/>
          </p:cNvCxnSpPr>
          <p:nvPr/>
        </p:nvCxnSpPr>
        <p:spPr>
          <a:xfrm>
            <a:off x="98883" y="2122659"/>
            <a:ext cx="0" cy="2916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51283" y="22750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403683" y="24274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>
            <a:off x="556083" y="25798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>
            <a:off x="708483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867845" y="25798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1013283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/>
          <p:cNvCxnSpPr/>
          <p:nvPr/>
        </p:nvCxnSpPr>
        <p:spPr>
          <a:xfrm>
            <a:off x="1165683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1318083" y="25798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/>
          <p:cNvCxnSpPr/>
          <p:nvPr/>
        </p:nvCxnSpPr>
        <p:spPr>
          <a:xfrm>
            <a:off x="1470483" y="25798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/>
          <p:cNvCxnSpPr/>
          <p:nvPr/>
        </p:nvCxnSpPr>
        <p:spPr>
          <a:xfrm>
            <a:off x="1605237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782245" y="25798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>
            <a:off x="1923271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/>
          <p:cNvCxnSpPr/>
          <p:nvPr/>
        </p:nvCxnSpPr>
        <p:spPr>
          <a:xfrm>
            <a:off x="2080083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21"/>
          <p:cNvCxnSpPr/>
          <p:nvPr/>
        </p:nvCxnSpPr>
        <p:spPr>
          <a:xfrm>
            <a:off x="2259916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>
            <a:off x="2433614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>
            <a:off x="2596836" y="259071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2743432" y="2436425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69516" y="2342225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051211" y="212265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2924382" y="2023003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/>
          <p:nvPr/>
        </p:nvCxnSpPr>
        <p:spPr>
          <a:xfrm>
            <a:off x="2787905" y="1827260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/>
          <p:cNvCxnSpPr/>
          <p:nvPr/>
        </p:nvCxnSpPr>
        <p:spPr>
          <a:xfrm>
            <a:off x="1825463" y="166302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1980549" y="166302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2210287" y="165460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2401769" y="165460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コネクタ 35"/>
          <p:cNvCxnSpPr/>
          <p:nvPr/>
        </p:nvCxnSpPr>
        <p:spPr>
          <a:xfrm>
            <a:off x="2596836" y="165460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1509220" y="166302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/>
          <p:cNvCxnSpPr/>
          <p:nvPr/>
        </p:nvCxnSpPr>
        <p:spPr>
          <a:xfrm>
            <a:off x="1671752" y="165460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/>
          <p:cNvCxnSpPr/>
          <p:nvPr/>
        </p:nvCxnSpPr>
        <p:spPr>
          <a:xfrm>
            <a:off x="1334211" y="166302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/>
          <p:cNvCxnSpPr/>
          <p:nvPr/>
        </p:nvCxnSpPr>
        <p:spPr>
          <a:xfrm>
            <a:off x="3302475" y="2091332"/>
            <a:ext cx="0" cy="29163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コネクタ 40"/>
          <p:cNvCxnSpPr/>
          <p:nvPr/>
        </p:nvCxnSpPr>
        <p:spPr>
          <a:xfrm>
            <a:off x="217439" y="2023003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コネクタ 41"/>
          <p:cNvCxnSpPr/>
          <p:nvPr/>
        </p:nvCxnSpPr>
        <p:spPr>
          <a:xfrm>
            <a:off x="376524" y="182910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コネクタ 42"/>
          <p:cNvCxnSpPr/>
          <p:nvPr/>
        </p:nvCxnSpPr>
        <p:spPr>
          <a:xfrm>
            <a:off x="524238" y="1676675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コネクタ 43"/>
          <p:cNvCxnSpPr/>
          <p:nvPr/>
        </p:nvCxnSpPr>
        <p:spPr>
          <a:xfrm>
            <a:off x="726818" y="1676675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/>
          <p:cNvCxnSpPr/>
          <p:nvPr/>
        </p:nvCxnSpPr>
        <p:spPr>
          <a:xfrm>
            <a:off x="950007" y="166302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線コネクタ 45"/>
          <p:cNvCxnSpPr/>
          <p:nvPr/>
        </p:nvCxnSpPr>
        <p:spPr>
          <a:xfrm>
            <a:off x="1163684" y="166302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対角する 2 つの角を切り取った四角形 46"/>
          <p:cNvSpPr/>
          <p:nvPr/>
        </p:nvSpPr>
        <p:spPr>
          <a:xfrm>
            <a:off x="114943" y="1676927"/>
            <a:ext cx="2952328" cy="936104"/>
          </a:xfrm>
          <a:prstGeom prst="snip2DiagRect">
            <a:avLst>
              <a:gd name="adj1" fmla="val 50000"/>
              <a:gd name="adj2" fmla="val 50000"/>
            </a:avLst>
          </a:prstGeom>
          <a:solidFill>
            <a:schemeClr val="accent1"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円/楕円 47"/>
          <p:cNvSpPr/>
          <p:nvPr/>
        </p:nvSpPr>
        <p:spPr>
          <a:xfrm>
            <a:off x="3302475" y="4581071"/>
            <a:ext cx="2736304" cy="9144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9" name="直線コネクタ 48"/>
          <p:cNvCxnSpPr/>
          <p:nvPr/>
        </p:nvCxnSpPr>
        <p:spPr>
          <a:xfrm>
            <a:off x="3454875" y="2310898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/>
          <p:cNvCxnSpPr/>
          <p:nvPr/>
        </p:nvCxnSpPr>
        <p:spPr>
          <a:xfrm>
            <a:off x="3607275" y="239613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775466" y="2461970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/>
          <p:nvPr/>
        </p:nvCxnSpPr>
        <p:spPr>
          <a:xfrm>
            <a:off x="4173394" y="2559384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>
            <a:off x="3950547" y="249274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コネクタ 53"/>
          <p:cNvCxnSpPr/>
          <p:nvPr/>
        </p:nvCxnSpPr>
        <p:spPr>
          <a:xfrm>
            <a:off x="5966771" y="2310898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コネクタ 54"/>
          <p:cNvCxnSpPr/>
          <p:nvPr/>
        </p:nvCxnSpPr>
        <p:spPr>
          <a:xfrm>
            <a:off x="4394165" y="257248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コネクタ 55"/>
          <p:cNvCxnSpPr/>
          <p:nvPr/>
        </p:nvCxnSpPr>
        <p:spPr>
          <a:xfrm>
            <a:off x="5750747" y="2405098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コネクタ 56"/>
          <p:cNvCxnSpPr/>
          <p:nvPr/>
        </p:nvCxnSpPr>
        <p:spPr>
          <a:xfrm>
            <a:off x="4652941" y="2581704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/>
          <p:nvPr/>
        </p:nvCxnSpPr>
        <p:spPr>
          <a:xfrm>
            <a:off x="4867025" y="2581704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コネクタ 58"/>
          <p:cNvCxnSpPr/>
          <p:nvPr/>
        </p:nvCxnSpPr>
        <p:spPr>
          <a:xfrm>
            <a:off x="6038779" y="214497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コネクタ 59"/>
          <p:cNvCxnSpPr/>
          <p:nvPr/>
        </p:nvCxnSpPr>
        <p:spPr>
          <a:xfrm>
            <a:off x="5103586" y="2559384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5318699" y="254853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/>
          <p:cNvCxnSpPr/>
          <p:nvPr/>
        </p:nvCxnSpPr>
        <p:spPr>
          <a:xfrm>
            <a:off x="5534723" y="249836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/>
          <p:cNvCxnSpPr/>
          <p:nvPr/>
        </p:nvCxnSpPr>
        <p:spPr>
          <a:xfrm>
            <a:off x="4526611" y="166474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/>
        </p:nvCxnSpPr>
        <p:spPr>
          <a:xfrm>
            <a:off x="4703114" y="165914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/>
          <p:cNvCxnSpPr/>
          <p:nvPr/>
        </p:nvCxnSpPr>
        <p:spPr>
          <a:xfrm>
            <a:off x="4958659" y="1664747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/>
          <p:cNvCxnSpPr/>
          <p:nvPr/>
        </p:nvCxnSpPr>
        <p:spPr>
          <a:xfrm>
            <a:off x="5174683" y="1720438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/>
          <p:cNvCxnSpPr/>
          <p:nvPr/>
        </p:nvCxnSpPr>
        <p:spPr>
          <a:xfrm>
            <a:off x="4310587" y="1659149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/>
        </p:nvCxnSpPr>
        <p:spPr>
          <a:xfrm>
            <a:off x="5678739" y="184422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線コネクタ 68"/>
          <p:cNvCxnSpPr/>
          <p:nvPr/>
        </p:nvCxnSpPr>
        <p:spPr>
          <a:xfrm>
            <a:off x="5462715" y="175241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/>
          <p:cNvCxnSpPr/>
          <p:nvPr/>
        </p:nvCxnSpPr>
        <p:spPr>
          <a:xfrm>
            <a:off x="5909053" y="194898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/>
          <p:cNvCxnSpPr/>
          <p:nvPr/>
        </p:nvCxnSpPr>
        <p:spPr>
          <a:xfrm>
            <a:off x="4116253" y="1693723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/>
        </p:nvCxnSpPr>
        <p:spPr>
          <a:xfrm>
            <a:off x="3896722" y="1739591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/>
          <p:cNvCxnSpPr/>
          <p:nvPr/>
        </p:nvCxnSpPr>
        <p:spPr>
          <a:xfrm>
            <a:off x="3674595" y="184422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線コネクタ 73"/>
          <p:cNvCxnSpPr/>
          <p:nvPr/>
        </p:nvCxnSpPr>
        <p:spPr>
          <a:xfrm>
            <a:off x="3465973" y="1948982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円/楕円 74"/>
          <p:cNvSpPr/>
          <p:nvPr/>
        </p:nvSpPr>
        <p:spPr>
          <a:xfrm>
            <a:off x="3302475" y="1645600"/>
            <a:ext cx="2736304" cy="9144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6" name="円/楕円 105"/>
          <p:cNvSpPr/>
          <p:nvPr/>
        </p:nvSpPr>
        <p:spPr>
          <a:xfrm>
            <a:off x="6285902" y="4612248"/>
            <a:ext cx="2736304" cy="914400"/>
          </a:xfrm>
          <a:prstGeom prst="ellipse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7" name="直線コネクタ 106"/>
          <p:cNvCxnSpPr/>
          <p:nvPr/>
        </p:nvCxnSpPr>
        <p:spPr>
          <a:xfrm flipH="1">
            <a:off x="6428817" y="2247917"/>
            <a:ext cx="1198066" cy="2983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コネクタ 107"/>
          <p:cNvCxnSpPr/>
          <p:nvPr/>
        </p:nvCxnSpPr>
        <p:spPr>
          <a:xfrm flipH="1">
            <a:off x="6608388" y="2220637"/>
            <a:ext cx="1045666" cy="312299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直線コネクタ 108"/>
          <p:cNvCxnSpPr/>
          <p:nvPr/>
        </p:nvCxnSpPr>
        <p:spPr>
          <a:xfrm>
            <a:off x="7654054" y="2176156"/>
            <a:ext cx="271061" cy="335049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 flipH="1">
            <a:off x="7210449" y="2122659"/>
            <a:ext cx="443605" cy="338422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 flipH="1">
            <a:off x="6933974" y="2231946"/>
            <a:ext cx="702394" cy="32329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7654054" y="2176156"/>
            <a:ext cx="547205" cy="24925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 flipH="1">
            <a:off x="7432251" y="2198396"/>
            <a:ext cx="221803" cy="241385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7654054" y="2176156"/>
            <a:ext cx="878386" cy="32846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直線コネクタ 115"/>
          <p:cNvCxnSpPr>
            <a:endCxn id="106" idx="7"/>
          </p:cNvCxnSpPr>
          <p:nvPr/>
        </p:nvCxnSpPr>
        <p:spPr>
          <a:xfrm>
            <a:off x="7654054" y="2176156"/>
            <a:ext cx="967430" cy="257000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/>
          <p:nvPr/>
        </p:nvCxnSpPr>
        <p:spPr>
          <a:xfrm flipH="1">
            <a:off x="6428817" y="2168506"/>
            <a:ext cx="1207552" cy="26968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コネクタ 117"/>
          <p:cNvCxnSpPr/>
          <p:nvPr/>
        </p:nvCxnSpPr>
        <p:spPr>
          <a:xfrm>
            <a:off x="9144000" y="2725444"/>
            <a:ext cx="0" cy="29163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コネクタ 118"/>
          <p:cNvCxnSpPr/>
          <p:nvPr/>
        </p:nvCxnSpPr>
        <p:spPr>
          <a:xfrm>
            <a:off x="7654054" y="2144979"/>
            <a:ext cx="1238426" cy="31502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線コネクタ 119"/>
          <p:cNvCxnSpPr/>
          <p:nvPr/>
        </p:nvCxnSpPr>
        <p:spPr>
          <a:xfrm>
            <a:off x="7654054" y="2144979"/>
            <a:ext cx="1094410" cy="320777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直線コネクタ 120"/>
          <p:cNvCxnSpPr>
            <a:endCxn id="106" idx="1"/>
          </p:cNvCxnSpPr>
          <p:nvPr/>
        </p:nvCxnSpPr>
        <p:spPr>
          <a:xfrm flipH="1">
            <a:off x="6686624" y="2168506"/>
            <a:ext cx="981845" cy="257765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コネクタ 121"/>
          <p:cNvCxnSpPr/>
          <p:nvPr/>
        </p:nvCxnSpPr>
        <p:spPr>
          <a:xfrm flipH="1">
            <a:off x="7210449" y="2164193"/>
            <a:ext cx="470481" cy="247256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コネクタ 122"/>
          <p:cNvCxnSpPr/>
          <p:nvPr/>
        </p:nvCxnSpPr>
        <p:spPr>
          <a:xfrm>
            <a:off x="7654054" y="2176156"/>
            <a:ext cx="1368152" cy="29608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コネクタ 123"/>
          <p:cNvCxnSpPr/>
          <p:nvPr/>
        </p:nvCxnSpPr>
        <p:spPr>
          <a:xfrm>
            <a:off x="7654054" y="2220637"/>
            <a:ext cx="1238426" cy="27186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コネクタ 124"/>
          <p:cNvCxnSpPr/>
          <p:nvPr/>
        </p:nvCxnSpPr>
        <p:spPr>
          <a:xfrm flipH="1">
            <a:off x="7027850" y="2144979"/>
            <a:ext cx="608518" cy="25237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コネクタ 127"/>
          <p:cNvCxnSpPr>
            <a:endCxn id="106" idx="0"/>
          </p:cNvCxnSpPr>
          <p:nvPr/>
        </p:nvCxnSpPr>
        <p:spPr>
          <a:xfrm flipH="1">
            <a:off x="7654054" y="2181812"/>
            <a:ext cx="19613" cy="243043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直線コネクタ 129"/>
          <p:cNvCxnSpPr/>
          <p:nvPr/>
        </p:nvCxnSpPr>
        <p:spPr>
          <a:xfrm flipH="1">
            <a:off x="7525324" y="2176156"/>
            <a:ext cx="128730" cy="33218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直線コネクタ 130"/>
          <p:cNvCxnSpPr/>
          <p:nvPr/>
        </p:nvCxnSpPr>
        <p:spPr>
          <a:xfrm>
            <a:off x="7673667" y="2164193"/>
            <a:ext cx="275564" cy="24288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線コネクタ 131"/>
          <p:cNvCxnSpPr/>
          <p:nvPr/>
        </p:nvCxnSpPr>
        <p:spPr>
          <a:xfrm>
            <a:off x="7654054" y="2176156"/>
            <a:ext cx="590354" cy="32846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線コネクタ 104"/>
          <p:cNvCxnSpPr/>
          <p:nvPr/>
        </p:nvCxnSpPr>
        <p:spPr>
          <a:xfrm flipH="1">
            <a:off x="6285902" y="2176156"/>
            <a:ext cx="1350466" cy="28722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直線コネクタ 168"/>
          <p:cNvCxnSpPr/>
          <p:nvPr/>
        </p:nvCxnSpPr>
        <p:spPr>
          <a:xfrm>
            <a:off x="3465973" y="5805264"/>
            <a:ext cx="0" cy="8442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テキスト ボックス 170"/>
          <p:cNvSpPr txBox="1"/>
          <p:nvPr/>
        </p:nvSpPr>
        <p:spPr>
          <a:xfrm>
            <a:off x="3613873" y="5880104"/>
            <a:ext cx="2159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solidFill>
                  <a:srgbClr val="FF0000"/>
                </a:solidFill>
              </a:rPr>
              <a:t>・・・母線</a:t>
            </a:r>
            <a:endParaRPr kumimoji="1"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65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5" grpId="0" animBg="1"/>
      <p:bldP spid="17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コンテンツ プレースホルダー 3" descr="C:\Users\teacher\Pictures\iCloud Photos\My Photo Stream\IMG_024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907695" y="4595124"/>
            <a:ext cx="7470314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この</a:t>
            </a:r>
            <a:r>
              <a:rPr kumimoji="1" lang="en-US" altLang="ja-JP" sz="5400" dirty="0" smtClean="0">
                <a:ea typeface="ＤＦ特太ゴシック体" panose="02010609000101010101" pitchFamily="1" charset="-128"/>
              </a:rPr>
              <a:t>500</a:t>
            </a:r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円</a:t>
            </a:r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玉を積み上げ</a:t>
            </a:r>
            <a:endParaRPr kumimoji="1" lang="en-US" altLang="ja-JP" sz="5400" dirty="0" smtClean="0">
              <a:ea typeface="ＤＦ特太ゴシック体" panose="02010609000101010101" pitchFamily="1" charset="-128"/>
            </a:endParaRPr>
          </a:p>
          <a:p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ていくと？</a:t>
            </a:r>
            <a:endParaRPr kumimoji="1" lang="ja-JP" altLang="en-US" sz="5400" dirty="0"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608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1026" name="Picture 2" descr="C:\Users\teacher\Desktop\500\IMG_02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9367" cy="6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66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050" name="Picture 2" descr="C:\Users\teacher\Desktop\500\IMG_02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63"/>
            <a:ext cx="9279367" cy="695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95536" y="4595124"/>
            <a:ext cx="8494633" cy="175432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5400" dirty="0" smtClean="0">
                <a:ea typeface="ＤＦ特太ゴシック体" panose="02010609000101010101" pitchFamily="1" charset="-128"/>
              </a:rPr>
              <a:t>500</a:t>
            </a:r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円玉</a:t>
            </a:r>
            <a:endParaRPr kumimoji="1" lang="en-US" altLang="ja-JP" sz="5400" dirty="0" smtClean="0">
              <a:ea typeface="ＤＦ特太ゴシック体" panose="02010609000101010101" pitchFamily="1" charset="-128"/>
            </a:endParaRPr>
          </a:p>
          <a:p>
            <a:r>
              <a:rPr kumimoji="1" lang="ja-JP" altLang="en-US" sz="5400" dirty="0" smtClean="0">
                <a:ea typeface="ＤＦ特太ゴシック体" panose="02010609000101010101" pitchFamily="1" charset="-128"/>
              </a:rPr>
              <a:t>どこまで積み上げられる？</a:t>
            </a:r>
            <a:endParaRPr kumimoji="1" lang="ja-JP" altLang="en-US" sz="5400" dirty="0">
              <a:ea typeface="ＤＦ特太ゴシック体" panose="02010609000101010101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61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3074" name="Picture 2" descr="C:\Users\teacher\Desktop\500\IMG_02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8909" y="0"/>
            <a:ext cx="9722909" cy="7292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5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8" name="Picture 2" descr="C:\Users\teacher\Desktop\500\IMG_025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" y="0"/>
            <a:ext cx="9155905" cy="686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1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2" name="Picture 2" descr="C:\Users\teacher\Desktop\500\IMG_025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-25250"/>
            <a:ext cx="9756575" cy="73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39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1130</TotalTime>
  <Words>309</Words>
  <Application>Microsoft Office PowerPoint</Application>
  <PresentationFormat>画面に合わせる (4:3)</PresentationFormat>
  <Paragraphs>54</Paragraphs>
  <Slides>34</Slides>
  <Notes>7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34</vt:i4>
      </vt:variant>
    </vt:vector>
  </HeadingPairs>
  <TitlesOfParts>
    <vt:vector size="35" baseType="lpstr">
      <vt:lpstr>Office ​​テーマ</vt:lpstr>
      <vt:lpstr>立体のいろいろな見方 面や線を動かしてできる立体</vt:lpstr>
      <vt:lpstr>面や線を動かしてできる立体</vt:lpstr>
      <vt:lpstr>５００円玉貯金　その後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三角柱はどんな図形をどのように動かしてできる立体か?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この図形を回転させてできる図形の見取図をかきましょう。</vt:lpstr>
      <vt:lpstr>この図形を回転させてできる図形の見取図をかきましょう。</vt:lpstr>
      <vt:lpstr>PowerPoint プレゼンテーション</vt:lpstr>
      <vt:lpstr>①　　　　　　　　　　②</vt:lpstr>
      <vt:lpstr>③</vt:lpstr>
      <vt:lpstr>④</vt:lpstr>
      <vt:lpstr>⑤</vt:lpstr>
      <vt:lpstr>⑥</vt:lpstr>
      <vt:lpstr>⑦</vt:lpstr>
      <vt:lpstr>線を動かしてできる立体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45</cp:revision>
  <dcterms:created xsi:type="dcterms:W3CDTF">2013-01-21T22:38:55Z</dcterms:created>
  <dcterms:modified xsi:type="dcterms:W3CDTF">2015-02-02T01:39:07Z</dcterms:modified>
</cp:coreProperties>
</file>