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8" r:id="rId2"/>
    <p:sldId id="269" r:id="rId3"/>
    <p:sldId id="272" r:id="rId4"/>
    <p:sldId id="271" r:id="rId5"/>
    <p:sldId id="273" r:id="rId6"/>
    <p:sldId id="274" r:id="rId7"/>
    <p:sldId id="275" r:id="rId8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DD68A9-3952-459C-AE95-58B8CA641CBA}" type="datetimeFigureOut">
              <a:rPr kumimoji="1" lang="ja-JP" altLang="en-US" smtClean="0"/>
              <a:t>2015/2/23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FA0F1E-3825-4687-9E6B-AE48A140DE2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25093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0B6A0-A63B-480A-94C8-580DF4E807D0}" type="datetimeFigureOut">
              <a:rPr kumimoji="1" lang="ja-JP" altLang="en-US" smtClean="0"/>
              <a:t>2015/2/23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B3B7-AB55-421A-92FD-624AB9604B7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22543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0B6A0-A63B-480A-94C8-580DF4E807D0}" type="datetimeFigureOut">
              <a:rPr kumimoji="1" lang="ja-JP" altLang="en-US" smtClean="0"/>
              <a:t>2015/2/23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B3B7-AB55-421A-92FD-624AB9604B7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53834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0B6A0-A63B-480A-94C8-580DF4E807D0}" type="datetimeFigureOut">
              <a:rPr kumimoji="1" lang="ja-JP" altLang="en-US" smtClean="0"/>
              <a:t>2015/2/23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B3B7-AB55-421A-92FD-624AB9604B7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04765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0B6A0-A63B-480A-94C8-580DF4E807D0}" type="datetimeFigureOut">
              <a:rPr kumimoji="1" lang="ja-JP" altLang="en-US" smtClean="0"/>
              <a:t>2015/2/23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B3B7-AB55-421A-92FD-624AB9604B7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88979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0B6A0-A63B-480A-94C8-580DF4E807D0}" type="datetimeFigureOut">
              <a:rPr kumimoji="1" lang="ja-JP" altLang="en-US" smtClean="0"/>
              <a:t>2015/2/23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B3B7-AB55-421A-92FD-624AB9604B7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19746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0B6A0-A63B-480A-94C8-580DF4E807D0}" type="datetimeFigureOut">
              <a:rPr kumimoji="1" lang="ja-JP" altLang="en-US" smtClean="0"/>
              <a:t>2015/2/23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B3B7-AB55-421A-92FD-624AB9604B7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20971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0B6A0-A63B-480A-94C8-580DF4E807D0}" type="datetimeFigureOut">
              <a:rPr kumimoji="1" lang="ja-JP" altLang="en-US" smtClean="0"/>
              <a:t>2015/2/23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B3B7-AB55-421A-92FD-624AB9604B7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80587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0B6A0-A63B-480A-94C8-580DF4E807D0}" type="datetimeFigureOut">
              <a:rPr kumimoji="1" lang="ja-JP" altLang="en-US" smtClean="0"/>
              <a:t>2015/2/23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B3B7-AB55-421A-92FD-624AB9604B7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28948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0B6A0-A63B-480A-94C8-580DF4E807D0}" type="datetimeFigureOut">
              <a:rPr kumimoji="1" lang="ja-JP" altLang="en-US" smtClean="0"/>
              <a:t>2015/2/23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B3B7-AB55-421A-92FD-624AB9604B7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42248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0B6A0-A63B-480A-94C8-580DF4E807D0}" type="datetimeFigureOut">
              <a:rPr kumimoji="1" lang="ja-JP" altLang="en-US" smtClean="0"/>
              <a:t>2015/2/23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B3B7-AB55-421A-92FD-624AB9604B7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65164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0B6A0-A63B-480A-94C8-580DF4E807D0}" type="datetimeFigureOut">
              <a:rPr kumimoji="1" lang="ja-JP" altLang="en-US" smtClean="0"/>
              <a:t>2015/2/23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B3B7-AB55-421A-92FD-624AB9604B7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23212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0B6A0-A63B-480A-94C8-580DF4E807D0}" type="datetimeFigureOut">
              <a:rPr kumimoji="1" lang="ja-JP" altLang="en-US" smtClean="0"/>
              <a:t>2015/2/23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1B3B7-AB55-421A-92FD-624AB9604B7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12078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Autofit/>
          </a:bodyPr>
          <a:lstStyle/>
          <a:p>
            <a:r>
              <a:rPr kumimoji="1" lang="ja-JP" altLang="en-US" sz="7200" dirty="0" smtClean="0"/>
              <a:t>立体の体積</a:t>
            </a:r>
            <a:endParaRPr kumimoji="1" lang="ja-JP" altLang="en-US" sz="7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2636912"/>
            <a:ext cx="8229600" cy="288032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kumimoji="1" lang="ja-JP" altLang="en-US" sz="5400" dirty="0" smtClean="0"/>
              <a:t>本時の目標</a:t>
            </a:r>
            <a:endParaRPr kumimoji="1" lang="en-US" altLang="ja-JP" sz="5400" dirty="0" smtClean="0"/>
          </a:p>
          <a:p>
            <a:pPr marL="0" indent="0">
              <a:buNone/>
            </a:pPr>
            <a:r>
              <a:rPr lang="ja-JP" altLang="en-US" sz="5400" dirty="0"/>
              <a:t>いろいろな立体の体積を求めることができる。</a:t>
            </a:r>
            <a:endParaRPr kumimoji="1" lang="ja-JP" altLang="en-US" sz="5400" dirty="0"/>
          </a:p>
        </p:txBody>
      </p:sp>
    </p:spTree>
    <p:extLst>
      <p:ext uri="{BB962C8B-B14F-4D97-AF65-F5344CB8AC3E}">
        <p14:creationId xmlns:p14="http://schemas.microsoft.com/office/powerpoint/2010/main" val="160198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角柱、円柱の体積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8736" y="5007225"/>
            <a:ext cx="8964488" cy="1512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 smtClean="0"/>
              <a:t>底面積　Ｓ　　高さ　ｈ　底面の円の半径　</a:t>
            </a:r>
            <a:r>
              <a:rPr kumimoji="1" lang="ja-JP" altLang="en-US" dirty="0" err="1" smtClean="0"/>
              <a:t>ｒ</a:t>
            </a:r>
            <a:r>
              <a:rPr kumimoji="1" lang="ja-JP" altLang="en-US" dirty="0" smtClean="0"/>
              <a:t>とすると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sz="3900" dirty="0" smtClean="0"/>
              <a:t>角柱の体積　</a:t>
            </a:r>
            <a:r>
              <a:rPr lang="ja-JP" altLang="en-US" dirty="0" smtClean="0"/>
              <a:t>　　　　　　</a:t>
            </a:r>
            <a:r>
              <a:rPr kumimoji="1" lang="ja-JP" altLang="en-US" sz="3900" dirty="0" smtClean="0"/>
              <a:t>円柱の体積　</a:t>
            </a:r>
            <a:endParaRPr kumimoji="1" lang="ja-JP" altLang="en-US" sz="3900" dirty="0">
              <a:solidFill>
                <a:srgbClr val="FF0000"/>
              </a:solidFill>
            </a:endParaRPr>
          </a:p>
        </p:txBody>
      </p:sp>
      <p:sp>
        <p:nvSpPr>
          <p:cNvPr id="4" name="二等辺三角形 3"/>
          <p:cNvSpPr/>
          <p:nvPr/>
        </p:nvSpPr>
        <p:spPr>
          <a:xfrm>
            <a:off x="683568" y="1316994"/>
            <a:ext cx="2716888" cy="675071"/>
          </a:xfrm>
          <a:prstGeom prst="triangle">
            <a:avLst>
              <a:gd name="adj" fmla="val 7485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二等辺三角形 4"/>
          <p:cNvSpPr/>
          <p:nvPr/>
        </p:nvSpPr>
        <p:spPr>
          <a:xfrm>
            <a:off x="657565" y="3810275"/>
            <a:ext cx="2716888" cy="675071"/>
          </a:xfrm>
          <a:prstGeom prst="triangle">
            <a:avLst>
              <a:gd name="adj" fmla="val 74336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6" name="直線コネクタ 5"/>
          <p:cNvCxnSpPr>
            <a:stCxn id="4" idx="0"/>
          </p:cNvCxnSpPr>
          <p:nvPr/>
        </p:nvCxnSpPr>
        <p:spPr>
          <a:xfrm>
            <a:off x="2717240" y="1316994"/>
            <a:ext cx="0" cy="238387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フリーフォーム 6"/>
          <p:cNvSpPr/>
          <p:nvPr/>
        </p:nvSpPr>
        <p:spPr>
          <a:xfrm>
            <a:off x="2559646" y="3868628"/>
            <a:ext cx="253218" cy="112542"/>
          </a:xfrm>
          <a:custGeom>
            <a:avLst/>
            <a:gdLst>
              <a:gd name="connsiteX0" fmla="*/ 0 w 253218"/>
              <a:gd name="connsiteY0" fmla="*/ 0 h 112542"/>
              <a:gd name="connsiteX1" fmla="*/ 112541 w 253218"/>
              <a:gd name="connsiteY1" fmla="*/ 112542 h 112542"/>
              <a:gd name="connsiteX2" fmla="*/ 253218 w 253218"/>
              <a:gd name="connsiteY2" fmla="*/ 84407 h 11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3218" h="112542">
                <a:moveTo>
                  <a:pt x="0" y="0"/>
                </a:moveTo>
                <a:lnTo>
                  <a:pt x="112541" y="112542"/>
                </a:lnTo>
                <a:lnTo>
                  <a:pt x="253218" y="84407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095196" y="3794118"/>
            <a:ext cx="4667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 smtClean="0"/>
              <a:t>S</a:t>
            </a:r>
            <a:endParaRPr kumimoji="1" lang="ja-JP" altLang="en-US" sz="4800" dirty="0"/>
          </a:p>
        </p:txBody>
      </p:sp>
      <p:sp>
        <p:nvSpPr>
          <p:cNvPr id="8" name="正方形/長方形 7"/>
          <p:cNvSpPr/>
          <p:nvPr/>
        </p:nvSpPr>
        <p:spPr>
          <a:xfrm>
            <a:off x="683568" y="1992065"/>
            <a:ext cx="2716888" cy="2493281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フリーフォーム 8"/>
          <p:cNvSpPr/>
          <p:nvPr/>
        </p:nvSpPr>
        <p:spPr>
          <a:xfrm>
            <a:off x="2561990" y="1362249"/>
            <a:ext cx="253218" cy="112542"/>
          </a:xfrm>
          <a:custGeom>
            <a:avLst/>
            <a:gdLst>
              <a:gd name="connsiteX0" fmla="*/ 0 w 253218"/>
              <a:gd name="connsiteY0" fmla="*/ 0 h 112542"/>
              <a:gd name="connsiteX1" fmla="*/ 112541 w 253218"/>
              <a:gd name="connsiteY1" fmla="*/ 112542 h 112542"/>
              <a:gd name="connsiteX2" fmla="*/ 253218 w 253218"/>
              <a:gd name="connsiteY2" fmla="*/ 84407 h 11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3218" h="112542">
                <a:moveTo>
                  <a:pt x="0" y="0"/>
                </a:moveTo>
                <a:lnTo>
                  <a:pt x="112541" y="112542"/>
                </a:lnTo>
                <a:lnTo>
                  <a:pt x="253218" y="84407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400456" y="2647553"/>
            <a:ext cx="5677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 smtClean="0"/>
              <a:t>ｈ</a:t>
            </a:r>
            <a:endParaRPr kumimoji="1" lang="ja-JP" altLang="en-US" sz="4800" dirty="0"/>
          </a:p>
        </p:txBody>
      </p:sp>
      <p:sp>
        <p:nvSpPr>
          <p:cNvPr id="14" name="円/楕円 13"/>
          <p:cNvSpPr/>
          <p:nvPr/>
        </p:nvSpPr>
        <p:spPr>
          <a:xfrm>
            <a:off x="5430519" y="3501556"/>
            <a:ext cx="2238944" cy="109756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584114" y="3654349"/>
            <a:ext cx="4667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800" dirty="0" smtClean="0"/>
              <a:t>S</a:t>
            </a:r>
            <a:endParaRPr kumimoji="1" lang="ja-JP" altLang="en-US" sz="48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814892" y="3192684"/>
            <a:ext cx="443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 smtClean="0"/>
              <a:t>ｒ</a:t>
            </a:r>
            <a:endParaRPr kumimoji="1" lang="ja-JP" altLang="en-US" sz="5400" dirty="0"/>
          </a:p>
        </p:txBody>
      </p:sp>
      <p:cxnSp>
        <p:nvCxnSpPr>
          <p:cNvPr id="17" name="直線矢印コネクタ 16"/>
          <p:cNvCxnSpPr/>
          <p:nvPr/>
        </p:nvCxnSpPr>
        <p:spPr>
          <a:xfrm>
            <a:off x="5503646" y="3975774"/>
            <a:ext cx="1032021" cy="0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フローチャート : 磁気ディスク 14"/>
          <p:cNvSpPr/>
          <p:nvPr/>
        </p:nvSpPr>
        <p:spPr>
          <a:xfrm>
            <a:off x="5430519" y="1294571"/>
            <a:ext cx="2238944" cy="3304548"/>
          </a:xfrm>
          <a:prstGeom prst="flowChartMagneticDisk">
            <a:avLst/>
          </a:prstGeom>
          <a:solidFill>
            <a:schemeClr val="accent1">
              <a:lumMod val="20000"/>
              <a:lumOff val="80000"/>
              <a:alpha val="4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9" name="直線コネクタ 18"/>
          <p:cNvCxnSpPr>
            <a:stCxn id="14" idx="2"/>
          </p:cNvCxnSpPr>
          <p:nvPr/>
        </p:nvCxnSpPr>
        <p:spPr>
          <a:xfrm flipV="1">
            <a:off x="5430519" y="1854542"/>
            <a:ext cx="1" cy="2195796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 flipV="1">
            <a:off x="3392428" y="1962411"/>
            <a:ext cx="0" cy="2533332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4830894" y="2537195"/>
            <a:ext cx="5677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 smtClean="0"/>
              <a:t>ｈ</a:t>
            </a:r>
            <a:endParaRPr kumimoji="1" lang="ja-JP" altLang="en-US" sz="4800" dirty="0"/>
          </a:p>
        </p:txBody>
      </p:sp>
      <p:sp>
        <p:nvSpPr>
          <p:cNvPr id="27" name="正方形/長方形 26"/>
          <p:cNvSpPr/>
          <p:nvPr/>
        </p:nvSpPr>
        <p:spPr>
          <a:xfrm>
            <a:off x="2597896" y="5634508"/>
            <a:ext cx="1725152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900" dirty="0">
                <a:solidFill>
                  <a:srgbClr val="FF0000"/>
                </a:solidFill>
              </a:rPr>
              <a:t>Ｖ＝Ｓｈ</a:t>
            </a:r>
            <a:endParaRPr lang="ja-JP" altLang="en-US" dirty="0"/>
          </a:p>
        </p:txBody>
      </p:sp>
      <p:sp>
        <p:nvSpPr>
          <p:cNvPr id="28" name="正方形/長方形 27"/>
          <p:cNvSpPr/>
          <p:nvPr/>
        </p:nvSpPr>
        <p:spPr>
          <a:xfrm>
            <a:off x="7038214" y="5627134"/>
            <a:ext cx="1986441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900" dirty="0">
                <a:solidFill>
                  <a:srgbClr val="FF0000"/>
                </a:solidFill>
              </a:rPr>
              <a:t>Ｖ＝</a:t>
            </a:r>
            <a:r>
              <a:rPr lang="en-US" altLang="ja-JP" sz="3900" dirty="0">
                <a:solidFill>
                  <a:srgbClr val="FF0000"/>
                </a:solidFill>
              </a:rPr>
              <a:t>π</a:t>
            </a:r>
            <a:r>
              <a:rPr lang="ja-JP" altLang="en-US" sz="3900" dirty="0" err="1">
                <a:solidFill>
                  <a:srgbClr val="FF0000"/>
                </a:solidFill>
              </a:rPr>
              <a:t>ｒ</a:t>
            </a:r>
            <a:r>
              <a:rPr lang="en-US" altLang="ja-JP" sz="3900" baseline="30000" dirty="0">
                <a:solidFill>
                  <a:srgbClr val="FF0000"/>
                </a:solidFill>
              </a:rPr>
              <a:t>2</a:t>
            </a:r>
            <a:r>
              <a:rPr lang="ja-JP" altLang="en-US" sz="3900" dirty="0">
                <a:solidFill>
                  <a:srgbClr val="FF0000"/>
                </a:solidFill>
              </a:rPr>
              <a:t>ｈ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9502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7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46856" y="-6860"/>
            <a:ext cx="8229600" cy="706090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角錐・円錐の体積</a:t>
            </a:r>
            <a:endParaRPr kumimoji="1" lang="ja-JP" altLang="en-US" dirty="0"/>
          </a:p>
        </p:txBody>
      </p:sp>
      <p:pic>
        <p:nvPicPr>
          <p:cNvPr id="14" name="図 13"/>
          <p:cNvPicPr/>
          <p:nvPr/>
        </p:nvPicPr>
        <p:blipFill rotWithShape="1">
          <a:blip r:embed="rId2"/>
          <a:srcRect l="56226" t="10034" r="31274" b="55567"/>
          <a:stretch/>
        </p:blipFill>
        <p:spPr bwMode="auto">
          <a:xfrm>
            <a:off x="2160239" y="648233"/>
            <a:ext cx="2088232" cy="31683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図 18"/>
          <p:cNvPicPr/>
          <p:nvPr/>
        </p:nvPicPr>
        <p:blipFill rotWithShape="1">
          <a:blip r:embed="rId2"/>
          <a:srcRect l="31442" t="51993" r="55241" b="15024"/>
          <a:stretch/>
        </p:blipFill>
        <p:spPr bwMode="auto">
          <a:xfrm>
            <a:off x="0" y="1056853"/>
            <a:ext cx="2056600" cy="283636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44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0" name="直線コネクタ 19"/>
          <p:cNvCxnSpPr/>
          <p:nvPr/>
        </p:nvCxnSpPr>
        <p:spPr>
          <a:xfrm>
            <a:off x="3186025" y="1056853"/>
            <a:ext cx="0" cy="2351112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1058958" y="1056853"/>
            <a:ext cx="0" cy="2351112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正方形/長方形 2"/>
          <p:cNvSpPr/>
          <p:nvPr/>
        </p:nvSpPr>
        <p:spPr>
          <a:xfrm>
            <a:off x="3186025" y="2182648"/>
            <a:ext cx="4395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dirty="0">
                <a:solidFill>
                  <a:prstClr val="black"/>
                </a:solidFill>
              </a:rPr>
              <a:t>ｈ</a:t>
            </a:r>
            <a:endParaRPr lang="ja-JP" altLang="en-US" dirty="0"/>
          </a:p>
        </p:txBody>
      </p:sp>
      <p:sp>
        <p:nvSpPr>
          <p:cNvPr id="22" name="正方形/長方形 21"/>
          <p:cNvSpPr/>
          <p:nvPr/>
        </p:nvSpPr>
        <p:spPr>
          <a:xfrm>
            <a:off x="1068109" y="2232409"/>
            <a:ext cx="4395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dirty="0">
                <a:solidFill>
                  <a:prstClr val="black"/>
                </a:solidFill>
              </a:rPr>
              <a:t>ｈ</a:t>
            </a:r>
            <a:endParaRPr lang="ja-JP" altLang="en-US" dirty="0"/>
          </a:p>
        </p:txBody>
      </p:sp>
      <p:sp>
        <p:nvSpPr>
          <p:cNvPr id="13" name="正方形/長方形 12"/>
          <p:cNvSpPr/>
          <p:nvPr/>
        </p:nvSpPr>
        <p:spPr>
          <a:xfrm>
            <a:off x="593512" y="3211142"/>
            <a:ext cx="3401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dirty="0">
                <a:solidFill>
                  <a:prstClr val="black"/>
                </a:solidFill>
              </a:rPr>
              <a:t>ｒ</a:t>
            </a:r>
            <a:endParaRPr lang="ja-JP" altLang="en-US" dirty="0"/>
          </a:p>
        </p:txBody>
      </p:sp>
      <p:sp>
        <p:nvSpPr>
          <p:cNvPr id="24" name="正方形/長方形 23"/>
          <p:cNvSpPr/>
          <p:nvPr/>
        </p:nvSpPr>
        <p:spPr>
          <a:xfrm>
            <a:off x="2737322" y="3212732"/>
            <a:ext cx="3401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dirty="0">
                <a:solidFill>
                  <a:prstClr val="black"/>
                </a:solidFill>
              </a:rPr>
              <a:t>ｒ</a:t>
            </a:r>
            <a:endParaRPr lang="ja-JP" altLang="en-US" dirty="0"/>
          </a:p>
        </p:txBody>
      </p:sp>
      <p:cxnSp>
        <p:nvCxnSpPr>
          <p:cNvPr id="25" name="直線コネクタ 24"/>
          <p:cNvCxnSpPr/>
          <p:nvPr/>
        </p:nvCxnSpPr>
        <p:spPr>
          <a:xfrm>
            <a:off x="2232247" y="3387297"/>
            <a:ext cx="953778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/>
          <p:nvPr/>
        </p:nvCxnSpPr>
        <p:spPr>
          <a:xfrm>
            <a:off x="114331" y="3387297"/>
            <a:ext cx="953778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図 42"/>
          <p:cNvPicPr/>
          <p:nvPr/>
        </p:nvPicPr>
        <p:blipFill rotWithShape="1">
          <a:blip r:embed="rId2"/>
          <a:srcRect l="31442" t="51993" r="55241" b="15024"/>
          <a:stretch/>
        </p:blipFill>
        <p:spPr bwMode="auto">
          <a:xfrm rot="10800000">
            <a:off x="4303863" y="3796233"/>
            <a:ext cx="2056600" cy="283636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44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図 43"/>
          <p:cNvPicPr/>
          <p:nvPr/>
        </p:nvPicPr>
        <p:blipFill rotWithShape="1">
          <a:blip r:embed="rId2"/>
          <a:srcRect l="56226" t="10034" r="31274" b="55567"/>
          <a:stretch/>
        </p:blipFill>
        <p:spPr bwMode="auto">
          <a:xfrm>
            <a:off x="6688274" y="3697472"/>
            <a:ext cx="2088232" cy="31683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8" name="グループ化 47"/>
          <p:cNvGrpSpPr/>
          <p:nvPr/>
        </p:nvGrpSpPr>
        <p:grpSpPr>
          <a:xfrm>
            <a:off x="4323008" y="3917538"/>
            <a:ext cx="1942006" cy="2596028"/>
            <a:chOff x="4248471" y="3910797"/>
            <a:chExt cx="2018156" cy="2596028"/>
          </a:xfrm>
        </p:grpSpPr>
        <p:sp>
          <p:nvSpPr>
            <p:cNvPr id="46" name="弦 45"/>
            <p:cNvSpPr/>
            <p:nvPr/>
          </p:nvSpPr>
          <p:spPr>
            <a:xfrm rot="5400000">
              <a:off x="4874571" y="3284697"/>
              <a:ext cx="727513" cy="1979714"/>
            </a:xfrm>
            <a:prstGeom prst="chord">
              <a:avLst>
                <a:gd name="adj1" fmla="val 5327645"/>
                <a:gd name="adj2" fmla="val 16200000"/>
              </a:avLst>
            </a:prstGeom>
            <a:solidFill>
              <a:srgbClr val="FFFF00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二等辺三角形 46"/>
            <p:cNvSpPr/>
            <p:nvPr/>
          </p:nvSpPr>
          <p:spPr>
            <a:xfrm rot="10800000">
              <a:off x="4286913" y="4274758"/>
              <a:ext cx="1979714" cy="2232067"/>
            </a:xfrm>
            <a:prstGeom prst="triangle">
              <a:avLst/>
            </a:prstGeom>
            <a:solidFill>
              <a:srgbClr val="FFFF00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9" name="円柱 48"/>
          <p:cNvSpPr/>
          <p:nvPr/>
        </p:nvSpPr>
        <p:spPr>
          <a:xfrm>
            <a:off x="6763415" y="5343915"/>
            <a:ext cx="1869075" cy="1418184"/>
          </a:xfrm>
          <a:prstGeom prst="can">
            <a:avLst>
              <a:gd name="adj" fmla="val 44469"/>
            </a:avLst>
          </a:prstGeom>
          <a:solidFill>
            <a:srgbClr val="FFFF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柱 49"/>
          <p:cNvSpPr/>
          <p:nvPr/>
        </p:nvSpPr>
        <p:spPr>
          <a:xfrm>
            <a:off x="6763414" y="4634823"/>
            <a:ext cx="1869075" cy="1418184"/>
          </a:xfrm>
          <a:prstGeom prst="can">
            <a:avLst>
              <a:gd name="adj" fmla="val 44469"/>
            </a:avLst>
          </a:prstGeom>
          <a:solidFill>
            <a:srgbClr val="FFFF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柱 50"/>
          <p:cNvSpPr/>
          <p:nvPr/>
        </p:nvSpPr>
        <p:spPr>
          <a:xfrm>
            <a:off x="6763415" y="3829309"/>
            <a:ext cx="1869075" cy="1418184"/>
          </a:xfrm>
          <a:prstGeom prst="can">
            <a:avLst>
              <a:gd name="adj" fmla="val 44469"/>
            </a:avLst>
          </a:prstGeom>
          <a:solidFill>
            <a:srgbClr val="FFFF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2" name="図 51"/>
          <p:cNvPicPr/>
          <p:nvPr/>
        </p:nvPicPr>
        <p:blipFill rotWithShape="1">
          <a:blip r:embed="rId2"/>
          <a:srcRect l="31442" t="51993" r="55241" b="15024"/>
          <a:stretch/>
        </p:blipFill>
        <p:spPr bwMode="auto">
          <a:xfrm rot="10800000">
            <a:off x="2226688" y="3796234"/>
            <a:ext cx="2056600" cy="283636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44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3" name="グループ化 52"/>
          <p:cNvGrpSpPr/>
          <p:nvPr/>
        </p:nvGrpSpPr>
        <p:grpSpPr>
          <a:xfrm>
            <a:off x="2245833" y="3917539"/>
            <a:ext cx="1942006" cy="2596028"/>
            <a:chOff x="4248471" y="3910797"/>
            <a:chExt cx="2018156" cy="2596028"/>
          </a:xfrm>
        </p:grpSpPr>
        <p:sp>
          <p:nvSpPr>
            <p:cNvPr id="54" name="弦 53"/>
            <p:cNvSpPr/>
            <p:nvPr/>
          </p:nvSpPr>
          <p:spPr>
            <a:xfrm rot="5400000">
              <a:off x="4874571" y="3284697"/>
              <a:ext cx="727513" cy="1979714"/>
            </a:xfrm>
            <a:prstGeom prst="chord">
              <a:avLst>
                <a:gd name="adj1" fmla="val 5327645"/>
                <a:gd name="adj2" fmla="val 16200000"/>
              </a:avLst>
            </a:prstGeom>
            <a:solidFill>
              <a:srgbClr val="FFFF00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二等辺三角形 54"/>
            <p:cNvSpPr/>
            <p:nvPr/>
          </p:nvSpPr>
          <p:spPr>
            <a:xfrm rot="10800000">
              <a:off x="4286913" y="4274758"/>
              <a:ext cx="1979714" cy="2232067"/>
            </a:xfrm>
            <a:prstGeom prst="triangle">
              <a:avLst/>
            </a:prstGeom>
            <a:solidFill>
              <a:srgbClr val="FFFF00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56" name="図 55"/>
          <p:cNvPicPr/>
          <p:nvPr/>
        </p:nvPicPr>
        <p:blipFill rotWithShape="1">
          <a:blip r:embed="rId2"/>
          <a:srcRect l="31442" t="51993" r="55241" b="15024"/>
          <a:stretch/>
        </p:blipFill>
        <p:spPr bwMode="auto">
          <a:xfrm rot="10800000">
            <a:off x="150841" y="3798821"/>
            <a:ext cx="2056600" cy="283636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44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7" name="グループ化 56"/>
          <p:cNvGrpSpPr/>
          <p:nvPr/>
        </p:nvGrpSpPr>
        <p:grpSpPr>
          <a:xfrm>
            <a:off x="169986" y="3920126"/>
            <a:ext cx="1942006" cy="2596028"/>
            <a:chOff x="4248471" y="3910797"/>
            <a:chExt cx="2018156" cy="2596028"/>
          </a:xfrm>
        </p:grpSpPr>
        <p:sp>
          <p:nvSpPr>
            <p:cNvPr id="58" name="弦 57"/>
            <p:cNvSpPr/>
            <p:nvPr/>
          </p:nvSpPr>
          <p:spPr>
            <a:xfrm rot="5400000">
              <a:off x="4874571" y="3284697"/>
              <a:ext cx="727513" cy="1979714"/>
            </a:xfrm>
            <a:prstGeom prst="chord">
              <a:avLst>
                <a:gd name="adj1" fmla="val 5327645"/>
                <a:gd name="adj2" fmla="val 16200000"/>
              </a:avLst>
            </a:prstGeom>
            <a:solidFill>
              <a:srgbClr val="FFFF00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二等辺三角形 58"/>
            <p:cNvSpPr/>
            <p:nvPr/>
          </p:nvSpPr>
          <p:spPr>
            <a:xfrm rot="10800000">
              <a:off x="4286913" y="4274758"/>
              <a:ext cx="1979714" cy="2232067"/>
            </a:xfrm>
            <a:prstGeom prst="triangle">
              <a:avLst/>
            </a:prstGeom>
            <a:solidFill>
              <a:srgbClr val="FFFF00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テキスト ボックス 59"/>
              <p:cNvSpPr txBox="1"/>
              <p:nvPr/>
            </p:nvSpPr>
            <p:spPr>
              <a:xfrm>
                <a:off x="4283930" y="757454"/>
                <a:ext cx="4840138" cy="29499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800" dirty="0" smtClean="0"/>
                  <a:t>円錐</a:t>
                </a:r>
                <a:r>
                  <a:rPr kumimoji="1" lang="ja-JP" altLang="en-US" sz="2800" dirty="0" smtClean="0"/>
                  <a:t>と</a:t>
                </a:r>
                <a:r>
                  <a:rPr lang="ja-JP" altLang="en-US" sz="2800" dirty="0"/>
                  <a:t>円柱</a:t>
                </a:r>
                <a:r>
                  <a:rPr kumimoji="1" lang="ja-JP" altLang="en-US" sz="2800" dirty="0" smtClean="0"/>
                  <a:t>の高さと底面積が等しいとき、円錐の体積は円柱の体積の</a:t>
                </a:r>
                <a:endParaRPr kumimoji="1" lang="en-US" altLang="ja-JP" sz="28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54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kumimoji="1" lang="ja-JP" altLang="en-US" sz="5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１</m:t>
                          </m:r>
                        </m:num>
                        <m:den>
                          <m:r>
                            <a:rPr kumimoji="1" lang="ja-JP" altLang="en-US" sz="5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３</m:t>
                          </m:r>
                        </m:den>
                      </m:f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60" name="テキスト ボックス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30" y="757454"/>
                <a:ext cx="4840138" cy="2949910"/>
              </a:xfrm>
              <a:prstGeom prst="rect">
                <a:avLst/>
              </a:prstGeom>
              <a:blipFill rotWithShape="1">
                <a:blip r:embed="rId3"/>
                <a:stretch>
                  <a:fillRect l="-2645" t="-2066" r="-113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286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6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角錐・円錐の体積</a:t>
            </a:r>
            <a:endParaRPr kumimoji="1" lang="ja-JP" altLang="en-US" dirty="0"/>
          </a:p>
        </p:txBody>
      </p:sp>
      <p:sp>
        <p:nvSpPr>
          <p:cNvPr id="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4629577"/>
            <a:ext cx="9239516" cy="18749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ja-JP" altLang="en-US" dirty="0" smtClean="0"/>
              <a:t>底面積　Ｓ　　高さ　ｈ　底面の円の半径　</a:t>
            </a:r>
            <a:r>
              <a:rPr kumimoji="1" lang="ja-JP" altLang="en-US" dirty="0" err="1" smtClean="0"/>
              <a:t>ｒ</a:t>
            </a:r>
            <a:r>
              <a:rPr kumimoji="1" lang="ja-JP" altLang="en-US" dirty="0" smtClean="0"/>
              <a:t>とすると</a:t>
            </a:r>
            <a:endParaRPr kumimoji="1" lang="en-US" altLang="ja-JP" dirty="0" smtClean="0"/>
          </a:p>
          <a:p>
            <a:pPr marL="0" indent="0">
              <a:buNone/>
            </a:pPr>
            <a:endParaRPr lang="en-US" altLang="ja-JP" sz="3600" dirty="0" smtClean="0"/>
          </a:p>
          <a:p>
            <a:pPr marL="0" indent="0">
              <a:buNone/>
            </a:pPr>
            <a:r>
              <a:rPr lang="ja-JP" altLang="en-US" sz="3600" dirty="0" smtClean="0"/>
              <a:t>角錐の体積　</a:t>
            </a:r>
            <a:r>
              <a:rPr lang="ja-JP" altLang="en-US" sz="2800" dirty="0" smtClean="0"/>
              <a:t>　　　　　　</a:t>
            </a:r>
            <a:r>
              <a:rPr lang="ja-JP" altLang="en-US" sz="2800" smtClean="0"/>
              <a:t>　</a:t>
            </a:r>
            <a:r>
              <a:rPr kumimoji="1" lang="ja-JP" altLang="en-US" sz="3600" smtClean="0"/>
              <a:t>円錐の</a:t>
            </a:r>
            <a:r>
              <a:rPr kumimoji="1" lang="ja-JP" altLang="en-US" sz="3600" dirty="0" smtClean="0"/>
              <a:t>体積　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/>
              <p:cNvSpPr/>
              <p:nvPr/>
            </p:nvSpPr>
            <p:spPr>
              <a:xfrm>
                <a:off x="2365939" y="5500534"/>
                <a:ext cx="2066591" cy="10561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3900" dirty="0" smtClean="0">
                    <a:solidFill>
                      <a:srgbClr val="FF0000"/>
                    </a:solidFill>
                  </a:rPr>
                  <a:t>Ｖ＝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9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ja-JP" altLang="en-US" sz="39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１</m:t>
                        </m:r>
                      </m:num>
                      <m:den>
                        <m:r>
                          <a:rPr lang="ja-JP" altLang="en-US" sz="39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３</m:t>
                        </m:r>
                      </m:den>
                    </m:f>
                  </m:oMath>
                </a14:m>
                <a:r>
                  <a:rPr lang="ja-JP" altLang="en-US" sz="3900" dirty="0" smtClean="0">
                    <a:solidFill>
                      <a:srgbClr val="FF0000"/>
                    </a:solidFill>
                  </a:rPr>
                  <a:t>Ｓｈ</a:t>
                </a:r>
                <a:endParaRPr lang="ja-JP" altLang="en-US" dirty="0"/>
              </a:p>
            </p:txBody>
          </p:sp>
        </mc:Choice>
        <mc:Fallback xmlns=""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5939" y="5500534"/>
                <a:ext cx="2066591" cy="1056187"/>
              </a:xfrm>
              <a:prstGeom prst="rect">
                <a:avLst/>
              </a:prstGeom>
              <a:blipFill rotWithShape="1">
                <a:blip r:embed="rId2"/>
                <a:stretch>
                  <a:fillRect l="-9735" r="-8850" b="-57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/>
              <p:cNvSpPr/>
              <p:nvPr/>
            </p:nvSpPr>
            <p:spPr>
              <a:xfrm>
                <a:off x="6578694" y="5495730"/>
                <a:ext cx="2552302" cy="10561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3900" dirty="0">
                    <a:solidFill>
                      <a:srgbClr val="FF0000"/>
                    </a:solidFill>
                  </a:rPr>
                  <a:t>Ｖ＝</a:t>
                </a:r>
                <a:r>
                  <a:rPr lang="en-US" altLang="ja-JP" sz="39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9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ja-JP" altLang="en-US" sz="39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１</m:t>
                        </m:r>
                      </m:num>
                      <m:den>
                        <m:r>
                          <a:rPr lang="ja-JP" altLang="en-US" sz="39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３</m:t>
                        </m:r>
                      </m:den>
                    </m:f>
                    <m:r>
                      <a:rPr lang="ja-JP" altLang="en-US" sz="3900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altLang="ja-JP" sz="3900" dirty="0">
                    <a:solidFill>
                      <a:srgbClr val="FF0000"/>
                    </a:solidFill>
                  </a:rPr>
                  <a:t>π</a:t>
                </a:r>
                <a:r>
                  <a:rPr lang="ja-JP" altLang="en-US" sz="3900" dirty="0" err="1">
                    <a:solidFill>
                      <a:srgbClr val="FF0000"/>
                    </a:solidFill>
                  </a:rPr>
                  <a:t>ｒ</a:t>
                </a:r>
                <a:r>
                  <a:rPr lang="en-US" altLang="ja-JP" sz="3900" baseline="30000" dirty="0">
                    <a:solidFill>
                      <a:srgbClr val="FF0000"/>
                    </a:solidFill>
                  </a:rPr>
                  <a:t>2</a:t>
                </a:r>
                <a:r>
                  <a:rPr lang="ja-JP" altLang="en-US" sz="3900" dirty="0">
                    <a:solidFill>
                      <a:srgbClr val="FF0000"/>
                    </a:solidFill>
                  </a:rPr>
                  <a:t>ｈ</a:t>
                </a:r>
                <a:endParaRPr lang="ja-JP" altLang="en-US" dirty="0"/>
              </a:p>
            </p:txBody>
          </p:sp>
        </mc:Choice>
        <mc:Fallback xmlns="">
          <p:sp>
            <p:nvSpPr>
              <p:cNvPr id="6" name="正方形/長方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8694" y="5495730"/>
                <a:ext cx="2552302" cy="1056187"/>
              </a:xfrm>
              <a:prstGeom prst="rect">
                <a:avLst/>
              </a:prstGeom>
              <a:blipFill rotWithShape="1">
                <a:blip r:embed="rId3"/>
                <a:stretch>
                  <a:fillRect l="-7876" r="-7160" b="-1156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5" t="33846" r="67005" b="52178"/>
          <a:stretch/>
        </p:blipFill>
        <p:spPr bwMode="auto">
          <a:xfrm>
            <a:off x="395536" y="1334065"/>
            <a:ext cx="3387995" cy="3124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6" t="34611" r="71006" b="37768"/>
          <a:stretch/>
        </p:blipFill>
        <p:spPr bwMode="auto">
          <a:xfrm>
            <a:off x="5167464" y="1104714"/>
            <a:ext cx="2848468" cy="3230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直線コネクタ 9"/>
          <p:cNvCxnSpPr/>
          <p:nvPr/>
        </p:nvCxnSpPr>
        <p:spPr>
          <a:xfrm>
            <a:off x="6591698" y="1431225"/>
            <a:ext cx="0" cy="2351112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 flipH="1">
            <a:off x="2073781" y="1485610"/>
            <a:ext cx="15752" cy="2152711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6591698" y="2480861"/>
            <a:ext cx="5677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 smtClean="0"/>
              <a:t>ｈ</a:t>
            </a:r>
            <a:endParaRPr kumimoji="1" lang="ja-JP" altLang="en-US" sz="48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129492" y="2322245"/>
            <a:ext cx="5677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 smtClean="0"/>
              <a:t>ｈ</a:t>
            </a:r>
            <a:endParaRPr kumimoji="1" lang="ja-JP" altLang="en-US" sz="48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331640" y="3273590"/>
            <a:ext cx="6415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 smtClean="0"/>
              <a:t>Ｓ</a:t>
            </a:r>
            <a:endParaRPr kumimoji="1" lang="ja-JP" altLang="en-US" sz="48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624767" y="3366838"/>
            <a:ext cx="9669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800" dirty="0" smtClean="0"/>
              <a:t>π</a:t>
            </a:r>
            <a:r>
              <a:rPr lang="ja-JP" altLang="en-US" sz="4800" dirty="0" err="1" smtClean="0"/>
              <a:t>ｒ</a:t>
            </a:r>
            <a:r>
              <a:rPr lang="en-US" altLang="ja-JP" sz="4800" baseline="30000" dirty="0" smtClean="0"/>
              <a:t>2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361393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4082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回転体の体積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38883" y="764704"/>
            <a:ext cx="8712968" cy="2376264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 smtClean="0"/>
              <a:t>下の図のような直角三角形</a:t>
            </a:r>
            <a:r>
              <a:rPr kumimoji="1" lang="en-US" altLang="ja-JP" dirty="0" smtClean="0"/>
              <a:t>ABC</a:t>
            </a:r>
            <a:r>
              <a:rPr kumimoji="1" lang="ja-JP" altLang="en-US" dirty="0" smtClean="0"/>
              <a:t>で次のような二つの回転体をつくる。どちらの体積が大きいだろうか。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ア　直線</a:t>
            </a:r>
            <a:r>
              <a:rPr lang="en-US" altLang="ja-JP" dirty="0" smtClean="0"/>
              <a:t>AB</a:t>
            </a:r>
            <a:r>
              <a:rPr lang="ja-JP" altLang="en-US" dirty="0" smtClean="0"/>
              <a:t>を軸として</a:t>
            </a:r>
            <a:r>
              <a:rPr lang="en-US" altLang="ja-JP" dirty="0" smtClean="0"/>
              <a:t>1</a:t>
            </a:r>
            <a:r>
              <a:rPr lang="ja-JP" altLang="en-US" dirty="0" smtClean="0"/>
              <a:t>回転させてできた立体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　イ　直線</a:t>
            </a:r>
            <a:r>
              <a:rPr kumimoji="1" lang="en-US" altLang="ja-JP" dirty="0" smtClean="0"/>
              <a:t>AC</a:t>
            </a:r>
            <a:r>
              <a:rPr kumimoji="1" lang="ja-JP" altLang="en-US" dirty="0" smtClean="0"/>
              <a:t>を軸として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回転させてできる立体</a:t>
            </a:r>
            <a:endParaRPr kumimoji="1" lang="ja-JP" altLang="en-US" dirty="0"/>
          </a:p>
        </p:txBody>
      </p:sp>
      <p:sp>
        <p:nvSpPr>
          <p:cNvPr id="4" name="直角三角形 3"/>
          <p:cNvSpPr/>
          <p:nvPr/>
        </p:nvSpPr>
        <p:spPr>
          <a:xfrm flipH="1">
            <a:off x="379664" y="3349829"/>
            <a:ext cx="2664296" cy="1224136"/>
          </a:xfrm>
          <a:prstGeom prst="rtTriangle">
            <a:avLst/>
          </a:prstGeom>
          <a:solidFill>
            <a:srgbClr val="FFFF00">
              <a:alpha val="4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91952" y="4465881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C</a:t>
            </a:r>
            <a:endParaRPr kumimoji="1" lang="ja-JP" altLang="en-US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845908" y="2870607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B</a:t>
            </a:r>
            <a:endParaRPr kumimoji="1" lang="ja-JP" altLang="en-US" sz="2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847432" y="4465881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A</a:t>
            </a:r>
            <a:endParaRPr kumimoji="1" lang="ja-JP" altLang="en-US" sz="28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050372" y="3700287"/>
            <a:ext cx="7264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3㎝</a:t>
            </a:r>
            <a:endParaRPr kumimoji="1" lang="ja-JP" altLang="en-US" sz="28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399756" y="4496273"/>
            <a:ext cx="7264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6</a:t>
            </a:r>
            <a:r>
              <a:rPr kumimoji="1" lang="en-US" altLang="ja-JP" sz="2800" dirty="0" smtClean="0"/>
              <a:t>㎝</a:t>
            </a:r>
            <a:endParaRPr kumimoji="1" lang="ja-JP" altLang="en-US" sz="2800" dirty="0"/>
          </a:p>
        </p:txBody>
      </p:sp>
      <p:grpSp>
        <p:nvGrpSpPr>
          <p:cNvPr id="15" name="グループ化 14"/>
          <p:cNvGrpSpPr/>
          <p:nvPr/>
        </p:nvGrpSpPr>
        <p:grpSpPr>
          <a:xfrm>
            <a:off x="489031" y="4681976"/>
            <a:ext cx="5591396" cy="2085296"/>
            <a:chOff x="489031" y="4681976"/>
            <a:chExt cx="5591396" cy="2085296"/>
          </a:xfrm>
        </p:grpSpPr>
        <p:sp>
          <p:nvSpPr>
            <p:cNvPr id="9" name="テキスト ボックス 8"/>
            <p:cNvSpPr txBox="1"/>
            <p:nvPr/>
          </p:nvSpPr>
          <p:spPr>
            <a:xfrm>
              <a:off x="489031" y="6213750"/>
              <a:ext cx="3754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/>
                <a:t>C</a:t>
              </a:r>
              <a:endParaRPr kumimoji="1" lang="ja-JP" altLang="en-US" sz="2800" dirty="0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3222588" y="4681976"/>
              <a:ext cx="3802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/>
                <a:t>B</a:t>
              </a:r>
              <a:endParaRPr kumimoji="1" lang="ja-JP" altLang="en-US" sz="2800" dirty="0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3226015" y="6225796"/>
              <a:ext cx="3930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/>
                <a:t>A</a:t>
              </a:r>
              <a:endParaRPr kumimoji="1" lang="ja-JP" altLang="en-US" sz="2800" dirty="0"/>
            </a:p>
          </p:txBody>
        </p:sp>
        <p:sp>
          <p:nvSpPr>
            <p:cNvPr id="12" name="円/楕円 11"/>
            <p:cNvSpPr/>
            <p:nvPr/>
          </p:nvSpPr>
          <p:spPr>
            <a:xfrm>
              <a:off x="758247" y="5986322"/>
              <a:ext cx="5322180" cy="780950"/>
            </a:xfrm>
            <a:prstGeom prst="ellipse">
              <a:avLst/>
            </a:prstGeom>
            <a:solidFill>
              <a:schemeClr val="bg1">
                <a:alpha val="4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直角三角形 12"/>
            <p:cNvSpPr/>
            <p:nvPr/>
          </p:nvSpPr>
          <p:spPr>
            <a:xfrm>
              <a:off x="3416131" y="5109744"/>
              <a:ext cx="2664296" cy="1224136"/>
            </a:xfrm>
            <a:prstGeom prst="rtTriangle">
              <a:avLst/>
            </a:prstGeom>
            <a:solidFill>
              <a:schemeClr val="bg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直角三角形 13"/>
            <p:cNvSpPr/>
            <p:nvPr/>
          </p:nvSpPr>
          <p:spPr>
            <a:xfrm flipH="1">
              <a:off x="756723" y="5109744"/>
              <a:ext cx="2664296" cy="1224136"/>
            </a:xfrm>
            <a:prstGeom prst="rtTriangle">
              <a:avLst/>
            </a:prstGeom>
            <a:solidFill>
              <a:srgbClr val="FFFF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3364375" y="5508571"/>
              <a:ext cx="7264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/>
                <a:t>3㎝</a:t>
              </a:r>
              <a:endParaRPr kumimoji="1" lang="ja-JP" altLang="en-US" sz="2800" dirty="0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1929807" y="6222184"/>
              <a:ext cx="7264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800" dirty="0"/>
                <a:t>6</a:t>
              </a:r>
              <a:r>
                <a:rPr kumimoji="1" lang="en-US" altLang="ja-JP" sz="2800" dirty="0" smtClean="0"/>
                <a:t>㎝</a:t>
              </a:r>
              <a:endParaRPr kumimoji="1" lang="ja-JP" altLang="en-US" sz="2800" dirty="0"/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898212" y="5109744"/>
              <a:ext cx="553357" cy="58477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ja-JP" altLang="en-US" sz="3200" dirty="0"/>
                <a:t>ア</a:t>
              </a:r>
            </a:p>
          </p:txBody>
        </p:sp>
      </p:grpSp>
      <p:grpSp>
        <p:nvGrpSpPr>
          <p:cNvPr id="29" name="グループ化 28"/>
          <p:cNvGrpSpPr/>
          <p:nvPr/>
        </p:nvGrpSpPr>
        <p:grpSpPr>
          <a:xfrm>
            <a:off x="5922639" y="2870607"/>
            <a:ext cx="3039758" cy="3614274"/>
            <a:chOff x="5922639" y="2870607"/>
            <a:chExt cx="3039758" cy="3614274"/>
          </a:xfrm>
        </p:grpSpPr>
        <p:sp>
          <p:nvSpPr>
            <p:cNvPr id="16" name="円/楕円 15"/>
            <p:cNvSpPr/>
            <p:nvPr/>
          </p:nvSpPr>
          <p:spPr>
            <a:xfrm>
              <a:off x="6514125" y="5629147"/>
              <a:ext cx="2448272" cy="780950"/>
            </a:xfrm>
            <a:prstGeom prst="ellipse">
              <a:avLst/>
            </a:prstGeom>
            <a:solidFill>
              <a:schemeClr val="bg1">
                <a:alpha val="4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直角三角形 16"/>
            <p:cNvSpPr/>
            <p:nvPr/>
          </p:nvSpPr>
          <p:spPr>
            <a:xfrm rot="5400000" flipH="1">
              <a:off x="7018181" y="4069909"/>
              <a:ext cx="2664296" cy="1224136"/>
            </a:xfrm>
            <a:prstGeom prst="rtTriangle">
              <a:avLst/>
            </a:prstGeom>
            <a:solidFill>
              <a:schemeClr val="bg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直角三角形 17"/>
            <p:cNvSpPr/>
            <p:nvPr/>
          </p:nvSpPr>
          <p:spPr>
            <a:xfrm rot="16200000">
              <a:off x="5791954" y="4069909"/>
              <a:ext cx="2664296" cy="1224136"/>
            </a:xfrm>
            <a:prstGeom prst="rtTriangle">
              <a:avLst/>
            </a:prstGeom>
            <a:solidFill>
              <a:srgbClr val="FFFF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7548458" y="2870607"/>
              <a:ext cx="3754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/>
                <a:t>C</a:t>
              </a:r>
              <a:endParaRPr kumimoji="1" lang="ja-JP" altLang="en-US" sz="2800" dirty="0"/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7548458" y="5961661"/>
              <a:ext cx="3930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/>
                <a:t>A</a:t>
              </a:r>
              <a:endParaRPr kumimoji="1" lang="ja-JP" altLang="en-US" sz="2800" dirty="0"/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6205308" y="5752515"/>
              <a:ext cx="3802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/>
                <a:t>B</a:t>
              </a:r>
              <a:endParaRPr kumimoji="1" lang="ja-JP" altLang="en-US" sz="2800" dirty="0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7656157" y="4574759"/>
              <a:ext cx="7264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800" dirty="0"/>
                <a:t>6</a:t>
              </a:r>
              <a:r>
                <a:rPr kumimoji="1" lang="en-US" altLang="ja-JP" sz="2800" dirty="0" smtClean="0"/>
                <a:t>㎝</a:t>
              </a:r>
              <a:endParaRPr kumimoji="1" lang="ja-JP" altLang="en-US" sz="2800" dirty="0"/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6854471" y="5886877"/>
              <a:ext cx="7264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800" dirty="0" smtClean="0"/>
                <a:t>3</a:t>
              </a:r>
              <a:r>
                <a:rPr kumimoji="1" lang="en-US" altLang="ja-JP" sz="2800" dirty="0" smtClean="0"/>
                <a:t>㎝</a:t>
              </a:r>
              <a:endParaRPr kumimoji="1" lang="ja-JP" altLang="en-US" sz="2800" dirty="0"/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5922639" y="3407899"/>
              <a:ext cx="522900" cy="58477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ja-JP" altLang="en-US" sz="3200" dirty="0" smtClean="0"/>
                <a:t>イ</a:t>
              </a:r>
              <a:endParaRPr lang="ja-JP" alt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3646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8114" y="116632"/>
            <a:ext cx="8229600" cy="792088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球の体積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0" y="4077562"/>
                <a:ext cx="4883875" cy="2591798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ja-JP" altLang="en-US" dirty="0" smtClean="0"/>
                  <a:t>　　５</a:t>
                </a:r>
                <a:r>
                  <a:rPr lang="en-US" altLang="ja-JP" dirty="0" smtClean="0"/>
                  <a:t>×</a:t>
                </a:r>
                <a:r>
                  <a:rPr lang="ja-JP" altLang="en-US" dirty="0" smtClean="0"/>
                  <a:t>５</a:t>
                </a:r>
                <a:r>
                  <a:rPr lang="en-US" altLang="ja-JP" dirty="0" smtClean="0"/>
                  <a:t>×π×</a:t>
                </a:r>
                <a:r>
                  <a:rPr lang="ja-JP" altLang="en-US" dirty="0" smtClean="0"/>
                  <a:t>１０</a:t>
                </a:r>
                <a:r>
                  <a:rPr lang="en-US" altLang="ja-JP" dirty="0" smtClean="0"/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ja-JP" altLang="en-US" b="0" i="1" smtClean="0">
                            <a:latin typeface="Cambria Math"/>
                          </a:rPr>
                          <m:t>１</m:t>
                        </m:r>
                      </m:num>
                      <m:den>
                        <m:r>
                          <a:rPr lang="ja-JP" altLang="en-US" b="0" i="1" smtClean="0">
                            <a:latin typeface="Cambria Math"/>
                          </a:rPr>
                          <m:t>３</m:t>
                        </m:r>
                      </m:den>
                    </m:f>
                  </m:oMath>
                </a14:m>
                <a:r>
                  <a:rPr kumimoji="1" lang="en-US" altLang="ja-JP" dirty="0" smtClean="0"/>
                  <a:t>×</a:t>
                </a:r>
                <a:r>
                  <a:rPr kumimoji="1" lang="ja-JP" altLang="en-US" dirty="0" smtClean="0"/>
                  <a:t>２　</a:t>
                </a:r>
                <a:endParaRPr kumimoji="1" lang="en-US" altLang="ja-JP" dirty="0" smtClean="0"/>
              </a:p>
              <a:p>
                <a:pPr marL="0" indent="0">
                  <a:buNone/>
                </a:pPr>
                <a:r>
                  <a:rPr kumimoji="1" lang="ja-JP" altLang="en-US" dirty="0" smtClean="0"/>
                  <a:t>＝</a:t>
                </a:r>
                <a:r>
                  <a:rPr lang="ja-JP" altLang="en-US" dirty="0"/>
                  <a:t>５</a:t>
                </a:r>
                <a:r>
                  <a:rPr lang="en-US" altLang="ja-JP" dirty="0" smtClean="0"/>
                  <a:t>×</a:t>
                </a:r>
                <a:r>
                  <a:rPr lang="ja-JP" altLang="en-US" dirty="0" smtClean="0"/>
                  <a:t>５</a:t>
                </a:r>
                <a:r>
                  <a:rPr lang="en-US" altLang="ja-JP" dirty="0" smtClean="0"/>
                  <a:t>×π×</a:t>
                </a:r>
                <a:r>
                  <a:rPr lang="ja-JP" altLang="en-US" dirty="0" smtClean="0">
                    <a:solidFill>
                      <a:srgbClr val="FF0000"/>
                    </a:solidFill>
                  </a:rPr>
                  <a:t>５</a:t>
                </a:r>
                <a:r>
                  <a:rPr lang="en-US" altLang="ja-JP" dirty="0" smtClean="0">
                    <a:solidFill>
                      <a:srgbClr val="FF0000"/>
                    </a:solidFill>
                  </a:rPr>
                  <a:t>×</a:t>
                </a:r>
                <a:r>
                  <a:rPr lang="ja-JP" altLang="en-US" dirty="0" smtClean="0">
                    <a:solidFill>
                      <a:srgbClr val="FF0000"/>
                    </a:solidFill>
                  </a:rPr>
                  <a:t>２</a:t>
                </a:r>
                <a:r>
                  <a:rPr lang="en-US" altLang="ja-JP" dirty="0"/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i="1">
                            <a:latin typeface="Cambria Math"/>
                          </a:rPr>
                        </m:ctrlPr>
                      </m:fPr>
                      <m:num>
                        <m:r>
                          <a:rPr lang="ja-JP" altLang="en-US" i="1">
                            <a:latin typeface="Cambria Math"/>
                          </a:rPr>
                          <m:t>１</m:t>
                        </m:r>
                      </m:num>
                      <m:den>
                        <m:r>
                          <a:rPr lang="ja-JP" altLang="en-US" i="1">
                            <a:latin typeface="Cambria Math"/>
                          </a:rPr>
                          <m:t>３</m:t>
                        </m:r>
                      </m:den>
                    </m:f>
                  </m:oMath>
                </a14:m>
                <a:r>
                  <a:rPr lang="en-US" altLang="ja-JP" dirty="0"/>
                  <a:t>×</a:t>
                </a:r>
                <a:r>
                  <a:rPr lang="ja-JP" altLang="en-US" dirty="0" smtClean="0"/>
                  <a:t>２</a:t>
                </a:r>
                <a:endParaRPr lang="en-US" altLang="ja-JP" dirty="0" smtClean="0"/>
              </a:p>
              <a:p>
                <a:pPr marL="0" indent="0">
                  <a:buNone/>
                </a:pPr>
                <a:r>
                  <a:rPr lang="ja-JP" altLang="en-US" dirty="0" smtClean="0"/>
                  <a:t>＝</a:t>
                </a:r>
                <a:r>
                  <a:rPr lang="en-US" altLang="ja-JP" dirty="0" smtClean="0"/>
                  <a:t>π×</a:t>
                </a:r>
                <a:r>
                  <a:rPr lang="ja-JP" altLang="en-US" dirty="0">
                    <a:solidFill>
                      <a:srgbClr val="FF0000"/>
                    </a:solidFill>
                  </a:rPr>
                  <a:t>５</a:t>
                </a:r>
                <a:r>
                  <a:rPr lang="en-US" altLang="ja-JP" dirty="0"/>
                  <a:t>×</a:t>
                </a:r>
                <a:r>
                  <a:rPr lang="ja-JP" altLang="en-US" dirty="0">
                    <a:solidFill>
                      <a:srgbClr val="FF0000"/>
                    </a:solidFill>
                  </a:rPr>
                  <a:t>５</a:t>
                </a:r>
                <a:r>
                  <a:rPr lang="en-US" altLang="ja-JP" dirty="0"/>
                  <a:t>×</a:t>
                </a:r>
                <a:r>
                  <a:rPr lang="ja-JP" altLang="en-US" dirty="0" smtClean="0">
                    <a:solidFill>
                      <a:srgbClr val="FF0000"/>
                    </a:solidFill>
                  </a:rPr>
                  <a:t>５</a:t>
                </a:r>
                <a:r>
                  <a:rPr lang="en-US" altLang="ja-JP" dirty="0"/>
                  <a:t>×</a:t>
                </a:r>
                <a:r>
                  <a:rPr lang="ja-JP" altLang="en-US" dirty="0">
                    <a:solidFill>
                      <a:srgbClr val="0070C0"/>
                    </a:solidFill>
                  </a:rPr>
                  <a:t>２</a:t>
                </a:r>
                <a:r>
                  <a:rPr lang="en-US" altLang="ja-JP" dirty="0"/>
                  <a:t>×</a:t>
                </a:r>
                <a:r>
                  <a:rPr lang="ja-JP" altLang="en-US" dirty="0">
                    <a:solidFill>
                      <a:srgbClr val="0070C0"/>
                    </a:solidFill>
                  </a:rPr>
                  <a:t>２</a:t>
                </a:r>
                <a:r>
                  <a:rPr lang="en-US" altLang="ja-JP" dirty="0"/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i="1">
                            <a:latin typeface="Cambria Math"/>
                          </a:rPr>
                        </m:ctrlPr>
                      </m:fPr>
                      <m:num>
                        <m:r>
                          <a:rPr lang="ja-JP" altLang="en-US" i="1">
                            <a:latin typeface="Cambria Math"/>
                          </a:rPr>
                          <m:t>１</m:t>
                        </m:r>
                      </m:num>
                      <m:den>
                        <m:r>
                          <a:rPr lang="ja-JP" altLang="en-US" i="1">
                            <a:latin typeface="Cambria Math"/>
                          </a:rPr>
                          <m:t>３</m:t>
                        </m:r>
                      </m:den>
                    </m:f>
                  </m:oMath>
                </a14:m>
                <a:r>
                  <a:rPr lang="ja-JP" altLang="en-US" dirty="0"/>
                  <a:t>　</a:t>
                </a:r>
                <a:endParaRPr lang="en-US" altLang="ja-JP" dirty="0"/>
              </a:p>
              <a:p>
                <a:pPr marL="0" indent="0">
                  <a:buNone/>
                </a:pPr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4077562"/>
                <a:ext cx="4883875" cy="2591798"/>
              </a:xfrm>
              <a:blipFill rotWithShape="1">
                <a:blip r:embed="rId2"/>
                <a:stretch>
                  <a:fillRect l="-2871" b="-376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弦 4"/>
          <p:cNvSpPr/>
          <p:nvPr/>
        </p:nvSpPr>
        <p:spPr>
          <a:xfrm>
            <a:off x="733746" y="1401277"/>
            <a:ext cx="2542109" cy="2474717"/>
          </a:xfrm>
          <a:prstGeom prst="chord">
            <a:avLst>
              <a:gd name="adj1" fmla="val 74630"/>
              <a:gd name="adj2" fmla="val 10747916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>
          <a:xfrm>
            <a:off x="755576" y="2348880"/>
            <a:ext cx="2520280" cy="579512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コネクタ 6"/>
          <p:cNvCxnSpPr>
            <a:stCxn id="4" idx="2"/>
          </p:cNvCxnSpPr>
          <p:nvPr/>
        </p:nvCxnSpPr>
        <p:spPr>
          <a:xfrm flipV="1">
            <a:off x="755576" y="2638635"/>
            <a:ext cx="1260140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flipV="1">
            <a:off x="2015716" y="2638636"/>
            <a:ext cx="0" cy="123735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図 13"/>
          <p:cNvPicPr/>
          <p:nvPr/>
        </p:nvPicPr>
        <p:blipFill rotWithShape="1">
          <a:blip r:embed="rId3"/>
          <a:srcRect l="56226" t="10034" r="31274" b="55567"/>
          <a:stretch/>
        </p:blipFill>
        <p:spPr bwMode="auto">
          <a:xfrm>
            <a:off x="4644008" y="908720"/>
            <a:ext cx="3024336" cy="30452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5" name="直線コネクタ 14"/>
          <p:cNvCxnSpPr/>
          <p:nvPr/>
        </p:nvCxnSpPr>
        <p:spPr>
          <a:xfrm flipV="1">
            <a:off x="4788024" y="3573016"/>
            <a:ext cx="1260140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2004800" y="3049797"/>
            <a:ext cx="7889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/>
              <a:t>５</a:t>
            </a:r>
            <a:r>
              <a:rPr kumimoji="1" lang="en-US" altLang="ja-JP" sz="2800" dirty="0" smtClean="0"/>
              <a:t>㎝</a:t>
            </a:r>
            <a:endParaRPr kumimoji="1" lang="ja-JP" altLang="en-US" sz="28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991146" y="2115416"/>
            <a:ext cx="7889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/>
              <a:t>５</a:t>
            </a:r>
            <a:r>
              <a:rPr kumimoji="1" lang="en-US" altLang="ja-JP" sz="2800" dirty="0" smtClean="0"/>
              <a:t>㎝</a:t>
            </a:r>
            <a:endParaRPr kumimoji="1" lang="ja-JP" altLang="en-US" sz="28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023594" y="3554342"/>
            <a:ext cx="7889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/>
              <a:t>５</a:t>
            </a:r>
            <a:r>
              <a:rPr kumimoji="1" lang="en-US" altLang="ja-JP" sz="2800" dirty="0" smtClean="0"/>
              <a:t>㎝</a:t>
            </a:r>
            <a:endParaRPr kumimoji="1" lang="ja-JP" altLang="en-US" sz="28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452320" y="2169717"/>
            <a:ext cx="1034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１０</a:t>
            </a:r>
            <a:r>
              <a:rPr kumimoji="1" lang="en-US" altLang="ja-JP" sz="2800" dirty="0" smtClean="0"/>
              <a:t>㎝</a:t>
            </a:r>
            <a:endParaRPr kumimoji="1" lang="ja-JP" altLang="en-US" sz="2800" dirty="0"/>
          </a:p>
        </p:txBody>
      </p:sp>
      <p:grpSp>
        <p:nvGrpSpPr>
          <p:cNvPr id="17" name="グループ化 16"/>
          <p:cNvGrpSpPr/>
          <p:nvPr/>
        </p:nvGrpSpPr>
        <p:grpSpPr>
          <a:xfrm>
            <a:off x="744661" y="1406242"/>
            <a:ext cx="2542110" cy="2474717"/>
            <a:chOff x="2875985" y="4082563"/>
            <a:chExt cx="2542110" cy="2474717"/>
          </a:xfrm>
        </p:grpSpPr>
        <p:sp>
          <p:nvSpPr>
            <p:cNvPr id="21" name="弦 20"/>
            <p:cNvSpPr/>
            <p:nvPr/>
          </p:nvSpPr>
          <p:spPr>
            <a:xfrm>
              <a:off x="2875985" y="4082563"/>
              <a:ext cx="2542109" cy="2474717"/>
            </a:xfrm>
            <a:prstGeom prst="chord">
              <a:avLst>
                <a:gd name="adj1" fmla="val 74630"/>
                <a:gd name="adj2" fmla="val 10747916"/>
              </a:avLst>
            </a:prstGeom>
            <a:solidFill>
              <a:srgbClr val="FFFF00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円/楕円 21"/>
            <p:cNvSpPr/>
            <p:nvPr/>
          </p:nvSpPr>
          <p:spPr>
            <a:xfrm>
              <a:off x="2897815" y="5030166"/>
              <a:ext cx="2520280" cy="579512"/>
            </a:xfrm>
            <a:prstGeom prst="ellipse">
              <a:avLst/>
            </a:prstGeom>
            <a:solidFill>
              <a:srgbClr val="FFFF00">
                <a:alpha val="7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8" name="円柱 27"/>
          <p:cNvSpPr/>
          <p:nvPr/>
        </p:nvSpPr>
        <p:spPr>
          <a:xfrm>
            <a:off x="4788024" y="2468203"/>
            <a:ext cx="2664296" cy="1381308"/>
          </a:xfrm>
          <a:prstGeom prst="can">
            <a:avLst>
              <a:gd name="adj" fmla="val 44469"/>
            </a:avLst>
          </a:prstGeom>
          <a:solidFill>
            <a:srgbClr val="FFFF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柱 29"/>
          <p:cNvSpPr/>
          <p:nvPr/>
        </p:nvSpPr>
        <p:spPr>
          <a:xfrm>
            <a:off x="4788024" y="1820405"/>
            <a:ext cx="2664296" cy="1295595"/>
          </a:xfrm>
          <a:prstGeom prst="can">
            <a:avLst>
              <a:gd name="adj" fmla="val 41309"/>
            </a:avLst>
          </a:prstGeom>
          <a:solidFill>
            <a:srgbClr val="FFFF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柱 30"/>
          <p:cNvSpPr/>
          <p:nvPr/>
        </p:nvSpPr>
        <p:spPr>
          <a:xfrm>
            <a:off x="4788024" y="1043965"/>
            <a:ext cx="2664296" cy="1333061"/>
          </a:xfrm>
          <a:prstGeom prst="can">
            <a:avLst>
              <a:gd name="adj" fmla="val 44469"/>
            </a:avLst>
          </a:prstGeom>
          <a:solidFill>
            <a:srgbClr val="FFFF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3" name="グループ化 22"/>
          <p:cNvGrpSpPr/>
          <p:nvPr/>
        </p:nvGrpSpPr>
        <p:grpSpPr>
          <a:xfrm>
            <a:off x="717241" y="1424507"/>
            <a:ext cx="2542110" cy="2474717"/>
            <a:chOff x="2875985" y="4082563"/>
            <a:chExt cx="2542110" cy="2474717"/>
          </a:xfrm>
        </p:grpSpPr>
        <p:sp>
          <p:nvSpPr>
            <p:cNvPr id="24" name="弦 23"/>
            <p:cNvSpPr/>
            <p:nvPr/>
          </p:nvSpPr>
          <p:spPr>
            <a:xfrm>
              <a:off x="2875985" y="4082563"/>
              <a:ext cx="2542109" cy="2474717"/>
            </a:xfrm>
            <a:prstGeom prst="chord">
              <a:avLst>
                <a:gd name="adj1" fmla="val 74630"/>
                <a:gd name="adj2" fmla="val 10747916"/>
              </a:avLst>
            </a:prstGeom>
            <a:solidFill>
              <a:srgbClr val="FFFF00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円/楕円 24"/>
            <p:cNvSpPr/>
            <p:nvPr/>
          </p:nvSpPr>
          <p:spPr>
            <a:xfrm>
              <a:off x="2897815" y="5030166"/>
              <a:ext cx="2520280" cy="579512"/>
            </a:xfrm>
            <a:prstGeom prst="ellipse">
              <a:avLst/>
            </a:prstGeom>
            <a:solidFill>
              <a:srgbClr val="FFFF00">
                <a:alpha val="7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6" name="グループ化 25"/>
          <p:cNvGrpSpPr/>
          <p:nvPr/>
        </p:nvGrpSpPr>
        <p:grpSpPr>
          <a:xfrm>
            <a:off x="733745" y="1387892"/>
            <a:ext cx="2542110" cy="2474717"/>
            <a:chOff x="2875985" y="4082563"/>
            <a:chExt cx="2542110" cy="2474717"/>
          </a:xfrm>
        </p:grpSpPr>
        <p:sp>
          <p:nvSpPr>
            <p:cNvPr id="27" name="弦 26"/>
            <p:cNvSpPr/>
            <p:nvPr/>
          </p:nvSpPr>
          <p:spPr>
            <a:xfrm>
              <a:off x="2875985" y="4082563"/>
              <a:ext cx="2542109" cy="2474717"/>
            </a:xfrm>
            <a:prstGeom prst="chord">
              <a:avLst>
                <a:gd name="adj1" fmla="val 74630"/>
                <a:gd name="adj2" fmla="val 10747916"/>
              </a:avLst>
            </a:prstGeom>
            <a:solidFill>
              <a:srgbClr val="FFFF00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円/楕円 28"/>
            <p:cNvSpPr/>
            <p:nvPr/>
          </p:nvSpPr>
          <p:spPr>
            <a:xfrm>
              <a:off x="2897815" y="5030166"/>
              <a:ext cx="2520280" cy="579512"/>
            </a:xfrm>
            <a:prstGeom prst="ellipse">
              <a:avLst/>
            </a:prstGeom>
            <a:solidFill>
              <a:srgbClr val="FFFF00">
                <a:alpha val="7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コンテンツ プレースホルダー 2"/>
              <p:cNvSpPr txBox="1">
                <a:spLocks/>
              </p:cNvSpPr>
              <p:nvPr/>
            </p:nvSpPr>
            <p:spPr>
              <a:xfrm>
                <a:off x="4652698" y="4295364"/>
                <a:ext cx="2520280" cy="156877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ja-JP" altLang="en-US" dirty="0" smtClean="0"/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ja-JP" alt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４</m:t>
                        </m:r>
                      </m:num>
                      <m:den>
                        <m:r>
                          <a:rPr lang="ja-JP" alt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３</m:t>
                        </m:r>
                      </m:den>
                    </m:f>
                  </m:oMath>
                </a14:m>
                <a:r>
                  <a:rPr lang="en-US" altLang="ja-JP" dirty="0"/>
                  <a:t>×</a:t>
                </a:r>
                <a:r>
                  <a:rPr lang="en-US" altLang="ja-JP" dirty="0" smtClean="0"/>
                  <a:t>π×</a:t>
                </a:r>
                <a:r>
                  <a:rPr lang="ja-JP" altLang="en-US" dirty="0" smtClean="0"/>
                  <a:t>５</a:t>
                </a:r>
                <a:r>
                  <a:rPr lang="ja-JP" altLang="en-US" baseline="30000" dirty="0" smtClean="0">
                    <a:solidFill>
                      <a:srgbClr val="00B050"/>
                    </a:solidFill>
                  </a:rPr>
                  <a:t>３</a:t>
                </a:r>
                <a:r>
                  <a:rPr lang="ja-JP" altLang="en-US" dirty="0" smtClean="0"/>
                  <a:t>　</a:t>
                </a:r>
                <a:endParaRPr lang="en-US" altLang="ja-JP" dirty="0" smtClean="0"/>
              </a:p>
              <a:p>
                <a:pPr marL="0" indent="0">
                  <a:buNone/>
                </a:pPr>
                <a:r>
                  <a:rPr lang="ja-JP" altLang="en-US" dirty="0" smtClean="0"/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ja-JP" i="1">
                            <a:latin typeface="Cambria Math"/>
                          </a:rPr>
                          <m:t>500</m:t>
                        </m:r>
                      </m:num>
                      <m:den>
                        <m:r>
                          <a:rPr lang="ja-JP" alt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３</m:t>
                        </m:r>
                      </m:den>
                    </m:f>
                  </m:oMath>
                </a14:m>
                <a:r>
                  <a:rPr lang="en-US" altLang="ja-JP" dirty="0" smtClean="0"/>
                  <a:t>π(</a:t>
                </a:r>
                <a:r>
                  <a:rPr lang="ja-JP" altLang="en-US" dirty="0" smtClean="0"/>
                  <a:t>㎝</a:t>
                </a:r>
                <a:r>
                  <a:rPr lang="en-US" altLang="ja-JP" baseline="30000" dirty="0" smtClean="0"/>
                  <a:t>3</a:t>
                </a:r>
                <a:r>
                  <a:rPr lang="en-US" altLang="ja-JP" dirty="0" smtClean="0"/>
                  <a:t>)</a:t>
                </a:r>
                <a:endParaRPr lang="en-US" altLang="ja-JP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ja-JP" altLang="en-US" dirty="0"/>
              </a:p>
            </p:txBody>
          </p:sp>
        </mc:Choice>
        <mc:Fallback xmlns="">
          <p:sp>
            <p:nvSpPr>
              <p:cNvPr id="32" name="コンテンツ プレースホルダー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2698" y="4295364"/>
                <a:ext cx="2520280" cy="1568775"/>
              </a:xfrm>
              <a:prstGeom prst="rect">
                <a:avLst/>
              </a:prstGeom>
              <a:blipFill rotWithShape="1">
                <a:blip r:embed="rId4"/>
                <a:stretch>
                  <a:fillRect l="-5556" b="-11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/>
              <p:cNvSpPr/>
              <p:nvPr/>
            </p:nvSpPr>
            <p:spPr>
              <a:xfrm>
                <a:off x="6588220" y="5079753"/>
                <a:ext cx="2504447" cy="1630959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ja-JP" altLang="en-US" sz="3600" dirty="0" smtClean="0"/>
                  <a:t>球の体積　</a:t>
                </a:r>
                <a:endParaRPr lang="en-US" altLang="ja-JP" sz="3600" dirty="0" smtClean="0"/>
              </a:p>
              <a:p>
                <a:r>
                  <a:rPr lang="ja-JP" altLang="en-US" sz="4000" dirty="0" smtClean="0"/>
                  <a:t>　</a:t>
                </a:r>
                <a:r>
                  <a:rPr lang="en-US" altLang="ja-JP" sz="4000" dirty="0" smtClean="0"/>
                  <a:t>V</a:t>
                </a:r>
                <a14:m>
                  <m:oMath xmlns:m="http://schemas.openxmlformats.org/officeDocument/2006/math">
                    <m:r>
                      <a:rPr lang="ja-JP" altLang="en-US" sz="4000" b="0" i="1" smtClean="0">
                        <a:latin typeface="Cambria Math"/>
                      </a:rPr>
                      <m:t>＝</m:t>
                    </m:r>
                    <m:f>
                      <m:fPr>
                        <m:ctrlPr>
                          <a:rPr lang="en-US" altLang="ja-JP" sz="4000" i="1">
                            <a:latin typeface="Cambria Math"/>
                          </a:rPr>
                        </m:ctrlPr>
                      </m:fPr>
                      <m:num>
                        <m:r>
                          <a:rPr lang="ja-JP" altLang="en-US" sz="4000" i="1">
                            <a:latin typeface="Cambria Math"/>
                          </a:rPr>
                          <m:t>４</m:t>
                        </m:r>
                      </m:num>
                      <m:den>
                        <m:r>
                          <a:rPr lang="ja-JP" altLang="en-US" sz="4000" i="1">
                            <a:latin typeface="Cambria Math"/>
                          </a:rPr>
                          <m:t>３</m:t>
                        </m:r>
                      </m:den>
                    </m:f>
                  </m:oMath>
                </a14:m>
                <a:r>
                  <a:rPr lang="en-US" altLang="ja-JP" sz="4000" dirty="0" smtClean="0"/>
                  <a:t>π</a:t>
                </a:r>
                <a:r>
                  <a:rPr lang="ja-JP" altLang="en-US" sz="4000" dirty="0" smtClean="0"/>
                  <a:t>ｒ</a:t>
                </a:r>
                <a:r>
                  <a:rPr lang="ja-JP" altLang="en-US" sz="4000" baseline="30000" dirty="0" smtClean="0"/>
                  <a:t>３</a:t>
                </a:r>
                <a:endParaRPr lang="ja-JP" altLang="en-US" sz="4000" dirty="0"/>
              </a:p>
            </p:txBody>
          </p:sp>
        </mc:Choice>
        <mc:Fallback xmlns="">
          <p:sp>
            <p:nvSpPr>
              <p:cNvPr id="8" name="正方形/長方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0" y="5079753"/>
                <a:ext cx="2504447" cy="163095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926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8" grpId="0" animBg="1"/>
      <p:bldP spid="30" grpId="0" animBg="1"/>
      <p:bldP spid="31" grpId="0" animBg="1"/>
      <p:bldP spid="32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kumimoji="1" lang="ja-JP" altLang="en-US" dirty="0" smtClean="0"/>
              <a:t>球の表面積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475656" y="5085184"/>
            <a:ext cx="5688632" cy="161704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kumimoji="1" lang="en-US" altLang="ja-JP" sz="11500" dirty="0" smtClean="0"/>
              <a:t>V</a:t>
            </a:r>
            <a:r>
              <a:rPr kumimoji="1" lang="ja-JP" altLang="en-US" sz="11500" dirty="0" smtClean="0"/>
              <a:t>＝４</a:t>
            </a:r>
            <a:r>
              <a:rPr kumimoji="1" lang="en-US" altLang="ja-JP" sz="11500" dirty="0" smtClean="0"/>
              <a:t>π</a:t>
            </a:r>
            <a:r>
              <a:rPr kumimoji="1" lang="ja-JP" altLang="en-US" sz="11500" dirty="0" err="1" smtClean="0"/>
              <a:t>ｒ</a:t>
            </a:r>
            <a:r>
              <a:rPr kumimoji="1" lang="en-US" altLang="ja-JP" sz="11500" baseline="30000" dirty="0" smtClean="0"/>
              <a:t>2</a:t>
            </a:r>
            <a:endParaRPr kumimoji="1" lang="ja-JP" altLang="en-US" sz="11500" baseline="30000" dirty="0"/>
          </a:p>
        </p:txBody>
      </p:sp>
      <p:pic>
        <p:nvPicPr>
          <p:cNvPr id="5" name="図 4" descr="C:\Users\teacher\Pictures\iCloud Photos\My Photo Stream\IMG_033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6" t="10373" r="22977" b="13278"/>
          <a:stretch/>
        </p:blipFill>
        <p:spPr bwMode="auto">
          <a:xfrm>
            <a:off x="683568" y="1196752"/>
            <a:ext cx="3581400" cy="3505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図 5" descr="C:\Users\teacher\Pictures\iCloud Photos\My Photo Stream\IMG_033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4" r="8817"/>
          <a:stretch/>
        </p:blipFill>
        <p:spPr bwMode="auto">
          <a:xfrm>
            <a:off x="4497186" y="1196752"/>
            <a:ext cx="3891238" cy="3505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6591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1859</TotalTime>
  <Words>186</Words>
  <Application>Microsoft Office PowerPoint</Application>
  <PresentationFormat>画面に合わせる (4:3)</PresentationFormat>
  <Paragraphs>65</Paragraphs>
  <Slides>7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8" baseType="lpstr">
      <vt:lpstr>Office ​​テーマ</vt:lpstr>
      <vt:lpstr>立体の体積</vt:lpstr>
      <vt:lpstr>角柱、円柱の体積</vt:lpstr>
      <vt:lpstr>角錐・円錐の体積</vt:lpstr>
      <vt:lpstr>角錐・円錐の体積</vt:lpstr>
      <vt:lpstr>回転体の体積</vt:lpstr>
      <vt:lpstr>球の体積</vt:lpstr>
      <vt:lpstr>球の表面積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立体の表面積と体積</dc:title>
  <dc:creator>teacher</dc:creator>
  <cp:lastModifiedBy>teacher</cp:lastModifiedBy>
  <cp:revision>82</cp:revision>
  <dcterms:created xsi:type="dcterms:W3CDTF">2015-02-06T02:00:10Z</dcterms:created>
  <dcterms:modified xsi:type="dcterms:W3CDTF">2015-02-22T22:43:06Z</dcterms:modified>
</cp:coreProperties>
</file>