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0" r:id="rId2"/>
    <p:sldId id="273" r:id="rId3"/>
    <p:sldId id="274" r:id="rId4"/>
    <p:sldId id="275" r:id="rId5"/>
    <p:sldId id="276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04" autoAdjust="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16C3BE-329A-4403-AD78-C9772123B5FF}" type="datetimeFigureOut">
              <a:rPr kumimoji="1" lang="ja-JP" altLang="en-US" smtClean="0"/>
              <a:t>2015/6/13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61379-0AC3-4937-8F96-D34D945DFA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455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1379-0AC3-4937-8F96-D34D945DFA1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098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1379-0AC3-4937-8F96-D34D945DFA1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098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1379-0AC3-4937-8F96-D34D945DFA1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098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4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781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46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09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01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0672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2015/6/13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532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2015/6/13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895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2015/6/13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292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254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371F-FDE2-40D1-8FD8-A223D71452BA}" type="datetimeFigureOut">
              <a:rPr kumimoji="1" lang="ja-JP" altLang="en-US" smtClean="0"/>
              <a:t>2015/6/13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0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E371F-FDE2-40D1-8FD8-A223D71452BA}" type="datetimeFigureOut">
              <a:rPr kumimoji="1" lang="ja-JP" altLang="en-US" smtClean="0"/>
              <a:t>2015/6/13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72DDE-73E7-47C5-AACF-DD97B352CC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624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000" dirty="0" smtClean="0"/>
              <a:t>文字式の表し方</a:t>
            </a:r>
            <a:endParaRPr kumimoji="1" lang="ja-JP" altLang="en-US" sz="6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3845024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5400" dirty="0" smtClean="0"/>
              <a:t>本時の目標</a:t>
            </a:r>
            <a:endParaRPr kumimoji="1" lang="en-US" altLang="ja-JP" sz="5400" dirty="0" smtClean="0"/>
          </a:p>
          <a:p>
            <a:pPr marL="0" indent="0">
              <a:buNone/>
            </a:pPr>
            <a:r>
              <a:rPr lang="ja-JP" altLang="en-US" sz="5400" dirty="0" smtClean="0"/>
              <a:t>文字式の表し方のきまりを理解し、きまりにしたがって文字式を表すことができる。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08947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03238"/>
            <a:ext cx="8229600" cy="661466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文字式の表し方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3635896" y="1052736"/>
                <a:ext cx="5508104" cy="5328592"/>
              </a:xfrm>
              <a:solidFill>
                <a:srgbClr val="CCFF33"/>
              </a:solidFill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kumimoji="1" lang="ja-JP" altLang="en-US" dirty="0" smtClean="0"/>
                  <a:t>①　かけ算の記号</a:t>
                </a:r>
                <a:r>
                  <a:rPr kumimoji="1" lang="en-US" altLang="ja-JP" dirty="0" smtClean="0"/>
                  <a:t>×</a:t>
                </a:r>
                <a:r>
                  <a:rPr kumimoji="1" lang="ja-JP" altLang="en-US" dirty="0" smtClean="0"/>
                  <a:t>は省く</a:t>
                </a:r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②　文字はアルファベット順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kumimoji="1" lang="ja-JP" altLang="en-US" dirty="0" smtClean="0"/>
                  <a:t>③　数を文字の前に</a:t>
                </a:r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kumimoji="1" lang="ja-JP" altLang="en-US" dirty="0" smtClean="0"/>
                  <a:t>④　同じ文字の積は指数を使う</a:t>
                </a:r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⑤　わり算の記号</a:t>
                </a:r>
                <a:r>
                  <a:rPr lang="en-US" altLang="ja-JP" dirty="0" smtClean="0"/>
                  <a:t>÷</a:t>
                </a:r>
                <a:r>
                  <a:rPr lang="ja-JP" altLang="en-US" dirty="0" smtClean="0"/>
                  <a:t>は使わず、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/>
                  <a:t>　</a:t>
                </a:r>
                <a:r>
                  <a:rPr lang="ja-JP" altLang="en-US" dirty="0" smtClean="0"/>
                  <a:t>分数の形で書く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kumimoji="1" lang="ja-JP" altLang="en-US" dirty="0" smtClean="0"/>
                  <a:t>⑥　１</a:t>
                </a:r>
                <a:r>
                  <a:rPr kumimoji="1" lang="en-US" altLang="ja-JP" dirty="0" smtClean="0"/>
                  <a:t>×</a:t>
                </a:r>
                <a:r>
                  <a:rPr kumimoji="1" lang="ja-JP" altLang="en-US" dirty="0" smtClean="0"/>
                  <a:t>ａ＝ａ、－１</a:t>
                </a:r>
                <a:r>
                  <a:rPr kumimoji="1" lang="en-US" altLang="ja-JP" dirty="0" smtClean="0"/>
                  <a:t>×</a:t>
                </a:r>
                <a:r>
                  <a:rPr kumimoji="1" lang="ja-JP" altLang="en-US" dirty="0" smtClean="0"/>
                  <a:t>ａ＝－ａ</a:t>
                </a:r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⑦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ja-JP" altLang="en-US" dirty="0"/>
                          <m:t>ｂ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５</m:t>
                        </m:r>
                      </m:den>
                    </m:f>
                  </m:oMath>
                </a14:m>
                <a:r>
                  <a:rPr kumimoji="1" lang="ja-JP" altLang="en-US" dirty="0" smtClean="0"/>
                  <a:t>＝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５</m:t>
                        </m:r>
                      </m:den>
                    </m:f>
                  </m:oMath>
                </a14:m>
                <a:r>
                  <a:rPr kumimoji="1" lang="ja-JP" altLang="en-US" dirty="0" smtClean="0"/>
                  <a:t>ｂ、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 smtClean="0">
                            <a:latin typeface="Cambria Math"/>
                          </a:rPr>
                          <m:t>ａ－</m:t>
                        </m:r>
                        <m:r>
                          <m:rPr>
                            <m:nor/>
                          </m:rPr>
                          <a:rPr lang="ja-JP" altLang="en-US" dirty="0"/>
                          <m:t>ｂ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５</m:t>
                        </m:r>
                      </m:den>
                    </m:f>
                  </m:oMath>
                </a14:m>
                <a:r>
                  <a:rPr lang="ja-JP" altLang="en-US" dirty="0"/>
                  <a:t>＝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５</m:t>
                        </m:r>
                      </m:den>
                    </m:f>
                  </m:oMath>
                </a14:m>
                <a:r>
                  <a:rPr lang="ja-JP" altLang="en-US" dirty="0" smtClean="0"/>
                  <a:t>（ａ－ｂ）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35896" y="1052736"/>
                <a:ext cx="5508104" cy="5328592"/>
              </a:xfrm>
              <a:blipFill rotWithShape="1">
                <a:blip r:embed="rId2"/>
                <a:stretch>
                  <a:fillRect l="-2765" t="-2059" r="-276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/>
          <p:cNvSpPr txBox="1"/>
          <p:nvPr/>
        </p:nvSpPr>
        <p:spPr>
          <a:xfrm>
            <a:off x="195075" y="764704"/>
            <a:ext cx="1672253" cy="107721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sz="3200" dirty="0" smtClean="0"/>
              <a:t>ａ</a:t>
            </a:r>
            <a:r>
              <a:rPr lang="en-US" altLang="ja-JP" sz="3200" dirty="0"/>
              <a:t>×</a:t>
            </a:r>
            <a:r>
              <a:rPr lang="ja-JP" altLang="en-US" sz="3200" dirty="0" smtClean="0"/>
              <a:t>１０８</a:t>
            </a:r>
            <a:endParaRPr lang="en-US" altLang="ja-JP" sz="3200" dirty="0" smtClean="0"/>
          </a:p>
          <a:p>
            <a:r>
              <a:rPr kumimoji="1" lang="ja-JP" altLang="en-US" sz="3200" dirty="0" smtClean="0"/>
              <a:t>＝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１０８ａ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5075" y="1832713"/>
            <a:ext cx="1297959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 err="1" smtClean="0"/>
              <a:t>ｆ</a:t>
            </a:r>
            <a:r>
              <a:rPr kumimoji="1" lang="en-US" altLang="ja-JP" sz="3200" dirty="0" smtClean="0"/>
              <a:t>×</a:t>
            </a:r>
            <a:r>
              <a:rPr lang="ja-JP" altLang="en-US" sz="3200" dirty="0" smtClean="0"/>
              <a:t>ｅ</a:t>
            </a:r>
            <a:endParaRPr lang="en-US" altLang="ja-JP" sz="3200" dirty="0" smtClean="0"/>
          </a:p>
          <a:p>
            <a:r>
              <a:rPr kumimoji="1" lang="ja-JP" altLang="en-US" sz="3200" dirty="0" smtClean="0"/>
              <a:t>＝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ｅｆ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4083" y="2974914"/>
            <a:ext cx="36742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１０８</a:t>
            </a:r>
            <a:r>
              <a:rPr kumimoji="1" lang="en-US" altLang="ja-JP" sz="3200" dirty="0" smtClean="0"/>
              <a:t>×</a:t>
            </a:r>
            <a:r>
              <a:rPr kumimoji="1" lang="ja-JP" altLang="en-US" sz="3200" dirty="0" smtClean="0"/>
              <a:t>ｂ＋</a:t>
            </a:r>
            <a:r>
              <a:rPr lang="ja-JP" altLang="en-US" sz="3200" dirty="0" err="1" smtClean="0"/>
              <a:t>ｃ</a:t>
            </a:r>
            <a:r>
              <a:rPr lang="en-US" altLang="ja-JP" sz="3200" dirty="0"/>
              <a:t>×</a:t>
            </a:r>
            <a:r>
              <a:rPr lang="ja-JP" altLang="en-US" sz="3200" dirty="0" smtClean="0"/>
              <a:t>１５２</a:t>
            </a:r>
            <a:endParaRPr lang="en-US" altLang="ja-JP" sz="3200" dirty="0" smtClean="0"/>
          </a:p>
          <a:p>
            <a:r>
              <a:rPr kumimoji="1" lang="ja-JP" altLang="en-US" sz="3200" dirty="0" smtClean="0"/>
              <a:t>＝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１０８ｂ＋１５２ｃ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4082" y="4036356"/>
            <a:ext cx="36742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err="1" smtClean="0"/>
              <a:t>ｘ</a:t>
            </a:r>
            <a:r>
              <a:rPr lang="en-US" altLang="ja-JP" sz="3200" dirty="0" smtClean="0"/>
              <a:t>×</a:t>
            </a:r>
            <a:r>
              <a:rPr lang="ja-JP" altLang="en-US" sz="3200" dirty="0" smtClean="0"/>
              <a:t>３．１４</a:t>
            </a:r>
            <a:r>
              <a:rPr lang="en-US" altLang="ja-JP" sz="3200" dirty="0" smtClean="0"/>
              <a:t>×</a:t>
            </a:r>
            <a:r>
              <a:rPr lang="ja-JP" altLang="en-US" sz="3200" dirty="0" err="1" smtClean="0"/>
              <a:t>ｘ</a:t>
            </a:r>
            <a:endParaRPr lang="en-US" altLang="ja-JP" sz="3200" dirty="0" smtClean="0"/>
          </a:p>
          <a:p>
            <a:r>
              <a:rPr kumimoji="1" lang="ja-JP" altLang="en-US" sz="3200" dirty="0" smtClean="0"/>
              <a:t>＝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３．１４ｘ</a:t>
            </a:r>
            <a:r>
              <a:rPr kumimoji="1" lang="ja-JP" altLang="en-US" sz="3200" baseline="30000" dirty="0" smtClean="0">
                <a:solidFill>
                  <a:srgbClr val="FF0000"/>
                </a:solidFill>
              </a:rPr>
              <a:t>２</a:t>
            </a:r>
            <a:endParaRPr kumimoji="1" lang="ja-JP" altLang="en-US" sz="3200" baseline="30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124081" y="5301208"/>
                <a:ext cx="1837113" cy="12428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3200" dirty="0" smtClean="0"/>
                  <a:t>ｙ</a:t>
                </a:r>
                <a:r>
                  <a:rPr kumimoji="1" lang="en-US" altLang="ja-JP" sz="3200" dirty="0" smtClean="0"/>
                  <a:t>÷</a:t>
                </a:r>
                <a:r>
                  <a:rPr lang="ja-JP" altLang="en-US" sz="3200" dirty="0" smtClean="0"/>
                  <a:t>３</a:t>
                </a:r>
                <a:endParaRPr lang="en-US" altLang="ja-JP" sz="3200" dirty="0" smtClean="0"/>
              </a:p>
              <a:p>
                <a:r>
                  <a:rPr kumimoji="1" lang="ja-JP" altLang="en-US" sz="3200" dirty="0" smtClean="0"/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3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ja-JP" altLang="en-US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kumimoji="1" lang="ja-JP" altLang="en-US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endParaRPr kumimoji="1" lang="ja-JP" altLang="en-US" sz="3200" baseline="30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081" y="5301208"/>
                <a:ext cx="1837113" cy="1242841"/>
              </a:xfrm>
              <a:prstGeom prst="rect">
                <a:avLst/>
              </a:prstGeom>
              <a:blipFill rotWithShape="1">
                <a:blip r:embed="rId3"/>
                <a:stretch>
                  <a:fillRect l="-8278" t="-8867" b="-44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081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uiExpand="1" build="p"/>
      <p:bldP spid="5" grpId="0" uiExpand="1" build="p"/>
      <p:bldP spid="6" grpId="0" uiExpand="1" build="p"/>
      <p:bldP spid="11" grpId="0" build="p"/>
      <p:bldP spid="1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27671" y="4337"/>
            <a:ext cx="9031458" cy="1143000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 smtClean="0"/>
              <a:t>問１　次の式を文字式の書き表し方にしたがってかきなさい。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3925" y="5230296"/>
            <a:ext cx="8640960" cy="1340768"/>
          </a:xfrm>
        </p:spPr>
        <p:txBody>
          <a:bodyPr/>
          <a:lstStyle/>
          <a:p>
            <a:pPr marL="514350" indent="-514350">
              <a:buAutoNum type="arabicParenBoth"/>
            </a:pPr>
            <a:r>
              <a:rPr kumimoji="1" lang="ja-JP" altLang="en-US" dirty="0" smtClean="0"/>
              <a:t>　７ａｂ　　　　　　　　　 　</a:t>
            </a:r>
            <a:r>
              <a:rPr kumimoji="1" lang="en-US" altLang="ja-JP" dirty="0" smtClean="0"/>
              <a:t>(2)</a:t>
            </a:r>
            <a:r>
              <a:rPr kumimoji="1" lang="ja-JP" altLang="en-US" dirty="0" smtClean="0"/>
              <a:t>　２ｘｙ</a:t>
            </a:r>
            <a:r>
              <a:rPr kumimoji="1" lang="ja-JP" altLang="en-US" baseline="30000" dirty="0" smtClean="0"/>
              <a:t>２</a:t>
            </a:r>
            <a:endParaRPr kumimoji="1" lang="en-US" altLang="ja-JP" baseline="30000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51480" y="4493452"/>
            <a:ext cx="9031458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 smtClean="0"/>
              <a:t>問２　次の式を記号</a:t>
            </a:r>
            <a:r>
              <a:rPr lang="en-US" altLang="ja-JP" sz="3200" dirty="0" smtClean="0"/>
              <a:t>×</a:t>
            </a:r>
            <a:r>
              <a:rPr lang="ja-JP" altLang="en-US" sz="3200" dirty="0" smtClean="0"/>
              <a:t>を使って書きなおしなさい。</a:t>
            </a:r>
            <a:endParaRPr lang="ja-JP" altLang="en-US" sz="32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96995" y="1196752"/>
            <a:ext cx="8640960" cy="3456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anose="020B0604020202020204" pitchFamily="34" charset="0"/>
              <a:buAutoNum type="arabicParenBoth"/>
            </a:pPr>
            <a:r>
              <a:rPr lang="ja-JP" altLang="en-US" dirty="0" smtClean="0"/>
              <a:t>　５０</a:t>
            </a:r>
            <a:r>
              <a:rPr lang="en-US" altLang="ja-JP" dirty="0" smtClean="0"/>
              <a:t>×</a:t>
            </a:r>
            <a:r>
              <a:rPr lang="ja-JP" altLang="en-US" dirty="0" smtClean="0"/>
              <a:t>ｎ　　　　　　　　　</a:t>
            </a:r>
            <a:r>
              <a:rPr lang="en-US" altLang="ja-JP" dirty="0" smtClean="0"/>
              <a:t>(2)</a:t>
            </a:r>
            <a:r>
              <a:rPr lang="ja-JP" altLang="en-US" dirty="0" smtClean="0"/>
              <a:t>　</a:t>
            </a:r>
            <a:r>
              <a:rPr lang="ja-JP" altLang="en-US" dirty="0" err="1" smtClean="0"/>
              <a:t>ｘ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８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dirty="0" smtClean="0"/>
              <a:t>(3)</a:t>
            </a:r>
            <a:r>
              <a:rPr lang="ja-JP" altLang="en-US" dirty="0" smtClean="0"/>
              <a:t>　</a:t>
            </a:r>
            <a:r>
              <a:rPr lang="ja-JP" altLang="en-US" dirty="0" err="1" smtClean="0"/>
              <a:t>ｙ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（－１）</a:t>
            </a:r>
            <a:r>
              <a:rPr lang="en-US" altLang="ja-JP" dirty="0" smtClean="0"/>
              <a:t>×</a:t>
            </a:r>
            <a:r>
              <a:rPr lang="ja-JP" altLang="en-US" dirty="0" smtClean="0"/>
              <a:t>ｘ　　　　　</a:t>
            </a:r>
            <a:r>
              <a:rPr lang="en-US" altLang="ja-JP" dirty="0" smtClean="0"/>
              <a:t>(4)</a:t>
            </a:r>
            <a:r>
              <a:rPr lang="ja-JP" altLang="en-US" dirty="0" smtClean="0"/>
              <a:t>　</a:t>
            </a:r>
            <a:r>
              <a:rPr lang="ja-JP" altLang="en-US" dirty="0" err="1" smtClean="0"/>
              <a:t>ｃ</a:t>
            </a:r>
            <a:r>
              <a:rPr lang="en-US" altLang="ja-JP" dirty="0" smtClean="0"/>
              <a:t>×</a:t>
            </a:r>
            <a:r>
              <a:rPr lang="ja-JP" altLang="en-US" dirty="0" err="1" smtClean="0"/>
              <a:t>ｃ</a:t>
            </a:r>
            <a:r>
              <a:rPr lang="en-US" altLang="ja-JP" dirty="0" smtClean="0"/>
              <a:t>×</a:t>
            </a:r>
            <a:r>
              <a:rPr lang="ja-JP" altLang="en-US" dirty="0" err="1" smtClean="0"/>
              <a:t>ｃ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dirty="0" smtClean="0"/>
              <a:t>(5)</a:t>
            </a:r>
            <a:r>
              <a:rPr lang="ja-JP" altLang="en-US" dirty="0" smtClean="0"/>
              <a:t>　３</a:t>
            </a:r>
            <a:r>
              <a:rPr lang="en-US" altLang="ja-JP" dirty="0" smtClean="0"/>
              <a:t>×</a:t>
            </a:r>
            <a:r>
              <a:rPr lang="ja-JP" altLang="en-US" dirty="0" smtClean="0"/>
              <a:t>ａ</a:t>
            </a:r>
            <a:r>
              <a:rPr lang="en-US" altLang="ja-JP" dirty="0" smtClean="0"/>
              <a:t>×</a:t>
            </a:r>
            <a:r>
              <a:rPr lang="ja-JP" altLang="en-US" dirty="0" smtClean="0"/>
              <a:t>ａ</a:t>
            </a:r>
            <a:r>
              <a:rPr lang="en-US" altLang="ja-JP" dirty="0" smtClean="0"/>
              <a:t>×</a:t>
            </a:r>
            <a:r>
              <a:rPr lang="ja-JP" altLang="en-US" dirty="0" smtClean="0"/>
              <a:t>ｂ　　　　　 </a:t>
            </a:r>
            <a:r>
              <a:rPr lang="en-US" altLang="ja-JP" dirty="0" smtClean="0"/>
              <a:t>(6)</a:t>
            </a:r>
            <a:r>
              <a:rPr lang="ja-JP" altLang="en-US" dirty="0" smtClean="0"/>
              <a:t>　（ｂ＋ｃ）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７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21084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27671" y="4337"/>
            <a:ext cx="9031458" cy="1143000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 smtClean="0"/>
              <a:t>問３　次の式を文字式の書き表し方にしたがってかきなさい。</a:t>
            </a:r>
            <a:endParaRPr kumimoji="1" lang="ja-JP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372939" y="4149080"/>
                <a:ext cx="8640960" cy="2143476"/>
              </a:xfrm>
            </p:spPr>
            <p:txBody>
              <a:bodyPr>
                <a:normAutofit fontScale="92500" lnSpcReduction="10000"/>
              </a:bodyPr>
              <a:lstStyle/>
              <a:p>
                <a:pPr marL="514350" indent="-514350">
                  <a:buAutoNum type="arabicParenBoth"/>
                </a:pPr>
                <a:r>
                  <a:rPr kumimoji="1" lang="ja-JP" altLang="en-US" dirty="0" smtClean="0"/>
                  <a:t>　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kumimoji="1" lang="ja-JP" altLang="en-US" b="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kumimoji="1" lang="ja-JP" altLang="en-US" b="0" i="1" smtClean="0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kumimoji="1" lang="ja-JP" altLang="en-US" dirty="0" smtClean="0"/>
                  <a:t>　　　　　　　　　 　　　　　</a:t>
                </a:r>
                <a:r>
                  <a:rPr kumimoji="1" lang="en-US" altLang="ja-JP" dirty="0" smtClean="0"/>
                  <a:t>(2)</a:t>
                </a:r>
                <a:r>
                  <a:rPr kumimoji="1" lang="ja-JP" altLang="en-US" dirty="0" smtClean="0"/>
                  <a:t>　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latin typeface="Cambria Math"/>
                          </a:rPr>
                          <m:t>８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endParaRPr kumimoji="1" lang="en-US" altLang="ja-JP" dirty="0" smtClean="0"/>
              </a:p>
              <a:p>
                <a:pPr marL="0" indent="0">
                  <a:buNone/>
                </a:pP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en-US" altLang="ja-JP" dirty="0" smtClean="0"/>
                  <a:t>(3)</a:t>
                </a:r>
                <a:r>
                  <a:rPr lang="ja-JP" altLang="en-US" dirty="0" smtClean="0"/>
                  <a:t>　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i="1" smtClean="0">
                            <a:latin typeface="Cambria Math"/>
                          </a:rPr>
                          <m:t>ｘ＋ｙ</m:t>
                        </m:r>
                      </m:num>
                      <m:den>
                        <m:r>
                          <a:rPr lang="ja-JP" altLang="en-US" b="0" i="1" smtClean="0"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kumimoji="1" lang="ja-JP" altLang="en-US" dirty="0" smtClean="0"/>
                  <a:t>　　　　　　　　　　　　 </a:t>
                </a:r>
                <a:r>
                  <a:rPr kumimoji="1" lang="en-US" altLang="ja-JP" dirty="0" smtClean="0"/>
                  <a:t>(4)</a:t>
                </a:r>
                <a:r>
                  <a:rPr kumimoji="1" lang="ja-JP" altLang="en-US" dirty="0" smtClean="0"/>
                  <a:t>　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３</m:t>
                        </m:r>
                      </m:den>
                    </m:f>
                    <m:r>
                      <a:rPr lang="ja-JP" altLang="en-US" i="1" smtClean="0">
                        <a:latin typeface="Cambria Math"/>
                      </a:rPr>
                      <m:t>（</m:t>
                    </m:r>
                    <m:r>
                      <a:rPr lang="ja-JP" altLang="en-US" i="1">
                        <a:latin typeface="Cambria Math"/>
                      </a:rPr>
                      <m:t>ａ－ｂ</m:t>
                    </m:r>
                    <m:r>
                      <a:rPr lang="ja-JP" altLang="en-US" i="1" smtClean="0">
                        <a:latin typeface="Cambria Math"/>
                      </a:rPr>
                      <m:t>）</m:t>
                    </m:r>
                  </m:oMath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2939" y="4149080"/>
                <a:ext cx="8640960" cy="2143476"/>
              </a:xfrm>
              <a:blipFill rotWithShape="1">
                <a:blip r:embed="rId3"/>
                <a:stretch>
                  <a:fillRect l="-1622" b="-256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タイトル 1"/>
          <p:cNvSpPr txBox="1">
            <a:spLocks/>
          </p:cNvSpPr>
          <p:nvPr/>
        </p:nvSpPr>
        <p:spPr>
          <a:xfrm>
            <a:off x="0" y="3573016"/>
            <a:ext cx="9031458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 smtClean="0"/>
              <a:t>問４　次の式を記号</a:t>
            </a:r>
            <a:r>
              <a:rPr lang="en-US" altLang="ja-JP" sz="3200" dirty="0" smtClean="0"/>
              <a:t>÷</a:t>
            </a:r>
            <a:r>
              <a:rPr lang="ja-JP" altLang="en-US" sz="3200" dirty="0" smtClean="0"/>
              <a:t>を使って書きなおしなさい。</a:t>
            </a:r>
            <a:endParaRPr lang="ja-JP" altLang="en-US" sz="32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96995" y="1196752"/>
            <a:ext cx="8640960" cy="2592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anose="020B0604020202020204" pitchFamily="34" charset="0"/>
              <a:buAutoNum type="arabicParenBoth"/>
            </a:pPr>
            <a:r>
              <a:rPr lang="ja-JP" altLang="en-US" dirty="0" smtClean="0"/>
              <a:t>　</a:t>
            </a:r>
            <a:r>
              <a:rPr lang="ja-JP" altLang="en-US" dirty="0" err="1" smtClean="0"/>
              <a:t>ｘ</a:t>
            </a:r>
            <a:r>
              <a:rPr lang="en-US" altLang="ja-JP" dirty="0" smtClean="0"/>
              <a:t>÷</a:t>
            </a:r>
            <a:r>
              <a:rPr lang="ja-JP" altLang="en-US" dirty="0" smtClean="0"/>
              <a:t>２　　　　　　　　　　</a:t>
            </a:r>
            <a:r>
              <a:rPr lang="en-US" altLang="ja-JP" dirty="0" smtClean="0"/>
              <a:t>(2)</a:t>
            </a:r>
            <a:r>
              <a:rPr lang="ja-JP" altLang="en-US" dirty="0" smtClean="0"/>
              <a:t>　３</a:t>
            </a:r>
            <a:r>
              <a:rPr lang="en-US" altLang="ja-JP" dirty="0" smtClean="0"/>
              <a:t>÷</a:t>
            </a:r>
            <a:r>
              <a:rPr lang="ja-JP" altLang="en-US" dirty="0" err="1" smtClean="0"/>
              <a:t>ｙ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dirty="0" smtClean="0"/>
              <a:t>(3)</a:t>
            </a:r>
            <a:r>
              <a:rPr lang="ja-JP" altLang="en-US" dirty="0" smtClean="0"/>
              <a:t>　ａ</a:t>
            </a:r>
            <a:r>
              <a:rPr lang="en-US" altLang="ja-JP" dirty="0" smtClean="0"/>
              <a:t>÷</a:t>
            </a:r>
            <a:r>
              <a:rPr lang="ja-JP" altLang="en-US" dirty="0" smtClean="0"/>
              <a:t>ｂ　　　　　 　　　　　</a:t>
            </a:r>
            <a:r>
              <a:rPr lang="en-US" altLang="ja-JP" dirty="0" smtClean="0"/>
              <a:t>(4)</a:t>
            </a:r>
            <a:r>
              <a:rPr lang="ja-JP" altLang="en-US" dirty="0" smtClean="0"/>
              <a:t>　（ｘ＋ｙ）</a:t>
            </a:r>
            <a:r>
              <a:rPr lang="en-US" altLang="ja-JP" dirty="0" smtClean="0"/>
              <a:t>÷</a:t>
            </a:r>
            <a:r>
              <a:rPr lang="ja-JP" altLang="en-US" dirty="0" smtClean="0"/>
              <a:t>４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178998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62" y="2530232"/>
            <a:ext cx="9031458" cy="499492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 smtClean="0"/>
              <a:t>問５　次の式を記号</a:t>
            </a:r>
            <a:r>
              <a:rPr kumimoji="1" lang="en-US" altLang="ja-JP" sz="3200" dirty="0" smtClean="0"/>
              <a:t>×</a:t>
            </a:r>
            <a:r>
              <a:rPr kumimoji="1" lang="ja-JP" altLang="en-US" sz="3200" dirty="0" err="1" smtClean="0"/>
              <a:t>、</a:t>
            </a:r>
            <a:r>
              <a:rPr kumimoji="1" lang="en-US" altLang="ja-JP" sz="3200" dirty="0" smtClean="0"/>
              <a:t>÷</a:t>
            </a:r>
            <a:r>
              <a:rPr kumimoji="1" lang="ja-JP" altLang="en-US" sz="3200" dirty="0" smtClean="0"/>
              <a:t>を使わないで表しなさい。</a:t>
            </a:r>
            <a:endParaRPr kumimoji="1" lang="ja-JP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78193" y="5006961"/>
                <a:ext cx="8640960" cy="1635759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AutoNum type="arabicParenBoth"/>
                </a:pPr>
                <a:r>
                  <a:rPr kumimoji="1" lang="ja-JP" altLang="en-US" dirty="0" smtClean="0"/>
                  <a:t>　１０００－５ａ　 　　　　　</a:t>
                </a:r>
                <a:r>
                  <a:rPr kumimoji="1" lang="en-US" altLang="ja-JP" dirty="0" smtClean="0"/>
                  <a:t>(2)</a:t>
                </a:r>
                <a:r>
                  <a:rPr kumimoji="1" lang="ja-JP" altLang="en-US" dirty="0" smtClean="0"/>
                  <a:t>　３（ｘ＋ｙ）－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000" b="0" i="1" smtClean="0">
                            <a:latin typeface="Cambria Math"/>
                          </a:rPr>
                          <m:t>𝑧</m:t>
                        </m:r>
                      </m:num>
                      <m:den>
                        <m:r>
                          <a:rPr lang="ja-JP" altLang="en-US" sz="4000" i="1"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endParaRPr kumimoji="1" lang="en-US" altLang="ja-JP" dirty="0" smtClean="0"/>
              </a:p>
              <a:p>
                <a:pPr marL="0" indent="0">
                  <a:buNone/>
                </a:pPr>
                <a:endParaRPr lang="en-US" altLang="ja-JP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8193" y="5006961"/>
                <a:ext cx="8640960" cy="1635759"/>
              </a:xfrm>
              <a:blipFill rotWithShape="1">
                <a:blip r:embed="rId3"/>
                <a:stretch>
                  <a:fillRect l="-190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タイトル 1"/>
          <p:cNvSpPr txBox="1">
            <a:spLocks/>
          </p:cNvSpPr>
          <p:nvPr/>
        </p:nvSpPr>
        <p:spPr>
          <a:xfrm>
            <a:off x="38560" y="4437112"/>
            <a:ext cx="9031458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 smtClean="0"/>
              <a:t>問６　次の式を記号</a:t>
            </a:r>
            <a:r>
              <a:rPr lang="en-US" altLang="ja-JP" sz="3200" dirty="0" smtClean="0"/>
              <a:t>×</a:t>
            </a:r>
            <a:r>
              <a:rPr lang="ja-JP" altLang="en-US" sz="3200" dirty="0" err="1" smtClean="0"/>
              <a:t>、</a:t>
            </a:r>
            <a:r>
              <a:rPr lang="en-US" altLang="ja-JP" sz="3200" dirty="0" smtClean="0"/>
              <a:t>÷</a:t>
            </a:r>
            <a:r>
              <a:rPr lang="ja-JP" altLang="en-US" sz="3200" dirty="0" smtClean="0"/>
              <a:t>を使って書きなおしなさい。</a:t>
            </a:r>
            <a:endParaRPr lang="ja-JP" altLang="en-US" sz="32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70917" y="2990737"/>
            <a:ext cx="8640960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anose="020B0604020202020204" pitchFamily="34" charset="0"/>
              <a:buAutoNum type="arabicParenBoth"/>
            </a:pPr>
            <a:r>
              <a:rPr lang="ja-JP" altLang="en-US" dirty="0" smtClean="0"/>
              <a:t>　５０</a:t>
            </a:r>
            <a:r>
              <a:rPr lang="en-US" altLang="ja-JP" dirty="0" smtClean="0"/>
              <a:t>×</a:t>
            </a:r>
            <a:r>
              <a:rPr lang="ja-JP" altLang="en-US" dirty="0" smtClean="0"/>
              <a:t>ｎ＋３０　　　　　　　</a:t>
            </a:r>
            <a:r>
              <a:rPr lang="en-US" altLang="ja-JP" dirty="0" smtClean="0"/>
              <a:t>(2)</a:t>
            </a:r>
            <a:r>
              <a:rPr lang="ja-JP" altLang="en-US" dirty="0" smtClean="0"/>
              <a:t>　</a:t>
            </a:r>
            <a:r>
              <a:rPr lang="ja-JP" altLang="en-US" dirty="0" err="1" smtClean="0"/>
              <a:t>ｘ</a:t>
            </a:r>
            <a:r>
              <a:rPr lang="en-US" altLang="ja-JP" dirty="0" smtClean="0"/>
              <a:t>÷</a:t>
            </a:r>
            <a:r>
              <a:rPr lang="ja-JP" altLang="en-US" dirty="0" smtClean="0"/>
              <a:t>４－</a:t>
            </a:r>
            <a:r>
              <a:rPr lang="ja-JP" altLang="en-US" dirty="0" err="1" smtClean="0"/>
              <a:t>ｙ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４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dirty="0" smtClean="0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78193" y="188640"/>
            <a:ext cx="6654047" cy="5715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 smtClean="0"/>
              <a:t>例３　記号</a:t>
            </a:r>
            <a:r>
              <a:rPr lang="en-US" altLang="ja-JP" sz="3200" dirty="0" smtClean="0"/>
              <a:t>×</a:t>
            </a:r>
            <a:r>
              <a:rPr lang="ja-JP" altLang="en-US" sz="3200" dirty="0" err="1" smtClean="0"/>
              <a:t>、</a:t>
            </a:r>
            <a:r>
              <a:rPr lang="en-US" altLang="ja-JP" sz="3200" dirty="0" smtClean="0"/>
              <a:t>÷</a:t>
            </a:r>
            <a:r>
              <a:rPr lang="ja-JP" altLang="en-US" sz="3200" dirty="0" smtClean="0"/>
              <a:t>を使わない表し方</a:t>
            </a:r>
            <a:endParaRPr lang="ja-JP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/>
              <p:cNvSpPr txBox="1">
                <a:spLocks/>
              </p:cNvSpPr>
              <p:nvPr/>
            </p:nvSpPr>
            <p:spPr>
              <a:xfrm>
                <a:off x="1304230" y="908720"/>
                <a:ext cx="4201971" cy="16215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ja-JP" altLang="en-US" dirty="0" smtClean="0"/>
                  <a:t>　６</a:t>
                </a:r>
                <a:r>
                  <a:rPr lang="en-US" altLang="ja-JP" dirty="0" smtClean="0"/>
                  <a:t>×</a:t>
                </a:r>
                <a:r>
                  <a:rPr lang="ja-JP" altLang="en-US" dirty="0" smtClean="0"/>
                  <a:t>ａ＋</a:t>
                </a:r>
                <a:r>
                  <a:rPr lang="ja-JP" altLang="en-US" dirty="0" err="1" smtClean="0"/>
                  <a:t>ｂ</a:t>
                </a:r>
                <a:r>
                  <a:rPr lang="en-US" altLang="ja-JP" dirty="0" smtClean="0"/>
                  <a:t>÷</a:t>
                </a:r>
                <a:r>
                  <a:rPr lang="ja-JP" altLang="en-US" dirty="0" smtClean="0"/>
                  <a:t>３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＝６ａ＋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ja-JP" altLang="en-US" dirty="0"/>
                          <m:t>ｂ</m:t>
                        </m:r>
                      </m:num>
                      <m:den>
                        <m:r>
                          <a:rPr lang="ja-JP" altLang="en-US" i="1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endParaRPr lang="en-US" altLang="ja-JP" dirty="0" smtClean="0"/>
              </a:p>
            </p:txBody>
          </p:sp>
        </mc:Choice>
        <mc:Fallback xmlns="">
          <p:sp>
            <p:nvSpPr>
              <p:cNvPr id="7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4230" y="908720"/>
                <a:ext cx="4201971" cy="1621512"/>
              </a:xfrm>
              <a:prstGeom prst="rect">
                <a:avLst/>
              </a:prstGeom>
              <a:blipFill rotWithShape="1">
                <a:blip r:embed="rId4"/>
                <a:stretch>
                  <a:fillRect l="-3774" t="-67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414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1646</TotalTime>
  <Words>86</Words>
  <Application>Microsoft Office PowerPoint</Application>
  <PresentationFormat>画面に合わせる (4:3)</PresentationFormat>
  <Paragraphs>48</Paragraphs>
  <Slides>5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文字式の表し方</vt:lpstr>
      <vt:lpstr>文字式の表し方</vt:lpstr>
      <vt:lpstr>問１　次の式を文字式の書き表し方にしたがってかきなさい。</vt:lpstr>
      <vt:lpstr>問３　次の式を文字式の書き表し方にしたがってかきなさい。</vt:lpstr>
      <vt:lpstr>問５　次の式を記号×、÷を使わないで表しなさい。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２章　文字の式 文字を使った式</dc:title>
  <dc:creator>teacher</dc:creator>
  <cp:lastModifiedBy>teacher</cp:lastModifiedBy>
  <cp:revision>66</cp:revision>
  <dcterms:created xsi:type="dcterms:W3CDTF">2014-05-29T02:46:17Z</dcterms:created>
  <dcterms:modified xsi:type="dcterms:W3CDTF">2015-06-13T06:11:45Z</dcterms:modified>
</cp:coreProperties>
</file>