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1" r:id="rId2"/>
    <p:sldId id="300" r:id="rId3"/>
    <p:sldId id="303" r:id="rId4"/>
    <p:sldId id="305" r:id="rId5"/>
    <p:sldId id="304" r:id="rId6"/>
    <p:sldId id="306" r:id="rId7"/>
    <p:sldId id="307" r:id="rId8"/>
    <p:sldId id="309" r:id="rId9"/>
    <p:sldId id="31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6C3BE-329A-4403-AD78-C9772123B5FF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61379-0AC3-4937-8F96-D34D945DFA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4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97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61379-0AC3-4937-8F96-D34D945DFA1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97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4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0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7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53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9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292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5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371F-FDE2-40D1-8FD8-A223D71452BA}" type="datetimeFigureOut">
              <a:rPr kumimoji="1" lang="ja-JP" altLang="en-US" smtClean="0"/>
              <a:t>2014/7/2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2DDE-73E7-47C5-AACF-DD97B352C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62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kumimoji="1" lang="ja-JP" altLang="en-US" sz="6000" dirty="0" smtClean="0"/>
              <a:t>文字式と数の乗法・除法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28592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000" dirty="0" smtClean="0"/>
              <a:t>ねらい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一次式と数の乗法・除法の計算ができる。</a:t>
            </a:r>
            <a:endParaRPr kumimoji="1" lang="en-US" altLang="ja-JP" sz="4000" dirty="0" smtClean="0"/>
          </a:p>
          <a:p>
            <a:r>
              <a:rPr kumimoji="1" lang="ja-JP" altLang="en-US" sz="4000" dirty="0" smtClean="0"/>
              <a:t>積の交換法則や分配法則、わり算を逆数のかけ算として計算することなど、１章で学習したことを使って計算することができる。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自分</a:t>
            </a:r>
            <a:r>
              <a:rPr lang="ja-JP" altLang="en-US" sz="4000" dirty="0"/>
              <a:t>がした文字式の計算のしかたを説明することができる。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491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312368" cy="725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文字式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005593"/>
            <a:ext cx="3744416" cy="2855455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buAutoNum type="arabicParenBoth"/>
            </a:pPr>
            <a:r>
              <a:rPr kumimoji="1" lang="ja-JP" altLang="en-US" sz="4400" dirty="0" smtClean="0"/>
              <a:t>２ｘ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５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＝２</a:t>
            </a:r>
            <a:r>
              <a:rPr lang="en-US" altLang="ja-JP" sz="4400" dirty="0" smtClean="0"/>
              <a:t>×</a:t>
            </a:r>
            <a:r>
              <a:rPr lang="ja-JP" altLang="en-US" sz="4400" dirty="0" err="1" smtClean="0"/>
              <a:t>ｘ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５</a:t>
            </a:r>
            <a:endParaRPr lang="en-US" altLang="ja-JP" sz="4400" dirty="0" smtClean="0"/>
          </a:p>
          <a:p>
            <a:pPr marL="0" indent="0">
              <a:buNone/>
            </a:pPr>
            <a:r>
              <a:rPr kumimoji="1" lang="ja-JP" altLang="en-US" sz="4400" dirty="0"/>
              <a:t>　</a:t>
            </a:r>
            <a:r>
              <a:rPr kumimoji="1" lang="ja-JP" altLang="en-US" sz="4400" dirty="0" smtClean="0"/>
              <a:t>＝２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smtClean="0"/>
              <a:t>５</a:t>
            </a:r>
            <a:r>
              <a:rPr kumimoji="1" lang="en-US" altLang="ja-JP" sz="4400" dirty="0" smtClean="0"/>
              <a:t>×</a:t>
            </a:r>
            <a:r>
              <a:rPr kumimoji="1" lang="ja-JP" altLang="en-US" sz="4400" dirty="0" err="1" smtClean="0"/>
              <a:t>ｘ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/>
              <a:t>　</a:t>
            </a:r>
            <a:r>
              <a:rPr lang="ja-JP" altLang="en-US" sz="4400" dirty="0" smtClean="0"/>
              <a:t>＝１０ｘ</a:t>
            </a:r>
            <a:endParaRPr kumimoji="1" lang="ja-JP" altLang="en-US" sz="44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355976" y="995713"/>
            <a:ext cx="4312597" cy="2865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400" dirty="0" smtClean="0"/>
              <a:t>(2)</a:t>
            </a:r>
            <a:r>
              <a:rPr lang="ja-JP" altLang="en-US" sz="4400" dirty="0" smtClean="0"/>
              <a:t>　６ｘ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（－３）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　＝６</a:t>
            </a:r>
            <a:r>
              <a:rPr lang="en-US" altLang="ja-JP" sz="4400" dirty="0" smtClean="0"/>
              <a:t>×</a:t>
            </a:r>
            <a:r>
              <a:rPr lang="ja-JP" altLang="en-US" sz="4400" dirty="0" err="1" smtClean="0"/>
              <a:t>ｘ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（－３）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　＝６</a:t>
            </a:r>
            <a:r>
              <a:rPr lang="en-US" altLang="ja-JP" sz="4400" dirty="0" smtClean="0"/>
              <a:t>×</a:t>
            </a:r>
            <a:r>
              <a:rPr lang="ja-JP" altLang="en-US" sz="4400" dirty="0" smtClean="0"/>
              <a:t>（－３）</a:t>
            </a:r>
            <a:r>
              <a:rPr lang="en-US" altLang="ja-JP" sz="4400" dirty="0" smtClean="0"/>
              <a:t>×</a:t>
            </a:r>
            <a:r>
              <a:rPr lang="ja-JP" altLang="en-US" sz="4400" dirty="0" err="1" smtClean="0"/>
              <a:t>ｘ</a:t>
            </a:r>
            <a:endParaRPr lang="en-US" altLang="ja-JP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400" dirty="0" smtClean="0"/>
              <a:t>　＝－１８ｘ</a:t>
            </a:r>
            <a:endParaRPr lang="ja-JP" alt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3717032"/>
                <a:ext cx="9144000" cy="31409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3600" dirty="0" smtClean="0"/>
                  <a:t>問１　</a:t>
                </a:r>
                <a:r>
                  <a:rPr lang="en-US" altLang="ja-JP" sz="3600" dirty="0" smtClean="0"/>
                  <a:t>(1)</a:t>
                </a:r>
                <a:r>
                  <a:rPr lang="ja-JP" altLang="en-US" sz="3600" dirty="0" smtClean="0"/>
                  <a:t>　２ｘ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５　　　　</a:t>
                </a:r>
                <a:r>
                  <a:rPr lang="en-US" altLang="ja-JP" sz="3600" dirty="0" smtClean="0"/>
                  <a:t>(2)</a:t>
                </a:r>
                <a:r>
                  <a:rPr lang="ja-JP" altLang="en-US" sz="3600" dirty="0" smtClean="0"/>
                  <a:t>　４ｘ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（－７）　　　　</a:t>
                </a:r>
                <a:r>
                  <a:rPr lang="en-US" altLang="ja-JP" sz="3600" dirty="0" smtClean="0"/>
                  <a:t>(3)</a:t>
                </a:r>
                <a:r>
                  <a:rPr lang="ja-JP" altLang="en-US" sz="3600" dirty="0" smtClean="0"/>
                  <a:t>　－</a:t>
                </a:r>
                <a:r>
                  <a:rPr lang="ja-JP" altLang="en-US" sz="3600" dirty="0" err="1" smtClean="0"/>
                  <a:t>ｘ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９</a:t>
                </a:r>
                <a:endParaRPr lang="en-US" altLang="ja-JP" sz="3600" dirty="0" smtClean="0"/>
              </a:p>
              <a:p>
                <a:pPr marL="742950" indent="-742950">
                  <a:buAutoNum type="arabicParenBoth"/>
                </a:pPr>
                <a:endParaRPr lang="en-US" altLang="ja-JP" sz="3600" dirty="0" smtClean="0"/>
              </a:p>
              <a:p>
                <a:pPr marL="742950" indent="-742950">
                  <a:buAutoNum type="arabicParenBoth"/>
                </a:pPr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　　</a:t>
                </a:r>
                <a:r>
                  <a:rPr lang="en-US" altLang="ja-JP" sz="3600" dirty="0" smtClean="0"/>
                  <a:t>(4)</a:t>
                </a:r>
                <a:r>
                  <a:rPr lang="ja-JP" altLang="en-US" sz="3600" dirty="0" smtClean="0"/>
                  <a:t>　－５ｘ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（－６）　　</a:t>
                </a:r>
                <a:r>
                  <a:rPr lang="en-US" altLang="ja-JP" sz="3600" dirty="0" smtClean="0"/>
                  <a:t>(5)</a:t>
                </a:r>
                <a:r>
                  <a:rPr lang="ja-JP" altLang="en-US" sz="3600" dirty="0" smtClean="0"/>
                  <a:t>　１４ｘ</a:t>
                </a:r>
                <a:r>
                  <a:rPr lang="en-US" altLang="ja-JP" sz="36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　　　</a:t>
                </a:r>
                <a:r>
                  <a:rPr lang="en-US" altLang="ja-JP" sz="3600" dirty="0" smtClean="0"/>
                  <a:t>(6)</a:t>
                </a:r>
                <a:r>
                  <a:rPr lang="ja-JP" altLang="en-US" sz="3600" dirty="0" smtClean="0"/>
                  <a:t>　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600" dirty="0" err="1" smtClean="0"/>
                  <a:t>ｘ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１２</a:t>
                </a:r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 smtClean="0"/>
                  <a:t>　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17032"/>
                <a:ext cx="9144000" cy="314096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54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59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331236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文字式</a:t>
            </a:r>
            <a:r>
              <a:rPr kumimoji="1" lang="en-US" altLang="ja-JP" dirty="0" smtClean="0"/>
              <a:t>÷</a:t>
            </a:r>
            <a:r>
              <a:rPr kumimoji="1" lang="ja-JP" altLang="en-US" dirty="0" smtClean="0"/>
              <a:t>数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005593"/>
                <a:ext cx="3744416" cy="2855455"/>
              </a:xfrm>
            </p:spPr>
            <p:txBody>
              <a:bodyPr>
                <a:normAutofit fontScale="77500" lnSpcReduction="20000"/>
              </a:bodyPr>
              <a:lstStyle/>
              <a:p>
                <a:pPr marL="914400" indent="-914400">
                  <a:buAutoNum type="arabicParenBoth"/>
                </a:pPr>
                <a:r>
                  <a:rPr kumimoji="1" lang="ja-JP" altLang="en-US" sz="4400" dirty="0" smtClean="0"/>
                  <a:t>１２ｘ</a:t>
                </a:r>
                <a:r>
                  <a:rPr kumimoji="1" lang="en-US" altLang="ja-JP" sz="4400" dirty="0" smtClean="0"/>
                  <a:t>÷</a:t>
                </a:r>
                <a:r>
                  <a:rPr kumimoji="1" lang="ja-JP" altLang="en-US" sz="4400" dirty="0" smtClean="0"/>
                  <a:t>３</a:t>
                </a:r>
                <a:endParaRPr kumimoji="1"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sz="4400" dirty="0"/>
                  <a:t>　</a:t>
                </a:r>
                <a:r>
                  <a:rPr lang="ja-JP" altLang="en-US" sz="44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 dirty="0">
                            <a:latin typeface="Cambria Math"/>
                          </a:rPr>
                          <m:t>１２ｘ</m:t>
                        </m:r>
                      </m:num>
                      <m:den>
                        <m:r>
                          <a:rPr lang="ja-JP" altLang="en-US" sz="4400" b="0" i="1" dirty="0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kumimoji="1" lang="ja-JP" altLang="en-US" sz="4400" dirty="0"/>
                  <a:t>　</a:t>
                </a:r>
                <a:r>
                  <a:rPr kumimoji="1" lang="ja-JP" altLang="en-US" sz="4400" dirty="0" smtClean="0"/>
                  <a:t>＝</a:t>
                </a:r>
                <a:r>
                  <a:rPr lang="en-US" altLang="ja-JP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 dirty="0">
                            <a:latin typeface="Cambria Math"/>
                          </a:rPr>
                          <m:t>１２</m:t>
                        </m:r>
                        <m:r>
                          <a:rPr lang="en-US" altLang="ja-JP" sz="4400" b="0" i="1" dirty="0" smtClean="0">
                            <a:latin typeface="Cambria Math"/>
                          </a:rPr>
                          <m:t>×</m:t>
                        </m:r>
                        <m:r>
                          <a:rPr lang="ja-JP" altLang="en-US" sz="4400" i="1" dirty="0">
                            <a:latin typeface="Cambria Math"/>
                          </a:rPr>
                          <m:t>ｘ</m:t>
                        </m:r>
                      </m:num>
                      <m:den>
                        <m:r>
                          <a:rPr lang="ja-JP" altLang="en-US" sz="4400" i="1" dirty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kumimoji="1"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sz="4400" dirty="0"/>
                  <a:t>　</a:t>
                </a:r>
                <a:r>
                  <a:rPr lang="ja-JP" altLang="en-US" sz="4400" dirty="0" smtClean="0"/>
                  <a:t>＝４ｘ</a:t>
                </a:r>
                <a:endParaRPr kumimoji="1" lang="ja-JP" altLang="en-US" sz="44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005593"/>
                <a:ext cx="3744416" cy="2855455"/>
              </a:xfrm>
              <a:blipFill rotWithShape="1">
                <a:blip r:embed="rId2"/>
                <a:stretch>
                  <a:fillRect l="-4723" t="-7692" b="-6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355976" y="862672"/>
                <a:ext cx="4312597" cy="28653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4400" dirty="0" smtClean="0"/>
                  <a:t>(2)</a:t>
                </a:r>
                <a:r>
                  <a:rPr lang="ja-JP" altLang="en-US" sz="4400" dirty="0" smtClean="0"/>
                  <a:t>　４ｘ</a:t>
                </a:r>
                <a:r>
                  <a:rPr lang="en-US" altLang="ja-JP" sz="4400" dirty="0"/>
                  <a:t>÷</a:t>
                </a:r>
                <a:r>
                  <a:rPr lang="ja-JP" altLang="en-US" sz="4400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4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）</a:t>
                </a:r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sz="4400" dirty="0" smtClean="0"/>
                  <a:t>　＝</a:t>
                </a:r>
                <a:r>
                  <a:rPr lang="ja-JP" altLang="en-US" sz="4400" dirty="0"/>
                  <a:t> </a:t>
                </a:r>
                <a:r>
                  <a:rPr lang="ja-JP" altLang="en-US" sz="4400" dirty="0" smtClean="0"/>
                  <a:t>４ｘ</a:t>
                </a:r>
                <a:r>
                  <a:rPr lang="en-US" altLang="ja-JP" sz="4400" dirty="0" smtClean="0"/>
                  <a:t>×</a:t>
                </a:r>
                <a:r>
                  <a:rPr lang="ja-JP" altLang="en-US" sz="4400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）</a:t>
                </a:r>
                <a:endParaRPr lang="en-US" altLang="ja-JP" sz="4400" dirty="0" smtClean="0"/>
              </a:p>
              <a:p>
                <a:pPr marL="0" indent="0">
                  <a:buNone/>
                </a:pPr>
                <a:r>
                  <a:rPr lang="ja-JP" altLang="en-US" sz="4400" dirty="0" smtClean="0"/>
                  <a:t>　＝</a:t>
                </a:r>
                <a:r>
                  <a:rPr lang="ja-JP" altLang="en-US" sz="4400" dirty="0"/>
                  <a:t> </a:t>
                </a:r>
                <a:r>
                  <a:rPr lang="ja-JP" altLang="en-US" sz="4400" dirty="0" smtClean="0"/>
                  <a:t>４</a:t>
                </a:r>
                <a:r>
                  <a:rPr lang="en-US" altLang="ja-JP" sz="4400" dirty="0" smtClean="0"/>
                  <a:t>×</a:t>
                </a:r>
                <a:r>
                  <a:rPr lang="ja-JP" altLang="en-US" sz="4400" dirty="0" smtClean="0"/>
                  <a:t>（</a:t>
                </a:r>
                <a:r>
                  <a:rPr lang="ja-JP" altLang="en-US" sz="4400" dirty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i="1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44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4400" dirty="0" smtClean="0"/>
                  <a:t>）</a:t>
                </a:r>
                <a:r>
                  <a:rPr lang="en-US" altLang="ja-JP" sz="4400" dirty="0" smtClean="0"/>
                  <a:t>×</a:t>
                </a:r>
                <a:r>
                  <a:rPr lang="ja-JP" altLang="en-US" sz="4400" dirty="0" smtClean="0"/>
                  <a:t>ｘ</a:t>
                </a:r>
                <a:endParaRPr lang="en-US" altLang="ja-JP" sz="4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4400" dirty="0" smtClean="0"/>
                  <a:t>　＝－１０ｘ</a:t>
                </a:r>
                <a:endParaRPr lang="ja-JP" altLang="en-US" sz="4400" dirty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862672"/>
                <a:ext cx="4312597" cy="2865335"/>
              </a:xfrm>
              <a:prstGeom prst="rect">
                <a:avLst/>
              </a:prstGeom>
              <a:blipFill rotWithShape="1">
                <a:blip r:embed="rId3"/>
                <a:stretch>
                  <a:fillRect l="-3536" t="-12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3717032"/>
                <a:ext cx="9144000" cy="314096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3600" dirty="0" smtClean="0"/>
                  <a:t>問２</a:t>
                </a:r>
                <a:r>
                  <a:rPr lang="en-US" altLang="ja-JP" sz="3600" dirty="0" smtClean="0"/>
                  <a:t>(1)</a:t>
                </a:r>
                <a:r>
                  <a:rPr lang="ja-JP" altLang="en-US" sz="3600" dirty="0" smtClean="0"/>
                  <a:t>　１８ｘ</a:t>
                </a:r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６　　</a:t>
                </a:r>
                <a:r>
                  <a:rPr lang="en-US" altLang="ja-JP" sz="3600" dirty="0" smtClean="0"/>
                  <a:t>(2)</a:t>
                </a:r>
                <a:r>
                  <a:rPr lang="ja-JP" altLang="en-US" sz="3600" dirty="0" smtClean="0"/>
                  <a:t>　１０ｘ</a:t>
                </a:r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（－５）　</a:t>
                </a:r>
                <a:r>
                  <a:rPr lang="en-US" altLang="ja-JP" sz="3600" dirty="0" smtClean="0"/>
                  <a:t>(3)</a:t>
                </a:r>
                <a:r>
                  <a:rPr lang="ja-JP" altLang="en-US" sz="3600" dirty="0" smtClean="0"/>
                  <a:t>　－１２ｘ</a:t>
                </a:r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（－４）</a:t>
                </a:r>
                <a:endParaRPr lang="en-US" altLang="ja-JP" sz="3600" dirty="0" smtClean="0"/>
              </a:p>
              <a:p>
                <a:pPr marL="742950" indent="-742950">
                  <a:buAutoNum type="arabicParenBoth"/>
                </a:pPr>
                <a:endParaRPr lang="en-US" altLang="ja-JP" sz="3600" dirty="0" smtClean="0"/>
              </a:p>
              <a:p>
                <a:pPr marL="742950" indent="-742950">
                  <a:buAutoNum type="arabicParenBoth"/>
                </a:pPr>
                <a:endParaRPr lang="en-US" altLang="ja-JP" sz="3600" dirty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　　</a:t>
                </a:r>
                <a:r>
                  <a:rPr lang="en-US" altLang="ja-JP" sz="3600" dirty="0" smtClean="0"/>
                  <a:t>(4)</a:t>
                </a:r>
                <a:r>
                  <a:rPr lang="ja-JP" altLang="en-US" sz="3600" dirty="0" smtClean="0"/>
                  <a:t>　９ｘ</a:t>
                </a:r>
                <a:r>
                  <a:rPr lang="en-US" altLang="ja-JP" sz="3600" dirty="0" smtClean="0"/>
                  <a:t>÷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　　</a:t>
                </a:r>
                <a:r>
                  <a:rPr lang="en-US" altLang="ja-JP" sz="3600" dirty="0" smtClean="0"/>
                  <a:t>(5)</a:t>
                </a:r>
                <a:r>
                  <a:rPr lang="ja-JP" altLang="en-US" sz="3600" dirty="0" smtClean="0"/>
                  <a:t>　６ｘ</a:t>
                </a:r>
                <a:r>
                  <a:rPr lang="en-US" altLang="ja-JP" sz="3600" dirty="0" smtClean="0"/>
                  <a:t>÷</a:t>
                </a:r>
                <a14:m>
                  <m:oMath xmlns:m="http://schemas.openxmlformats.org/officeDocument/2006/math">
                    <m:r>
                      <a:rPr lang="ja-JP" altLang="en-US" sz="3600" i="1" dirty="0">
                        <a:latin typeface="Cambria Math"/>
                      </a:rPr>
                      <m:t>（－</m:t>
                    </m:r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）　　　</a:t>
                </a:r>
                <a:r>
                  <a:rPr lang="en-US" altLang="ja-JP" sz="3600" dirty="0" smtClean="0"/>
                  <a:t>(6)</a:t>
                </a:r>
                <a:r>
                  <a:rPr lang="ja-JP" altLang="en-US" sz="3600" dirty="0" smtClean="0"/>
                  <a:t>　－３ｘ</a:t>
                </a:r>
                <a:r>
                  <a:rPr lang="en-US" altLang="ja-JP" sz="3600" dirty="0" smtClean="0"/>
                  <a:t>÷</a:t>
                </a:r>
                <a:r>
                  <a:rPr lang="ja-JP" altLang="en-US" sz="3600" dirty="0" smtClean="0"/>
                  <a:t>３</a:t>
                </a:r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 smtClean="0"/>
                  <a:t>　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17032"/>
                <a:ext cx="9144000" cy="3140968"/>
              </a:xfrm>
              <a:prstGeom prst="rect">
                <a:avLst/>
              </a:prstGeom>
              <a:blipFill rotWithShape="1">
                <a:blip r:embed="rId4"/>
                <a:stretch>
                  <a:fillRect l="-1333" t="-54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74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686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項が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つ以上の式に数をかける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1221" y="1052736"/>
                <a:ext cx="8737243" cy="5688632"/>
              </a:xfrm>
            </p:spPr>
            <p:txBody>
              <a:bodyPr>
                <a:normAutofit/>
              </a:bodyPr>
              <a:lstStyle/>
              <a:p>
                <a:pPr marL="914400" indent="-914400">
                  <a:buAutoNum type="arabicParenBoth"/>
                </a:pPr>
                <a:r>
                  <a:rPr kumimoji="1" lang="ja-JP" altLang="en-US" sz="3600" dirty="0" smtClean="0"/>
                  <a:t>３（４ｘ＋５）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＝３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４ｘ＋３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５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＝１２ｘ＋１５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en-US" altLang="ja-JP" sz="3600" dirty="0"/>
                  <a:t>(2</a:t>
                </a:r>
                <a:r>
                  <a:rPr lang="en-US" altLang="ja-JP" sz="3600" dirty="0" smtClean="0"/>
                  <a:t>)</a:t>
                </a:r>
                <a:r>
                  <a:rPr lang="ja-JP" altLang="en-US" sz="3600" dirty="0" smtClean="0"/>
                  <a:t>　（２ｘ－４）</a:t>
                </a:r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（－５）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＝２ｘ</a:t>
                </a:r>
                <a:r>
                  <a:rPr kumimoji="1" lang="en-US" altLang="ja-JP" sz="3600" dirty="0" smtClean="0"/>
                  <a:t>×</a:t>
                </a:r>
                <a:r>
                  <a:rPr kumimoji="1" lang="ja-JP" altLang="en-US" sz="3600" dirty="0" smtClean="0"/>
                  <a:t>（－５）＋（－４）</a:t>
                </a:r>
                <a:r>
                  <a:rPr kumimoji="1" lang="en-US" altLang="ja-JP" sz="3600" dirty="0" smtClean="0"/>
                  <a:t>×</a:t>
                </a:r>
                <a:r>
                  <a:rPr kumimoji="1" lang="ja-JP" altLang="en-US" sz="3600" dirty="0" smtClean="0"/>
                  <a:t>（－５）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＝－１０ｘ＋２０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en-US" altLang="ja-JP" sz="3600" dirty="0"/>
                  <a:t>(3</a:t>
                </a:r>
                <a:r>
                  <a:rPr kumimoji="1" lang="en-US" altLang="ja-JP" sz="3600" dirty="0" smtClean="0"/>
                  <a:t>)</a:t>
                </a:r>
                <a:r>
                  <a:rPr kumimoji="1" lang="ja-JP" altLang="en-US" sz="36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kumimoji="1" lang="ja-JP" altLang="en-US" sz="36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sz="3600" dirty="0" smtClean="0"/>
                  <a:t>（９ｘ－６）＝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９ｘ＋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en-US" altLang="ja-JP" sz="3600" dirty="0" smtClean="0"/>
                  <a:t>×</a:t>
                </a:r>
                <a:r>
                  <a:rPr lang="ja-JP" altLang="en-US" sz="3600" dirty="0" smtClean="0"/>
                  <a:t>（－６）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　　　　　　　　  ＝６ｘ－４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21" y="1052736"/>
                <a:ext cx="8737243" cy="5688632"/>
              </a:xfrm>
              <a:blipFill rotWithShape="1">
                <a:blip r:embed="rId2"/>
                <a:stretch>
                  <a:fillRect l="-2163" t="-2144" b="-27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タイトル 1"/>
          <p:cNvSpPr txBox="1">
            <a:spLocks/>
          </p:cNvSpPr>
          <p:nvPr/>
        </p:nvSpPr>
        <p:spPr>
          <a:xfrm>
            <a:off x="4139952" y="1052736"/>
            <a:ext cx="3024336" cy="1348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（</a:t>
            </a:r>
            <a:r>
              <a:rPr lang="ja-JP" altLang="en-US" dirty="0"/>
              <a:t>ｍ＋ｎ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＝</a:t>
            </a:r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ｍ＋</a:t>
            </a:r>
            <a:r>
              <a:rPr lang="ja-JP" altLang="en-US" dirty="0" smtClean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ｎ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486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686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項が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つ以上の式に数をかける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836712"/>
                <a:ext cx="9144000" cy="602128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問３　</a:t>
                </a:r>
                <a:r>
                  <a:rPr lang="en-US" altLang="ja-JP" dirty="0" smtClean="0"/>
                  <a:t>(1)</a:t>
                </a:r>
                <a:r>
                  <a:rPr lang="ja-JP" altLang="en-US" dirty="0" smtClean="0"/>
                  <a:t>　７（５ｘ＋３）　　　　　</a:t>
                </a:r>
                <a:r>
                  <a:rPr lang="en-US" altLang="ja-JP" dirty="0" smtClean="0"/>
                  <a:t>(2)</a:t>
                </a:r>
                <a:r>
                  <a:rPr lang="ja-JP" altLang="en-US" dirty="0" smtClean="0"/>
                  <a:t>　（２ｘ－９）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１０　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(3)</a:t>
                </a:r>
                <a:r>
                  <a:rPr lang="ja-JP" altLang="en-US" smtClean="0"/>
                  <a:t>　－２（</a:t>
                </a:r>
                <a:r>
                  <a:rPr lang="ja-JP" altLang="en-US" dirty="0" smtClean="0"/>
                  <a:t>６ｘ＋４）　　　　　　</a:t>
                </a:r>
                <a:r>
                  <a:rPr lang="en-US" altLang="ja-JP" dirty="0" smtClean="0"/>
                  <a:t>(4)</a:t>
                </a:r>
                <a:r>
                  <a:rPr lang="ja-JP" altLang="en-US" dirty="0" smtClean="0"/>
                  <a:t>　（４ｘ－１）</a:t>
                </a:r>
                <a:r>
                  <a:rPr lang="en-US" altLang="ja-JP" dirty="0" smtClean="0"/>
                  <a:t>×</a:t>
                </a:r>
                <a:r>
                  <a:rPr lang="ja-JP" altLang="en-US" dirty="0" smtClean="0"/>
                  <a:t>（－８）</a:t>
                </a:r>
                <a:endParaRPr lang="en-US" altLang="ja-JP" dirty="0" smtClean="0"/>
              </a:p>
              <a:p>
                <a:pPr marL="742950" indent="-742950">
                  <a:buAutoNum type="arabicParenBoth"/>
                </a:pPr>
                <a:endParaRPr lang="en-US" altLang="ja-JP" dirty="0" smtClean="0"/>
              </a:p>
              <a:p>
                <a:pPr marL="742950" indent="-742950">
                  <a:buAutoNum type="arabicParenBoth"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(5)</a:t>
                </a:r>
                <a:r>
                  <a:rPr lang="ja-JP" altLang="en-US" dirty="0" smtClean="0"/>
                  <a:t>　１５（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 smtClean="0"/>
                  <a:t>ｘ－１０）　　　　　　</a:t>
                </a:r>
                <a:r>
                  <a:rPr lang="en-US" altLang="ja-JP" dirty="0" smtClean="0"/>
                  <a:t>(</a:t>
                </a:r>
                <a:r>
                  <a:rPr lang="en-US" altLang="ja-JP" dirty="0"/>
                  <a:t>6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/>
                      </a:rPr>
                      <m:t>（－</m:t>
                    </m:r>
                    <m:r>
                      <a:rPr lang="ja-JP" altLang="en-US" b="0" i="1" dirty="0" smtClean="0">
                        <a:latin typeface="Cambria Math"/>
                      </a:rPr>
                      <m:t>𝑥</m:t>
                    </m:r>
                    <m:r>
                      <a:rPr lang="ja-JP" altLang="en-US" b="0" i="1" dirty="0" smtClean="0">
                        <a:latin typeface="Cambria Math"/>
                      </a:rPr>
                      <m:t>＋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）</a:t>
                </a:r>
                <a:r>
                  <a:rPr lang="en-US" altLang="ja-JP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　　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6712"/>
                <a:ext cx="9144000" cy="6021288"/>
              </a:xfrm>
              <a:prstGeom prst="rect">
                <a:avLst/>
              </a:prstGeom>
              <a:blipFill rotWithShape="1">
                <a:blip r:embed="rId3"/>
                <a:stretch>
                  <a:fillRect l="-1667" t="-18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2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686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項が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つ以上の式を数でわる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1221" y="1052736"/>
                <a:ext cx="4128731" cy="3960440"/>
              </a:xfrm>
            </p:spPr>
            <p:txBody>
              <a:bodyPr>
                <a:normAutofit/>
              </a:bodyPr>
              <a:lstStyle/>
              <a:p>
                <a:pPr marL="742950" indent="-742950">
                  <a:buAutoNum type="arabicParenBoth"/>
                </a:pPr>
                <a:r>
                  <a:rPr kumimoji="1" lang="ja-JP" altLang="en-US" sz="3600" dirty="0" smtClean="0"/>
                  <a:t>（１５ｘ＋３０）</a:t>
                </a:r>
                <a:r>
                  <a:rPr kumimoji="1" lang="en-US" altLang="ja-JP" sz="3600" dirty="0" smtClean="0"/>
                  <a:t>÷</a:t>
                </a:r>
                <a:r>
                  <a:rPr kumimoji="1" lang="ja-JP" altLang="en-US" sz="3600" dirty="0" smtClean="0"/>
                  <a:t>５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　</a:t>
                </a:r>
                <a:r>
                  <a:rPr kumimoji="1" lang="ja-JP" altLang="en-US" sz="3600" dirty="0" smtClean="0"/>
                  <a:t>＝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sz="3600" dirty="0"/>
                          <m:t>１５ｘ＋３０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/>
                  <a:t>　</a:t>
                </a:r>
                <a:r>
                  <a:rPr kumimoji="1" lang="ja-JP" altLang="en-US" sz="3600" dirty="0" smtClean="0"/>
                  <a:t>　＝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１５ｘ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５</m:t>
                        </m:r>
                      </m:den>
                    </m:f>
                    <m:r>
                      <a:rPr lang="ja-JP" altLang="en-US" sz="3600" b="0" i="1" smtClean="0">
                        <a:latin typeface="Cambria Math"/>
                      </a:rPr>
                      <m:t>＋</m:t>
                    </m:r>
                  </m:oMath>
                </a14:m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３０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　＝３ｘ＋６</a:t>
                </a:r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21" y="1052736"/>
                <a:ext cx="4128731" cy="3960440"/>
              </a:xfrm>
              <a:blipFill rotWithShape="1">
                <a:blip r:embed="rId2"/>
                <a:stretch>
                  <a:fillRect l="-4579" t="-3082" r="-36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4279395" y="836712"/>
                <a:ext cx="4752528" cy="34563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3600" dirty="0" smtClean="0"/>
                  <a:t>(2)</a:t>
                </a:r>
                <a:r>
                  <a:rPr lang="ja-JP" altLang="en-US" sz="3600" dirty="0" smtClean="0"/>
                  <a:t>　（１８ｘー２１）</a:t>
                </a:r>
                <a:r>
                  <a:rPr lang="en-US" altLang="ja-JP" sz="3600" dirty="0" smtClean="0"/>
                  <a:t>÷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＝（１８ｘ－２１）</a:t>
                </a:r>
                <a:r>
                  <a:rPr lang="en-US" altLang="ja-JP" sz="3600" dirty="0" smtClean="0"/>
                  <a:t>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</a:t>
                </a:r>
                <a:r>
                  <a:rPr lang="ja-JP" altLang="en-US" dirty="0" smtClean="0"/>
                  <a:t>１８ｘ</a:t>
                </a:r>
                <a:r>
                  <a:rPr lang="en-US" altLang="ja-JP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i="1" smtClean="0">
                        <a:latin typeface="Cambria Math"/>
                      </a:rPr>
                      <m:t>＋</m:t>
                    </m:r>
                  </m:oMath>
                </a14:m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－</a:t>
                </a:r>
                <a:r>
                  <a:rPr lang="en-US" altLang="ja-JP" dirty="0" smtClean="0"/>
                  <a:t>21</a:t>
                </a:r>
                <a:r>
                  <a:rPr lang="en-US" altLang="ja-JP" dirty="0"/>
                  <a:t>) 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/>
                  <a:t>　</a:t>
                </a:r>
                <a:r>
                  <a:rPr lang="ja-JP" altLang="en-US" sz="3600" dirty="0" smtClean="0"/>
                  <a:t>＝１２ｘ－１４</a:t>
                </a:r>
                <a:endParaRPr lang="ja-JP" altLang="en-US" sz="3600" dirty="0"/>
              </a:p>
            </p:txBody>
          </p:sp>
        </mc:Choice>
        <mc:Fallback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9395" y="836712"/>
                <a:ext cx="4752528" cy="3456384"/>
              </a:xfrm>
              <a:prstGeom prst="rect">
                <a:avLst/>
              </a:prstGeom>
              <a:blipFill rotWithShape="1">
                <a:blip r:embed="rId3"/>
                <a:stretch>
                  <a:fillRect l="-3846" b="-107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77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686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項が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つ以上の式を数でわる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836712"/>
                <a:ext cx="9144000" cy="602128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問４　</a:t>
                </a:r>
                <a:r>
                  <a:rPr lang="en-US" altLang="ja-JP" dirty="0" smtClean="0"/>
                  <a:t>(1)</a:t>
                </a:r>
                <a:r>
                  <a:rPr lang="ja-JP" altLang="en-US" dirty="0" smtClean="0"/>
                  <a:t>　（４ｘ＋８）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２　　　</a:t>
                </a:r>
                <a:r>
                  <a:rPr lang="en-US" altLang="ja-JP" dirty="0" smtClean="0"/>
                  <a:t>(2)</a:t>
                </a:r>
                <a:r>
                  <a:rPr lang="ja-JP" altLang="en-US" dirty="0" smtClean="0"/>
                  <a:t>　（６ｘ－１５）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（－３）　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(3)</a:t>
                </a:r>
                <a:r>
                  <a:rPr lang="ja-JP" altLang="en-US" dirty="0" smtClean="0"/>
                  <a:t>　</a:t>
                </a:r>
                <a:r>
                  <a:rPr lang="ja-JP" altLang="en-US" dirty="0"/>
                  <a:t> </a:t>
                </a: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ｘ＋４）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４ 　　　　</a:t>
                </a:r>
                <a:r>
                  <a:rPr lang="en-US" altLang="ja-JP" dirty="0" smtClean="0"/>
                  <a:t>(4)</a:t>
                </a:r>
                <a:r>
                  <a:rPr lang="ja-JP" altLang="en-US" dirty="0" smtClean="0"/>
                  <a:t>　（２７ｘ－９）</a:t>
                </a:r>
                <a:r>
                  <a:rPr lang="en-US" altLang="ja-JP" dirty="0" smtClean="0"/>
                  <a:t>÷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endParaRPr lang="en-US" altLang="ja-JP" dirty="0" smtClean="0"/>
              </a:p>
              <a:p>
                <a:pPr marL="742950" indent="-742950">
                  <a:buAutoNum type="arabicParenBoth"/>
                </a:pPr>
                <a:endParaRPr lang="en-US" altLang="ja-JP" dirty="0" smtClean="0"/>
              </a:p>
              <a:p>
                <a:pPr marL="742950" indent="-742950">
                  <a:buAutoNum type="arabicParenBoth"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(5)</a:t>
                </a:r>
                <a:r>
                  <a:rPr lang="ja-JP" altLang="en-US" dirty="0" smtClean="0"/>
                  <a:t>　（－１２ｘ＋８）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（－</a:t>
                </a:r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８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）　</a:t>
                </a:r>
                <a:r>
                  <a:rPr lang="en-US" altLang="ja-JP" dirty="0" smtClean="0"/>
                  <a:t>(</a:t>
                </a:r>
                <a:r>
                  <a:rPr lang="en-US" altLang="ja-JP" dirty="0"/>
                  <a:t>6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/>
                      </a:rPr>
                      <m:t>（</m:t>
                    </m:r>
                    <m:r>
                      <a:rPr lang="ja-JP" altLang="en-US" b="0" i="1" dirty="0" smtClean="0">
                        <a:latin typeface="Cambria Math"/>
                      </a:rPr>
                      <m:t>８</m:t>
                    </m:r>
                    <m:r>
                      <a:rPr lang="ja-JP" altLang="en-US" b="0" i="1" dirty="0" smtClean="0">
                        <a:latin typeface="Cambria Math"/>
                      </a:rPr>
                      <m:t>𝑥</m:t>
                    </m:r>
                    <m:r>
                      <a:rPr lang="ja-JP" altLang="en-US" b="0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 smtClean="0"/>
                  <a:t>）</a:t>
                </a:r>
                <a:r>
                  <a:rPr lang="en-US" altLang="ja-JP" dirty="0" smtClean="0"/>
                  <a:t>÷</a:t>
                </a:r>
                <a:r>
                  <a:rPr lang="ja-JP" altLang="en-US" dirty="0" smtClean="0"/>
                  <a:t>（－２）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　　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6712"/>
                <a:ext cx="9144000" cy="6021288"/>
              </a:xfrm>
              <a:prstGeom prst="rect">
                <a:avLst/>
              </a:prstGeom>
              <a:blipFill rotWithShape="1">
                <a:blip r:embed="rId3"/>
                <a:stretch>
                  <a:fillRect l="-1533" t="-17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25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20080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分数の形の式に数をかける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980728"/>
                <a:ext cx="3872258" cy="38884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ja-JP" sz="4000" dirty="0" smtClean="0"/>
                  <a:t> </a:t>
                </a:r>
                <a14:m>
                  <m:oMath xmlns:m="http://schemas.openxmlformats.org/officeDocument/2006/math">
                    <m:r>
                      <a:rPr lang="ja-JP" altLang="en-US" sz="4000" b="0" i="1" smtClean="0">
                        <a:latin typeface="Cambria Math"/>
                      </a:rPr>
                      <m:t>　</m:t>
                    </m:r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latin typeface="Cambria Math"/>
                          </a:rPr>
                          <m:t>５ｘ＋３</m:t>
                        </m:r>
                      </m:num>
                      <m:den>
                        <m:r>
                          <a:rPr lang="ja-JP" altLang="en-US" sz="40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en-US" altLang="ja-JP" sz="4000" dirty="0" smtClean="0"/>
                  <a:t>×</a:t>
                </a:r>
                <a:r>
                  <a:rPr lang="ja-JP" altLang="en-US" sz="4000" dirty="0" smtClean="0"/>
                  <a:t>６</a:t>
                </a:r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/>
                  <a:t>　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（"/>
                            <m:endChr m:val="）"/>
                            <m:ctrlPr>
                              <a:rPr lang="ja-JP" altLang="en-US" sz="4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ja-JP" altLang="en-US" sz="4000" i="1">
                                <a:latin typeface="Cambria Math"/>
                              </a:rPr>
                              <m:t>５ｘ＋３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altLang="ja-JP" sz="4000" dirty="0"/>
                          <m:t>×</m:t>
                        </m:r>
                        <m:r>
                          <m:rPr>
                            <m:nor/>
                          </m:rPr>
                          <a:rPr lang="ja-JP" altLang="en-US" sz="4000" dirty="0"/>
                          <m:t>６</m:t>
                        </m:r>
                      </m:num>
                      <m:den>
                        <m:r>
                          <a:rPr lang="ja-JP" altLang="en-US" sz="4000" i="1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/>
                  <a:t>　</a:t>
                </a:r>
                <a:r>
                  <a:rPr lang="ja-JP" altLang="en-US" sz="4000" dirty="0" smtClean="0"/>
                  <a:t>＝（５ｘ＋３）</a:t>
                </a:r>
                <a:r>
                  <a:rPr lang="en-US" altLang="ja-JP" sz="4000" dirty="0" smtClean="0"/>
                  <a:t>×</a:t>
                </a:r>
                <a:r>
                  <a:rPr lang="ja-JP" altLang="en-US" sz="4000" dirty="0" smtClean="0"/>
                  <a:t>３</a:t>
                </a:r>
                <a:endParaRPr lang="en-US" altLang="ja-JP" sz="40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4000" dirty="0"/>
                  <a:t>　</a:t>
                </a:r>
                <a:r>
                  <a:rPr lang="ja-JP" altLang="en-US" sz="4000" dirty="0" smtClean="0"/>
                  <a:t>＝１５ｘ＋９</a:t>
                </a:r>
                <a:endParaRPr lang="ja-JP" altLang="en-US" sz="40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80728"/>
                <a:ext cx="3872258" cy="3888432"/>
              </a:xfrm>
              <a:prstGeom prst="rect">
                <a:avLst/>
              </a:prstGeom>
              <a:blipFill rotWithShape="1">
                <a:blip r:embed="rId2"/>
                <a:stretch>
                  <a:fillRect r="-5039" b="-23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ー 2"/>
              <p:cNvSpPr txBox="1">
                <a:spLocks/>
              </p:cNvSpPr>
              <p:nvPr/>
            </p:nvSpPr>
            <p:spPr>
              <a:xfrm>
                <a:off x="4067944" y="836712"/>
                <a:ext cx="5076055" cy="602128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800" dirty="0" smtClean="0"/>
                  <a:t>問</a:t>
                </a:r>
                <a:r>
                  <a:rPr lang="en-US" altLang="ja-JP" sz="2800" dirty="0" smtClean="0"/>
                  <a:t>5</a:t>
                </a:r>
                <a:r>
                  <a:rPr lang="ja-JP" altLang="en-US" sz="2800" dirty="0" smtClean="0"/>
                  <a:t>　</a:t>
                </a:r>
                <a:r>
                  <a:rPr lang="en-US" altLang="ja-JP" sz="2800" dirty="0" smtClean="0"/>
                  <a:t>(1)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latin typeface="Cambria Math"/>
                      </a:rPr>
                      <m:t>　</m:t>
                    </m:r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２</m:t>
                        </m:r>
                        <m:r>
                          <a:rPr lang="ja-JP" altLang="en-US" sz="2800" i="1">
                            <a:latin typeface="Cambria Math"/>
                          </a:rPr>
                          <m:t>ｘ＋３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en-US" altLang="ja-JP" sz="2800" dirty="0" smtClean="0"/>
                  <a:t>×</a:t>
                </a:r>
                <a:r>
                  <a:rPr lang="ja-JP" altLang="en-US" sz="2800" dirty="0" smtClean="0"/>
                  <a:t>８</a:t>
                </a:r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 　　　</a:t>
                </a:r>
                <a:r>
                  <a:rPr lang="en-US" altLang="ja-JP" sz="2800" dirty="0" smtClean="0"/>
                  <a:t>(2) </a:t>
                </a:r>
                <a:r>
                  <a:rPr lang="ja-JP" altLang="en-US" sz="2800" dirty="0" smtClean="0"/>
                  <a:t>　１５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３</m:t>
                        </m:r>
                        <m:r>
                          <a:rPr lang="ja-JP" altLang="en-US" sz="2800" i="1">
                            <a:latin typeface="Cambria Math"/>
                          </a:rPr>
                          <m:t>ｘ－１０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0" indent="0">
                  <a:buNone/>
                </a:pPr>
                <a:r>
                  <a:rPr lang="ja-JP" altLang="en-US" sz="2800" dirty="0" smtClean="0"/>
                  <a:t>　　　 </a:t>
                </a:r>
                <a:r>
                  <a:rPr lang="en-US" altLang="ja-JP" sz="2800" dirty="0" smtClean="0"/>
                  <a:t>(</a:t>
                </a:r>
                <a:r>
                  <a:rPr lang="en-US" altLang="ja-JP" sz="2800" dirty="0"/>
                  <a:t>3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 smtClean="0"/>
                  <a:t>　</a:t>
                </a:r>
                <a:r>
                  <a:rPr lang="en-US" altLang="ja-JP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latin typeface="Cambria Math"/>
                          </a:rPr>
                          <m:t>－３ｘ－５</m:t>
                        </m:r>
                      </m:num>
                      <m:den>
                        <m:r>
                          <a:rPr lang="ja-JP" altLang="en-US" sz="2800" b="0" i="1" smtClean="0">
                            <a:latin typeface="Cambria Math"/>
                          </a:rPr>
                          <m:t>８</m:t>
                        </m:r>
                      </m:den>
                    </m:f>
                  </m:oMath>
                </a14:m>
                <a:r>
                  <a:rPr lang="en-US" altLang="ja-JP" sz="2800" dirty="0" smtClean="0"/>
                  <a:t>×</a:t>
                </a:r>
                <a:r>
                  <a:rPr lang="ja-JP" altLang="en-US" sz="2800" dirty="0" smtClean="0"/>
                  <a:t>（－６）</a:t>
                </a:r>
                <a:endParaRPr lang="ja-JP" altLang="en-US" sz="2800" dirty="0"/>
              </a:p>
            </p:txBody>
          </p:sp>
        </mc:Choice>
        <mc:Fallback>
          <p:sp>
            <p:nvSpPr>
              <p:cNvPr id="6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836712"/>
                <a:ext cx="5076055" cy="6021288"/>
              </a:xfrm>
              <a:prstGeom prst="rect">
                <a:avLst/>
              </a:prstGeom>
              <a:blipFill rotWithShape="1">
                <a:blip r:embed="rId3"/>
                <a:stretch>
                  <a:fillRect l="-24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160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かっこをはずし、さらに式を簡単にする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36712"/>
            <a:ext cx="8737243" cy="2160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　　３（２ｘ＋１）</a:t>
            </a:r>
            <a:r>
              <a:rPr lang="ja-JP" altLang="en-US" sz="4000" dirty="0"/>
              <a:t>－４</a:t>
            </a:r>
            <a:r>
              <a:rPr lang="ja-JP" altLang="en-US" sz="4000" dirty="0" smtClean="0"/>
              <a:t>（ｘ－７）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＝６ｘ＋３－４ｘ＋２８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＝２ｘ＋３１</a:t>
            </a:r>
            <a:endParaRPr kumimoji="1" lang="en-US" altLang="ja-JP" sz="40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940152" y="980728"/>
            <a:ext cx="3024336" cy="1348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（</a:t>
            </a:r>
            <a:r>
              <a:rPr lang="ja-JP" altLang="en-US" dirty="0"/>
              <a:t>ｍ＋ｎ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＝</a:t>
            </a:r>
            <a:r>
              <a:rPr lang="ja-JP" altLang="en-US" dirty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ｍ＋</a:t>
            </a:r>
            <a:r>
              <a:rPr lang="ja-JP" altLang="en-US" dirty="0" smtClean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ｎ</a:t>
            </a:r>
            <a:endParaRPr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0" y="2969568"/>
                <a:ext cx="9144000" cy="38884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sz="2400" dirty="0" smtClean="0"/>
                  <a:t>問６　</a:t>
                </a:r>
                <a:r>
                  <a:rPr lang="en-US" altLang="ja-JP" sz="2400" dirty="0" smtClean="0"/>
                  <a:t>(1)</a:t>
                </a:r>
                <a:r>
                  <a:rPr lang="ja-JP" altLang="en-US" sz="2400" dirty="0" smtClean="0"/>
                  <a:t>　８（４ｘ＋８）＋４（２ｘ＋６）　 　</a:t>
                </a:r>
                <a:r>
                  <a:rPr lang="en-US" altLang="ja-JP" sz="2400" dirty="0" smtClean="0"/>
                  <a:t>(2)</a:t>
                </a:r>
                <a:r>
                  <a:rPr lang="ja-JP" altLang="en-US" sz="2400" dirty="0" smtClean="0"/>
                  <a:t>　</a:t>
                </a:r>
                <a:r>
                  <a:rPr lang="ja-JP" altLang="en-US" sz="2400" dirty="0"/>
                  <a:t> </a:t>
                </a:r>
                <a:r>
                  <a:rPr lang="ja-JP" altLang="en-US" sz="2400" dirty="0" smtClean="0"/>
                  <a:t>６（ａ＋５）＋３（ａ－１０）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 smtClean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(3)</a:t>
                </a:r>
                <a:r>
                  <a:rPr lang="ja-JP" altLang="en-US" sz="2400" dirty="0" smtClean="0"/>
                  <a:t>　５（ｘ－３）</a:t>
                </a:r>
                <a:r>
                  <a:rPr lang="ja-JP" altLang="en-US" sz="2400" dirty="0"/>
                  <a:t>－</a:t>
                </a:r>
                <a:r>
                  <a:rPr lang="ja-JP" altLang="en-US" sz="2400" dirty="0" smtClean="0"/>
                  <a:t>（ｘ＋１）</a:t>
                </a:r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　　　　　　　</a:t>
                </a:r>
                <a:r>
                  <a:rPr lang="en-US" altLang="ja-JP" sz="2400" dirty="0" smtClean="0"/>
                  <a:t>(4)</a:t>
                </a:r>
                <a:r>
                  <a:rPr lang="ja-JP" altLang="en-US" sz="2400" dirty="0" smtClean="0"/>
                  <a:t>　７（ｘ－１）－９（ｘ－２）</a:t>
                </a:r>
                <a:r>
                  <a:rPr lang="ja-JP" altLang="en-US" sz="2400" dirty="0"/>
                  <a:t>　</a:t>
                </a:r>
                <a:endParaRPr lang="en-US" altLang="ja-JP" sz="2400" dirty="0" smtClean="0"/>
              </a:p>
              <a:p>
                <a:pPr marL="0" indent="0">
                  <a:buNone/>
                </a:pPr>
                <a:endParaRPr lang="en-US" altLang="ja-JP" sz="2400" dirty="0"/>
              </a:p>
              <a:p>
                <a:pPr marL="0" indent="0">
                  <a:buNone/>
                </a:pPr>
                <a:r>
                  <a:rPr lang="en-US" altLang="ja-JP" sz="2400" dirty="0" smtClean="0"/>
                  <a:t>(5)</a:t>
                </a:r>
                <a:r>
                  <a:rPr lang="ja-JP" altLang="en-US" sz="2400" dirty="0" smtClean="0"/>
                  <a:t>　３（－２ａ＋１）＋３（ａ－１）</a:t>
                </a:r>
                <a:r>
                  <a:rPr lang="ja-JP" altLang="en-US" sz="2400" dirty="0"/>
                  <a:t>　</a:t>
                </a:r>
                <a:r>
                  <a:rPr lang="ja-JP" altLang="en-US" sz="2400" dirty="0" smtClean="0"/>
                  <a:t>　　　 　</a:t>
                </a:r>
                <a:r>
                  <a:rPr lang="en-US" altLang="ja-JP" sz="2400" dirty="0" smtClean="0"/>
                  <a:t>(</a:t>
                </a:r>
                <a:r>
                  <a:rPr lang="en-US" altLang="ja-JP" sz="2400" dirty="0"/>
                  <a:t>6</a:t>
                </a:r>
                <a:r>
                  <a:rPr lang="en-US" altLang="ja-JP" sz="2400" dirty="0" smtClean="0"/>
                  <a:t>)</a:t>
                </a:r>
                <a:r>
                  <a:rPr lang="ja-JP" altLang="en-US" sz="2400" dirty="0" smtClean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 smtClean="0"/>
                  <a:t>（２ｘ－４）－３（ｘ＋１）</a:t>
                </a:r>
                <a:r>
                  <a:rPr lang="ja-JP" altLang="en-US" sz="2400" dirty="0"/>
                  <a:t>　</a:t>
                </a:r>
                <a14:m>
                  <m:oMath xmlns:m="http://schemas.openxmlformats.org/officeDocument/2006/math">
                    <m:r>
                      <a:rPr lang="ja-JP" alt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400" dirty="0" smtClean="0"/>
                  <a:t>　　</a:t>
                </a:r>
                <a:endParaRPr lang="ja-JP" altLang="en-US" sz="2400" dirty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69568"/>
                <a:ext cx="9144000" cy="3888432"/>
              </a:xfrm>
              <a:prstGeom prst="rect">
                <a:avLst/>
              </a:prstGeom>
              <a:blipFill rotWithShape="1">
                <a:blip r:embed="rId2"/>
                <a:stretch>
                  <a:fillRect l="-1000" t="-18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29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5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3278</TotalTime>
  <Words>204</Words>
  <Application>Microsoft Office PowerPoint</Application>
  <PresentationFormat>画面に合わせる (4:3)</PresentationFormat>
  <Paragraphs>95</Paragraphs>
  <Slides>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文字式と数の乗法・除法</vt:lpstr>
      <vt:lpstr>文字式×数</vt:lpstr>
      <vt:lpstr>文字式÷数</vt:lpstr>
      <vt:lpstr>項が2つ以上の式に数をかける</vt:lpstr>
      <vt:lpstr>項が2つ以上の式に数をかける</vt:lpstr>
      <vt:lpstr>項が2つ以上の式を数でわる</vt:lpstr>
      <vt:lpstr>項が2つ以上の式を数でわる</vt:lpstr>
      <vt:lpstr>分数の形の式に数をかける</vt:lpstr>
      <vt:lpstr>かっこをはずし、さらに式を簡単にする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２章　文字の式 文字を使った式</dc:title>
  <dc:creator>teacher</dc:creator>
  <cp:lastModifiedBy>iwachu-20</cp:lastModifiedBy>
  <cp:revision>124</cp:revision>
  <dcterms:created xsi:type="dcterms:W3CDTF">2014-05-29T02:46:17Z</dcterms:created>
  <dcterms:modified xsi:type="dcterms:W3CDTF">2014-07-02T00:25:26Z</dcterms:modified>
</cp:coreProperties>
</file>